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79"/>
  </p:notesMasterIdLst>
  <p:sldIdLst>
    <p:sldId id="257" r:id="rId2"/>
    <p:sldId id="291" r:id="rId3"/>
    <p:sldId id="264" r:id="rId4"/>
    <p:sldId id="275" r:id="rId5"/>
    <p:sldId id="277" r:id="rId6"/>
    <p:sldId id="359" r:id="rId7"/>
    <p:sldId id="295" r:id="rId8"/>
    <p:sldId id="290" r:id="rId9"/>
    <p:sldId id="265" r:id="rId10"/>
    <p:sldId id="286" r:id="rId11"/>
    <p:sldId id="267" r:id="rId12"/>
    <p:sldId id="263" r:id="rId13"/>
    <p:sldId id="280" r:id="rId14"/>
    <p:sldId id="283" r:id="rId15"/>
    <p:sldId id="281" r:id="rId16"/>
    <p:sldId id="284" r:id="rId17"/>
    <p:sldId id="282" r:id="rId18"/>
    <p:sldId id="258" r:id="rId19"/>
    <p:sldId id="287" r:id="rId20"/>
    <p:sldId id="288" r:id="rId21"/>
    <p:sldId id="289" r:id="rId22"/>
    <p:sldId id="297" r:id="rId23"/>
    <p:sldId id="309" r:id="rId24"/>
    <p:sldId id="310" r:id="rId25"/>
    <p:sldId id="312" r:id="rId26"/>
    <p:sldId id="329" r:id="rId27"/>
    <p:sldId id="269" r:id="rId28"/>
    <p:sldId id="270" r:id="rId29"/>
    <p:sldId id="271" r:id="rId30"/>
    <p:sldId id="272" r:id="rId31"/>
    <p:sldId id="273" r:id="rId32"/>
    <p:sldId id="274" r:id="rId33"/>
    <p:sldId id="307" r:id="rId34"/>
    <p:sldId id="268" r:id="rId35"/>
    <p:sldId id="315" r:id="rId36"/>
    <p:sldId id="314" r:id="rId37"/>
    <p:sldId id="316" r:id="rId38"/>
    <p:sldId id="331" r:id="rId39"/>
    <p:sldId id="318" r:id="rId40"/>
    <p:sldId id="317" r:id="rId41"/>
    <p:sldId id="325" r:id="rId42"/>
    <p:sldId id="324" r:id="rId43"/>
    <p:sldId id="323" r:id="rId44"/>
    <p:sldId id="322" r:id="rId45"/>
    <p:sldId id="321" r:id="rId46"/>
    <p:sldId id="327" r:id="rId47"/>
    <p:sldId id="333" r:id="rId48"/>
    <p:sldId id="320" r:id="rId49"/>
    <p:sldId id="292" r:id="rId50"/>
    <p:sldId id="301" r:id="rId51"/>
    <p:sldId id="300" r:id="rId52"/>
    <p:sldId id="299" r:id="rId53"/>
    <p:sldId id="303" r:id="rId54"/>
    <p:sldId id="305" r:id="rId55"/>
    <p:sldId id="304" r:id="rId56"/>
    <p:sldId id="294" r:id="rId57"/>
    <p:sldId id="357" r:id="rId58"/>
    <p:sldId id="356" r:id="rId59"/>
    <p:sldId id="355" r:id="rId60"/>
    <p:sldId id="354" r:id="rId61"/>
    <p:sldId id="353" r:id="rId62"/>
    <p:sldId id="352" r:id="rId63"/>
    <p:sldId id="351" r:id="rId64"/>
    <p:sldId id="350" r:id="rId65"/>
    <p:sldId id="349" r:id="rId66"/>
    <p:sldId id="348" r:id="rId67"/>
    <p:sldId id="347" r:id="rId68"/>
    <p:sldId id="358" r:id="rId69"/>
    <p:sldId id="335" r:id="rId70"/>
    <p:sldId id="337" r:id="rId71"/>
    <p:sldId id="345" r:id="rId72"/>
    <p:sldId id="344" r:id="rId73"/>
    <p:sldId id="343" r:id="rId74"/>
    <p:sldId id="342" r:id="rId75"/>
    <p:sldId id="341" r:id="rId76"/>
    <p:sldId id="340" r:id="rId77"/>
    <p:sldId id="339"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810"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CF0267-014A-4A52-9016-50BF58717E7F}" type="datetimeFigureOut">
              <a:rPr lang="en-US" smtClean="0"/>
              <a:pPr/>
              <a:t>10/16/2023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6A1B03-FD1E-4A19-9656-316F6E1F0E1B}" type="slidenum">
              <a:rPr lang="en-US" smtClean="0"/>
              <a:pPr/>
              <a:t>‹#›</a:t>
            </a:fld>
            <a:endParaRPr lang="en-US"/>
          </a:p>
        </p:txBody>
      </p:sp>
    </p:spTree>
    <p:extLst>
      <p:ext uri="{BB962C8B-B14F-4D97-AF65-F5344CB8AC3E}">
        <p14:creationId xmlns:p14="http://schemas.microsoft.com/office/powerpoint/2010/main" val="267516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9BFA9E3-0592-4B39-9616-C5C8B017510C}" type="slidenum">
              <a:rPr lang="en-US"/>
              <a:pPr/>
              <a:t>9</a:t>
            </a:fld>
            <a:endParaRPr lang="en-US"/>
          </a:p>
        </p:txBody>
      </p:sp>
      <p:sp>
        <p:nvSpPr>
          <p:cNvPr id="12289"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0"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753BB6-C2CA-4206-ACE9-501AFD7FBB19}" type="slidenum">
              <a:rPr lang="en-US" smtClean="0"/>
              <a:pPr/>
              <a:t>19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6A1B03-FD1E-4A19-9656-316F6E1F0E1B}" type="slidenum">
              <a:rPr lang="en-US" smtClean="0"/>
              <a:pPr/>
              <a:t>33</a:t>
            </a:fld>
            <a:endParaRPr lang="en-US"/>
          </a:p>
        </p:txBody>
      </p:sp>
    </p:spTree>
    <p:extLst>
      <p:ext uri="{BB962C8B-B14F-4D97-AF65-F5344CB8AC3E}">
        <p14:creationId xmlns:p14="http://schemas.microsoft.com/office/powerpoint/2010/main" val="3136998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6A1B03-FD1E-4A19-9656-316F6E1F0E1B}" type="slidenum">
              <a:rPr lang="en-US" smtClean="0"/>
              <a:pPr/>
              <a:t>38</a:t>
            </a:fld>
            <a:endParaRPr lang="en-US"/>
          </a:p>
        </p:txBody>
      </p:sp>
    </p:spTree>
    <p:extLst>
      <p:ext uri="{BB962C8B-B14F-4D97-AF65-F5344CB8AC3E}">
        <p14:creationId xmlns:p14="http://schemas.microsoft.com/office/powerpoint/2010/main" val="3082313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6A1B03-FD1E-4A19-9656-316F6E1F0E1B}" type="slidenum">
              <a:rPr lang="en-US" smtClean="0"/>
              <a:pPr/>
              <a:t>46</a:t>
            </a:fld>
            <a:endParaRPr lang="en-US"/>
          </a:p>
        </p:txBody>
      </p:sp>
    </p:spTree>
    <p:extLst>
      <p:ext uri="{BB962C8B-B14F-4D97-AF65-F5344CB8AC3E}">
        <p14:creationId xmlns:p14="http://schemas.microsoft.com/office/powerpoint/2010/main" val="4166763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F67AEBAE-5FF5-4B0A-94AC-9CD8B2F3FDCA}" type="datetimeFigureOut">
              <a:rPr lang="en-US" smtClean="0"/>
              <a:pPr/>
              <a:t>10/16/2023</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CB93F3D4-CAB6-49B3-9CF5-32C230F3A434}" type="slidenum">
              <a:rPr lang="en-US" smtClean="0"/>
              <a:pPr/>
              <a:t>‹#›</a:t>
            </a:fld>
            <a:endParaRPr lang="en-US"/>
          </a:p>
        </p:txBody>
      </p:sp>
    </p:spTree>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67AEBAE-5FF5-4B0A-94AC-9CD8B2F3FDCA}"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93F3D4-CAB6-49B3-9CF5-32C230F3A434}" type="slidenum">
              <a:rPr lang="en-US" smtClean="0"/>
              <a:pPr/>
              <a:t>‹#›</a:t>
            </a:fld>
            <a:endParaRPr lang="en-US"/>
          </a:p>
        </p:txBody>
      </p:sp>
    </p:spTree>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67AEBAE-5FF5-4B0A-94AC-9CD8B2F3FDCA}"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93F3D4-CAB6-49B3-9CF5-32C230F3A434}" type="slidenum">
              <a:rPr lang="en-US" smtClean="0"/>
              <a:pPr/>
              <a:t>‹#›</a:t>
            </a:fld>
            <a:endParaRPr lang="en-US"/>
          </a:p>
        </p:txBody>
      </p:sp>
    </p:spTree>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F67AEBAE-5FF5-4B0A-94AC-9CD8B2F3FDCA}" type="datetimeFigureOut">
              <a:rPr lang="en-US" smtClean="0"/>
              <a:pPr/>
              <a:t>10/16/2023</a:t>
            </a:fld>
            <a:endParaRPr lang="en-US"/>
          </a:p>
        </p:txBody>
      </p:sp>
      <p:sp>
        <p:nvSpPr>
          <p:cNvPr id="19" name="Footer Placeholder 18"/>
          <p:cNvSpPr>
            <a:spLocks noGrp="1"/>
          </p:cNvSpPr>
          <p:nvPr>
            <p:ph type="ftr" sz="quarter" idx="11"/>
          </p:nvPr>
        </p:nvSpPr>
        <p:spPr>
          <a:xfrm>
            <a:off x="3581400" y="76200"/>
            <a:ext cx="2895600" cy="288925"/>
          </a:xfrm>
        </p:spPr>
        <p:txBody>
          <a:bodyPr/>
          <a:lstStyle/>
          <a:p>
            <a:endParaRPr lang="en-US"/>
          </a:p>
        </p:txBody>
      </p:sp>
      <p:sp>
        <p:nvSpPr>
          <p:cNvPr id="16" name="Slide Number Placeholder 15"/>
          <p:cNvSpPr>
            <a:spLocks noGrp="1"/>
          </p:cNvSpPr>
          <p:nvPr>
            <p:ph type="sldNum" sz="quarter" idx="12"/>
          </p:nvPr>
        </p:nvSpPr>
        <p:spPr>
          <a:xfrm>
            <a:off x="8229600" y="6473952"/>
            <a:ext cx="758952" cy="246888"/>
          </a:xfrm>
        </p:spPr>
        <p:txBody>
          <a:bodyPr/>
          <a:lstStyle/>
          <a:p>
            <a:fld id="{CB93F3D4-CAB6-49B3-9CF5-32C230F3A434}" type="slidenum">
              <a:rPr lang="en-US" smtClean="0"/>
              <a:pPr/>
              <a:t>‹#›</a:t>
            </a:fld>
            <a:endParaRPr lang="en-US"/>
          </a:p>
        </p:txBody>
      </p:sp>
    </p:spTree>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F67AEBAE-5FF5-4B0A-94AC-9CD8B2F3FDCA}" type="datetimeFigureOut">
              <a:rPr lang="en-US" smtClean="0"/>
              <a:pPr/>
              <a:t>10/16/2023</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CB93F3D4-CAB6-49B3-9CF5-32C230F3A434}" type="slidenum">
              <a:rPr lang="en-US" smtClean="0"/>
              <a:pPr/>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F67AEBAE-5FF5-4B0A-94AC-9CD8B2F3FDCA}" type="datetimeFigureOut">
              <a:rPr lang="en-US" smtClean="0"/>
              <a:pPr/>
              <a:t>10/16/2023</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CB93F3D4-CAB6-49B3-9CF5-32C230F3A434}" type="slidenum">
              <a:rPr lang="en-US" smtClean="0"/>
              <a:pPr/>
              <a:t>‹#›</a:t>
            </a:fld>
            <a:endParaRPr lang="en-US"/>
          </a:p>
        </p:txBody>
      </p:sp>
    </p:spTree>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F67AEBAE-5FF5-4B0A-94AC-9CD8B2F3FDCA}" type="datetimeFigureOut">
              <a:rPr lang="en-US" smtClean="0"/>
              <a:pPr/>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229600" y="6477000"/>
            <a:ext cx="762000" cy="246888"/>
          </a:xfrm>
        </p:spPr>
        <p:txBody>
          <a:bodyPr/>
          <a:lstStyle/>
          <a:p>
            <a:fld id="{CB93F3D4-CAB6-49B3-9CF5-32C230F3A434}" type="slidenum">
              <a:rPr lang="en-US" smtClean="0"/>
              <a:pPr/>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F67AEBAE-5FF5-4B0A-94AC-9CD8B2F3FDCA}" type="datetimeFigureOut">
              <a:rPr lang="en-US" smtClean="0"/>
              <a:pPr/>
              <a:t>10/16/2023</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93F3D4-CAB6-49B3-9CF5-32C230F3A434}" type="slidenum">
              <a:rPr lang="en-US" smtClean="0"/>
              <a:pPr/>
              <a:t>‹#›</a:t>
            </a:fld>
            <a:endParaRPr lang="en-US"/>
          </a:p>
        </p:txBody>
      </p:sp>
    </p:spTree>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67AEBAE-5FF5-4B0A-94AC-9CD8B2F3FDCA}" type="datetimeFigureOut">
              <a:rPr lang="en-US" smtClean="0"/>
              <a:pPr/>
              <a:t>10/16/2023</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93F3D4-CAB6-49B3-9CF5-32C230F3A434}" type="slidenum">
              <a:rPr lang="en-US" smtClean="0"/>
              <a:pPr/>
              <a:t>‹#›</a:t>
            </a:fld>
            <a:endParaRPr lang="en-US"/>
          </a:p>
        </p:txBody>
      </p:sp>
    </p:spTree>
  </p:cSld>
  <p:clrMapOvr>
    <a:masterClrMapping/>
  </p:clrMapOvr>
  <p:transition spd="slow" advClick="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F67AEBAE-5FF5-4B0A-94AC-9CD8B2F3FDCA}" type="datetimeFigureOut">
              <a:rPr lang="en-US" smtClean="0"/>
              <a:pPr/>
              <a:t>10/16/2023</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93F3D4-CAB6-49B3-9CF5-32C230F3A434}" type="slidenum">
              <a:rPr lang="en-US" smtClean="0"/>
              <a:pPr/>
              <a:t>‹#›</a:t>
            </a:fld>
            <a:endParaRPr lang="en-US"/>
          </a:p>
        </p:txBody>
      </p:sp>
    </p:spTree>
  </p:cSld>
  <p:clrMapOvr>
    <a:masterClrMapping/>
  </p:clrMapOvr>
  <p:transition spd="slow" advClick="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F67AEBAE-5FF5-4B0A-94AC-9CD8B2F3FDCA}"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CB93F3D4-CAB6-49B3-9CF5-32C230F3A434}" type="slidenum">
              <a:rPr lang="en-US" smtClean="0"/>
              <a:pPr/>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transition spd="slow" advClick="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F67AEBAE-5FF5-4B0A-94AC-9CD8B2F3FDCA}" type="datetimeFigureOut">
              <a:rPr lang="en-US" smtClean="0"/>
              <a:pPr/>
              <a:t>10/16/2023</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CB93F3D4-CAB6-49B3-9CF5-32C230F3A434}" type="slidenum">
              <a:rPr lang="en-US" smtClean="0"/>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advClick="0">
    <p:push dir="u"/>
  </p:transition>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mailto:gradinitapp7@yahoo.com" TargetMode="External"/><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shiba\Desktop\qlzf_w8g5_1705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914400"/>
            <a:ext cx="4984399" cy="2062185"/>
          </a:xfrm>
          <a:prstGeom prst="rect">
            <a:avLst/>
          </a:prstGeom>
          <a:noFill/>
          <a:ln>
            <a:solidFill>
              <a:schemeClr val="accent1">
                <a:lumMod val="60000"/>
                <a:lumOff val="40000"/>
              </a:schemeClr>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9726" y="3124200"/>
            <a:ext cx="8400873" cy="1815882"/>
          </a:xfrm>
          <a:prstGeom prst="rect">
            <a:avLst/>
          </a:prstGeom>
          <a:solidFill>
            <a:srgbClr val="FFC000"/>
          </a:solidFill>
        </p:spPr>
        <p:txBody>
          <a:bodyPr wrap="square" rtlCol="0">
            <a:spAutoFit/>
          </a:bodyPr>
          <a:lstStyle/>
          <a:p>
            <a:pPr algn="ctr"/>
            <a:r>
              <a:rPr lang="ro-RO" sz="2800" b="1" dirty="0">
                <a:solidFill>
                  <a:srgbClr val="002060"/>
                </a:solidFill>
                <a:latin typeface="Arial" pitchFamily="34" charset="0"/>
                <a:cs typeface="Arial" pitchFamily="34" charset="0"/>
              </a:rPr>
              <a:t>BUN VENIT !</a:t>
            </a:r>
          </a:p>
          <a:p>
            <a:pPr algn="ctr"/>
            <a:r>
              <a:rPr lang="ro-RO" sz="2800" b="1" dirty="0">
                <a:solidFill>
                  <a:srgbClr val="002060"/>
                </a:solidFill>
                <a:latin typeface="Arial" pitchFamily="34" charset="0"/>
                <a:cs typeface="Arial" pitchFamily="34" charset="0"/>
              </a:rPr>
              <a:t>LA</a:t>
            </a:r>
          </a:p>
          <a:p>
            <a:pPr algn="ctr"/>
            <a:r>
              <a:rPr lang="en-US" sz="2800" b="1" dirty="0">
                <a:solidFill>
                  <a:srgbClr val="002060"/>
                </a:solidFill>
                <a:latin typeface="Arial" pitchFamily="34" charset="0"/>
                <a:cs typeface="Arial" pitchFamily="34" charset="0"/>
              </a:rPr>
              <a:t>G</a:t>
            </a:r>
            <a:r>
              <a:rPr lang="ro-RO" sz="2800" b="1" dirty="0">
                <a:solidFill>
                  <a:srgbClr val="002060"/>
                </a:solidFill>
                <a:latin typeface="Arial" pitchFamily="34" charset="0"/>
                <a:cs typeface="Arial" pitchFamily="34" charset="0"/>
              </a:rPr>
              <a:t>RĂDINIŢA CU PROGRAM PRELUNGIT NR.7 DEVA</a:t>
            </a:r>
            <a:endParaRPr lang="en-US" sz="2800" b="1"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2992401368"/>
      </p:ext>
    </p:extLst>
  </p:cSld>
  <p:clrMapOvr>
    <a:masterClrMapping/>
  </p:clrMapOvr>
  <p:transition spd="slow" advClick="0">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40E05A-1B6B-4D76-A9FA-147C58558FB9}"/>
              </a:ext>
            </a:extLst>
          </p:cNvPr>
          <p:cNvSpPr txBox="1"/>
          <p:nvPr/>
        </p:nvSpPr>
        <p:spPr>
          <a:xfrm>
            <a:off x="457200" y="990600"/>
            <a:ext cx="1828800" cy="28459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LOC  DE FOTOGRAFIE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3500E59F-B638-4D14-90F1-BAC9AD9312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271" y="1088261"/>
            <a:ext cx="1608658" cy="2650588"/>
          </a:xfrm>
          <a:prstGeom prst="rect">
            <a:avLst/>
          </a:prstGeom>
        </p:spPr>
      </p:pic>
      <p:sp>
        <p:nvSpPr>
          <p:cNvPr id="7" name="Rectangle 6">
            <a:extLst>
              <a:ext uri="{FF2B5EF4-FFF2-40B4-BE49-F238E27FC236}">
                <a16:creationId xmlns:a16="http://schemas.microsoft.com/office/drawing/2014/main" id="{2273BB8D-91CF-4583-99A2-59A8B2831805}"/>
              </a:ext>
            </a:extLst>
          </p:cNvPr>
          <p:cNvSpPr/>
          <p:nvPr/>
        </p:nvSpPr>
        <p:spPr>
          <a:xfrm>
            <a:off x="2438400" y="384084"/>
            <a:ext cx="6477000" cy="5878532"/>
          </a:xfrm>
          <a:prstGeom prst="rect">
            <a:avLst/>
          </a:prstGeom>
        </p:spPr>
        <p:txBody>
          <a:bodyPr wrap="square">
            <a:spAutoFit/>
          </a:bodyPr>
          <a:lstStyle/>
          <a:p>
            <a:pPr algn="just"/>
            <a:endParaRPr lang="ro-RO" sz="1600" dirty="0">
              <a:latin typeface="Times New Roman" pitchFamily="18" charset="0"/>
              <a:cs typeface="Times New Roman" pitchFamily="18" charset="0"/>
            </a:endParaRPr>
          </a:p>
          <a:p>
            <a:pPr algn="just"/>
            <a:r>
              <a:rPr lang="en-US" dirty="0" err="1">
                <a:latin typeface="Times New Roman" pitchFamily="18" charset="0"/>
                <a:cs typeface="Times New Roman" pitchFamily="18" charset="0"/>
              </a:rPr>
              <a:t>Mă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numesc</a:t>
            </a:r>
            <a:r>
              <a:rPr lang="en-US" dirty="0">
                <a:latin typeface="Times New Roman" pitchFamily="18" charset="0"/>
                <a:cs typeface="Times New Roman" pitchFamily="18" charset="0"/>
              </a:rPr>
              <a:t> </a:t>
            </a:r>
            <a:r>
              <a:rPr lang="en-US" b="1" dirty="0">
                <a:latin typeface="Times New Roman" pitchFamily="18" charset="0"/>
                <a:cs typeface="Times New Roman" pitchFamily="18" charset="0"/>
              </a:rPr>
              <a:t>Silvana </a:t>
            </a:r>
            <a:r>
              <a:rPr lang="en-US" b="1" dirty="0" err="1">
                <a:latin typeface="Times New Roman" pitchFamily="18" charset="0"/>
                <a:cs typeface="Times New Roman" pitchFamily="18" charset="0"/>
              </a:rPr>
              <a:t>Gligor</a:t>
            </a:r>
            <a:r>
              <a:rPr lang="en-US" dirty="0">
                <a:latin typeface="Times New Roman" pitchFamily="18" charset="0"/>
                <a:cs typeface="Times New Roman" pitchFamily="18" charset="0"/>
              </a:rPr>
              <a:t>, am 33 de ani, sunt </a:t>
            </a:r>
            <a:r>
              <a:rPr lang="en-US" dirty="0" err="1">
                <a:latin typeface="Times New Roman" pitchFamily="18" charset="0"/>
                <a:cs typeface="Times New Roman" pitchFamily="18" charset="0"/>
              </a:rPr>
              <a:t>educatoare</a:t>
            </a:r>
            <a:r>
              <a:rPr lang="en-US" dirty="0">
                <a:latin typeface="Times New Roman" pitchFamily="18" charset="0"/>
                <a:cs typeface="Times New Roman" pitchFamily="18" charset="0"/>
              </a:rPr>
              <a:t> de 14 ani. </a:t>
            </a:r>
          </a:p>
          <a:p>
            <a:pPr algn="just"/>
            <a:r>
              <a:rPr lang="ro-RO" dirty="0">
                <a:latin typeface="Times New Roman" pitchFamily="18" charset="0"/>
                <a:cs typeface="Times New Roman" pitchFamily="18" charset="0"/>
              </a:rPr>
              <a:t>          </a:t>
            </a:r>
            <a:r>
              <a:rPr lang="en-US" dirty="0" err="1">
                <a:latin typeface="Times New Roman" pitchFamily="18" charset="0"/>
                <a:cs typeface="Times New Roman" pitchFamily="18" charset="0"/>
              </a:rPr>
              <a:t>Dragostea</a:t>
            </a:r>
            <a:r>
              <a:rPr lang="en-US" dirty="0">
                <a:latin typeface="Times New Roman" pitchFamily="18" charset="0"/>
                <a:cs typeface="Times New Roman" pitchFamily="18" charset="0"/>
              </a:rPr>
              <a:t> de </a:t>
            </a:r>
            <a:r>
              <a:rPr lang="en-US" dirty="0" err="1">
                <a:latin typeface="Times New Roman" pitchFamily="18" charset="0"/>
                <a:cs typeface="Times New Roman" pitchFamily="18" charset="0"/>
              </a:rPr>
              <a:t>copii</a:t>
            </a:r>
            <a:r>
              <a:rPr lang="ro-RO" dirty="0">
                <a:latin typeface="Times New Roman" pitchFamily="18" charset="0"/>
                <a:cs typeface="Times New Roman" pitchFamily="18" charset="0"/>
              </a:rPr>
              <a:t> și jocurile copilăriei mele, în care deseori jucam rolul educatoarei, au constituit motivele înscrierii mele la </a:t>
            </a:r>
            <a:r>
              <a:rPr lang="en-US" dirty="0">
                <a:latin typeface="Times New Roman" pitchFamily="18" charset="0"/>
                <a:cs typeface="Times New Roman" pitchFamily="18" charset="0"/>
              </a:rPr>
              <a:t>L</a:t>
            </a:r>
            <a:r>
              <a:rPr lang="ro-RO" dirty="0">
                <a:latin typeface="Times New Roman" pitchFamily="18" charset="0"/>
                <a:cs typeface="Times New Roman" pitchFamily="18" charset="0"/>
              </a:rPr>
              <a:t>iceul </a:t>
            </a:r>
            <a:r>
              <a:rPr lang="en-US" dirty="0">
                <a:latin typeface="Times New Roman" pitchFamily="18" charset="0"/>
                <a:cs typeface="Times New Roman" pitchFamily="18" charset="0"/>
              </a:rPr>
              <a:t>P</a:t>
            </a:r>
            <a:r>
              <a:rPr lang="ro-RO" dirty="0">
                <a:latin typeface="Times New Roman" pitchFamily="18" charset="0"/>
                <a:cs typeface="Times New Roman" pitchFamily="18" charset="0"/>
              </a:rPr>
              <a:t>edagogic </a:t>
            </a:r>
            <a:r>
              <a:rPr lang="en-US" dirty="0">
                <a:latin typeface="Times New Roman" pitchFamily="18" charset="0"/>
                <a:cs typeface="Times New Roman" pitchFamily="18" charset="0"/>
              </a:rPr>
              <a:t>“Sabin Dr</a:t>
            </a:r>
            <a:r>
              <a:rPr lang="ro-RO" dirty="0">
                <a:latin typeface="Times New Roman" pitchFamily="18" charset="0"/>
                <a:cs typeface="Times New Roman" pitchFamily="18" charset="0"/>
              </a:rPr>
              <a:t>ă</a:t>
            </a:r>
            <a:r>
              <a:rPr lang="en-US" dirty="0" err="1">
                <a:latin typeface="Times New Roman" pitchFamily="18" charset="0"/>
                <a:cs typeface="Times New Roman" pitchFamily="18" charset="0"/>
              </a:rPr>
              <a:t>goi</a:t>
            </a:r>
            <a:r>
              <a:rPr lang="en-US" dirty="0">
                <a:latin typeface="Times New Roman" pitchFamily="18" charset="0"/>
                <a:cs typeface="Times New Roman" pitchFamily="18" charset="0"/>
              </a:rPr>
              <a:t>” din Deva</a:t>
            </a:r>
            <a:r>
              <a:rPr lang="ro-RO" dirty="0">
                <a:latin typeface="Times New Roman" pitchFamily="18" charset="0"/>
                <a:cs typeface="Times New Roman" pitchFamily="18" charset="0"/>
              </a:rPr>
              <a:t> pentru a deveni educatoare sau cum îmi place mie să spun </a:t>
            </a:r>
            <a:r>
              <a:rPr lang="en-US" dirty="0">
                <a:latin typeface="Times New Roman" pitchFamily="18" charset="0"/>
                <a:cs typeface="Times New Roman" pitchFamily="18" charset="0"/>
              </a:rPr>
              <a:t>“formator de </a:t>
            </a:r>
            <a:r>
              <a:rPr lang="en-US" dirty="0" err="1">
                <a:latin typeface="Times New Roman" pitchFamily="18" charset="0"/>
                <a:cs typeface="Times New Roman" pitchFamily="18" charset="0"/>
              </a:rPr>
              <a:t>oameni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deoarece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sufletele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acestea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ginga</a:t>
            </a:r>
            <a:r>
              <a:rPr lang="ro-RO" dirty="0">
                <a:latin typeface="Times New Roman" pitchFamily="18" charset="0"/>
                <a:cs typeface="Times New Roman" pitchFamily="18" charset="0"/>
              </a:rPr>
              <a:t>șe de copii pe care îi formezi azi vor deveni </a:t>
            </a:r>
            <a:r>
              <a:rPr lang="en-US" dirty="0">
                <a:latin typeface="Times New Roman" pitchFamily="18" charset="0"/>
                <a:cs typeface="Times New Roman" pitchFamily="18" charset="0"/>
              </a:rPr>
              <a:t>“</a:t>
            </a:r>
            <a:r>
              <a:rPr lang="ro-RO" dirty="0">
                <a:latin typeface="Times New Roman" pitchFamily="18" charset="0"/>
                <a:cs typeface="Times New Roman" pitchFamily="18" charset="0"/>
              </a:rPr>
              <a:t>oamenii de mâine</a:t>
            </a:r>
            <a:r>
              <a:rPr lang="en-US" dirty="0">
                <a:latin typeface="Times New Roman" pitchFamily="18" charset="0"/>
                <a:cs typeface="Times New Roman" pitchFamily="18" charset="0"/>
              </a:rPr>
              <a:t>”.</a:t>
            </a:r>
          </a:p>
          <a:p>
            <a:pPr algn="just"/>
            <a:r>
              <a:rPr lang="ro-RO" dirty="0">
                <a:latin typeface="Times New Roman" pitchFamily="18" charset="0"/>
                <a:cs typeface="Times New Roman" pitchFamily="18" charset="0"/>
              </a:rPr>
              <a:t>           </a:t>
            </a:r>
            <a:r>
              <a:rPr lang="en-US" dirty="0">
                <a:latin typeface="Times New Roman" pitchFamily="18" charset="0"/>
                <a:cs typeface="Times New Roman" pitchFamily="18" charset="0"/>
              </a:rPr>
              <a:t>Sunt absolvent</a:t>
            </a:r>
            <a:r>
              <a:rPr lang="ro-RO" dirty="0">
                <a:latin typeface="Times New Roman" pitchFamily="18" charset="0"/>
                <a:cs typeface="Times New Roman" pitchFamily="18" charset="0"/>
              </a:rPr>
              <a:t>ă a Universității de Vest Vasile Goldiș din Arad specializarea </a:t>
            </a:r>
            <a:r>
              <a:rPr lang="en-US" dirty="0">
                <a:latin typeface="Times New Roman" pitchFamily="18" charset="0"/>
                <a:cs typeface="Times New Roman" pitchFamily="18" charset="0"/>
              </a:rPr>
              <a:t>“</a:t>
            </a:r>
            <a:r>
              <a:rPr lang="ro-RO" dirty="0">
                <a:latin typeface="Times New Roman" pitchFamily="18" charset="0"/>
                <a:cs typeface="Times New Roman" pitchFamily="18" charset="0"/>
              </a:rPr>
              <a:t>Pedagogia învățământului primar și preșcolar</a:t>
            </a:r>
            <a:r>
              <a:rPr lang="en-US" dirty="0">
                <a:latin typeface="Times New Roman" pitchFamily="18" charset="0"/>
                <a:cs typeface="Times New Roman" pitchFamily="18" charset="0"/>
              </a:rPr>
              <a:t>” </a:t>
            </a:r>
            <a:r>
              <a:rPr lang="ro-RO" dirty="0">
                <a:latin typeface="Times New Roman" pitchFamily="18" charset="0"/>
                <a:cs typeface="Times New Roman" pitchFamily="18" charset="0"/>
              </a:rPr>
              <a:t>și a masterului din cadrul aceleași Universități </a:t>
            </a:r>
            <a:r>
              <a:rPr lang="en-US" dirty="0">
                <a:latin typeface="Times New Roman" pitchFamily="18" charset="0"/>
                <a:cs typeface="Times New Roman" pitchFamily="18" charset="0"/>
              </a:rPr>
              <a:t>“</a:t>
            </a:r>
            <a:r>
              <a:rPr lang="ro-RO" dirty="0">
                <a:latin typeface="Times New Roman" pitchFamily="18" charset="0"/>
                <a:cs typeface="Times New Roman" pitchFamily="18" charset="0"/>
              </a:rPr>
              <a:t>Management educațional</a:t>
            </a:r>
            <a:r>
              <a:rPr lang="en-US" dirty="0">
                <a:latin typeface="Times New Roman" pitchFamily="18" charset="0"/>
                <a:cs typeface="Times New Roman" pitchFamily="18" charset="0"/>
              </a:rPr>
              <a:t>”</a:t>
            </a:r>
            <a:r>
              <a:rPr lang="ro-RO" dirty="0">
                <a:latin typeface="Times New Roman" pitchFamily="18" charset="0"/>
                <a:cs typeface="Times New Roman" pitchFamily="18" charset="0"/>
              </a:rPr>
              <a:t>.</a:t>
            </a:r>
          </a:p>
          <a:p>
            <a:pPr algn="just"/>
            <a:r>
              <a:rPr lang="ro-RO" dirty="0">
                <a:latin typeface="Times New Roman" pitchFamily="18" charset="0"/>
                <a:cs typeface="Times New Roman" pitchFamily="18" charset="0"/>
              </a:rPr>
              <a:t>           Ca educatoare îmi doresc ca împreună cu copiii să descoperim această lume frumoasă și să ne bucurăm de ea prin nenumărate activități, jocuri, experimente menite să le formeze abilități, aptitudini, atitudini, deprinderi practice menite să îi dezvolte multi-lateral- pe plan fizic, psihic, social, emoțional.</a:t>
            </a:r>
          </a:p>
          <a:p>
            <a:pPr algn="just"/>
            <a:r>
              <a:rPr lang="ro-RO" dirty="0">
                <a:latin typeface="Times New Roman" pitchFamily="18" charset="0"/>
                <a:cs typeface="Times New Roman" pitchFamily="18" charset="0"/>
              </a:rPr>
              <a:t>            Să obervi în fiecare zi cum ceea ce ai semănat începe să prindă rădăcini și să crescă...aceasta este răsplata muncii tale.</a:t>
            </a:r>
          </a:p>
          <a:p>
            <a:endParaRPr lang="en-US" dirty="0"/>
          </a:p>
        </p:txBody>
      </p:sp>
      <p:sp>
        <p:nvSpPr>
          <p:cNvPr id="3" name="TextBox 2"/>
          <p:cNvSpPr txBox="1"/>
          <p:nvPr/>
        </p:nvSpPr>
        <p:spPr>
          <a:xfrm>
            <a:off x="304800" y="3884203"/>
            <a:ext cx="2438400" cy="369332"/>
          </a:xfrm>
          <a:prstGeom prst="rect">
            <a:avLst/>
          </a:prstGeom>
          <a:noFill/>
        </p:spPr>
        <p:txBody>
          <a:bodyPr wrap="square" rtlCol="0">
            <a:spAutoFit/>
          </a:bodyPr>
          <a:lstStyle/>
          <a:p>
            <a:r>
              <a:rPr lang="en-US" dirty="0" err="1">
                <a:latin typeface="Times New Roman" pitchFamily="18" charset="0"/>
                <a:cs typeface="Times New Roman" pitchFamily="18" charset="0"/>
              </a:rPr>
              <a:t>Coordonator</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structur</a:t>
            </a:r>
            <a:r>
              <a:rPr lang="ro-RO" dirty="0">
                <a:latin typeface="Times New Roman" pitchFamily="18" charset="0"/>
                <a:cs typeface="Times New Roman" pitchFamily="18" charset="0"/>
              </a:rPr>
              <a:t>ă</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996433505"/>
      </p:ext>
    </p:extLst>
  </p:cSld>
  <p:clrMapOvr>
    <a:masterClrMapping/>
  </p:clrMapOvr>
  <p:transition spd="slow" advClick="0">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sp>
        <p:nvSpPr>
          <p:cNvPr id="34" name="Google Shape;34;p1"/>
          <p:cNvSpPr txBox="1"/>
          <p:nvPr/>
        </p:nvSpPr>
        <p:spPr>
          <a:xfrm>
            <a:off x="381000" y="990600"/>
            <a:ext cx="2011680" cy="2651760"/>
          </a:xfrm>
          <a:prstGeom prst="rect">
            <a:avLst/>
          </a:prstGeom>
          <a:blipFill rotWithShape="1">
            <a:blip r:embed="rId2" cstate="print">
              <a:alphaModFix/>
            </a:blip>
            <a:stretch>
              <a:fillRect/>
            </a:stretch>
          </a:blipFill>
          <a:ln w="254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p:txBody>
      </p:sp>
      <p:sp>
        <p:nvSpPr>
          <p:cNvPr id="35" name="Google Shape;35;p1"/>
          <p:cNvSpPr txBox="1"/>
          <p:nvPr/>
        </p:nvSpPr>
        <p:spPr>
          <a:xfrm>
            <a:off x="3020976" y="506390"/>
            <a:ext cx="5589623" cy="563227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dirty="0">
                <a:solidFill>
                  <a:schemeClr val="dk1"/>
                </a:solidFill>
                <a:latin typeface="Times New Roman" pitchFamily="18" charset="0"/>
                <a:ea typeface="Libre Franklin"/>
                <a:cs typeface="Times New Roman" pitchFamily="18" charset="0"/>
                <a:sym typeface="Libre Franklin"/>
              </a:rPr>
              <a:t>                                              </a:t>
            </a:r>
            <a:endParaRPr dirty="0">
              <a:latin typeface="Times New Roman" pitchFamily="18" charset="0"/>
              <a:cs typeface="Times New Roman" pitchFamily="18" charset="0"/>
            </a:endParaRPr>
          </a:p>
          <a:p>
            <a:pPr marL="127000" marR="0" lvl="0" algn="just" rtl="0">
              <a:spcBef>
                <a:spcPts val="0"/>
              </a:spcBef>
              <a:spcAft>
                <a:spcPts val="0"/>
              </a:spcAft>
              <a:buClr>
                <a:schemeClr val="dk1"/>
              </a:buClr>
              <a:buSzPts val="1600"/>
            </a:pPr>
            <a:r>
              <a:rPr lang="en-US" dirty="0" err="1">
                <a:solidFill>
                  <a:schemeClr val="dk1"/>
                </a:solidFill>
                <a:latin typeface="Times New Roman" pitchFamily="18" charset="0"/>
                <a:ea typeface="Libre Franklin"/>
                <a:cs typeface="Times New Roman" pitchFamily="18" charset="0"/>
                <a:sym typeface="Libre Franklin"/>
              </a:rPr>
              <a:t>Mă</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numesc</a:t>
            </a:r>
            <a:r>
              <a:rPr lang="en-US" dirty="0">
                <a:solidFill>
                  <a:schemeClr val="dk1"/>
                </a:solidFill>
                <a:latin typeface="Times New Roman" pitchFamily="18" charset="0"/>
                <a:ea typeface="Libre Franklin"/>
                <a:cs typeface="Times New Roman" pitchFamily="18" charset="0"/>
                <a:sym typeface="Libre Franklin"/>
              </a:rPr>
              <a:t> </a:t>
            </a:r>
            <a:r>
              <a:rPr lang="en-US" b="1" dirty="0" err="1">
                <a:solidFill>
                  <a:schemeClr val="dk1"/>
                </a:solidFill>
                <a:latin typeface="Times New Roman" pitchFamily="18" charset="0"/>
                <a:ea typeface="Libre Franklin"/>
                <a:cs typeface="Times New Roman" pitchFamily="18" charset="0"/>
                <a:sym typeface="Libre Franklin"/>
              </a:rPr>
              <a:t>Sandu</a:t>
            </a:r>
            <a:r>
              <a:rPr lang="en-US" b="1" dirty="0">
                <a:solidFill>
                  <a:schemeClr val="dk1"/>
                </a:solidFill>
                <a:latin typeface="Times New Roman" pitchFamily="18" charset="0"/>
                <a:ea typeface="Libre Franklin"/>
                <a:cs typeface="Times New Roman" pitchFamily="18" charset="0"/>
                <a:sym typeface="Libre Franklin"/>
              </a:rPr>
              <a:t> </a:t>
            </a:r>
            <a:r>
              <a:rPr lang="en-US" b="1" dirty="0" err="1">
                <a:solidFill>
                  <a:schemeClr val="dk1"/>
                </a:solidFill>
                <a:latin typeface="Times New Roman" pitchFamily="18" charset="0"/>
                <a:ea typeface="Libre Franklin"/>
                <a:cs typeface="Times New Roman" pitchFamily="18" charset="0"/>
                <a:sym typeface="Libre Franklin"/>
              </a:rPr>
              <a:t>Viorela</a:t>
            </a:r>
            <a:r>
              <a:rPr lang="en-US" b="1" dirty="0">
                <a:solidFill>
                  <a:schemeClr val="dk1"/>
                </a:solidFill>
                <a:latin typeface="Times New Roman" pitchFamily="18" charset="0"/>
                <a:ea typeface="Libre Franklin"/>
                <a:cs typeface="Times New Roman" pitchFamily="18" charset="0"/>
                <a:sym typeface="Libre Franklin"/>
              </a:rPr>
              <a:t> </a:t>
            </a:r>
            <a:r>
              <a:rPr lang="en-US" b="1" dirty="0" err="1">
                <a:solidFill>
                  <a:schemeClr val="dk1"/>
                </a:solidFill>
                <a:latin typeface="Times New Roman" pitchFamily="18" charset="0"/>
                <a:ea typeface="Libre Franklin"/>
                <a:cs typeface="Times New Roman" pitchFamily="18" charset="0"/>
                <a:sym typeface="Libre Franklin"/>
              </a:rPr>
              <a:t>Oana</a:t>
            </a:r>
            <a:r>
              <a:rPr lang="en-US" dirty="0">
                <a:solidFill>
                  <a:schemeClr val="dk1"/>
                </a:solidFill>
                <a:latin typeface="Times New Roman" pitchFamily="18" charset="0"/>
                <a:ea typeface="Libre Franklin"/>
                <a:cs typeface="Times New Roman" pitchFamily="18" charset="0"/>
                <a:sym typeface="Libre Franklin"/>
              </a:rPr>
              <a:t>, am 45 </a:t>
            </a:r>
            <a:r>
              <a:rPr lang="en-US" dirty="0" err="1">
                <a:solidFill>
                  <a:schemeClr val="dk1"/>
                </a:solidFill>
                <a:latin typeface="Times New Roman" pitchFamily="18" charset="0"/>
                <a:ea typeface="Libre Franklin"/>
                <a:cs typeface="Times New Roman" pitchFamily="18" charset="0"/>
                <a:sym typeface="Libre Franklin"/>
              </a:rPr>
              <a:t>ani</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şi</a:t>
            </a:r>
            <a:r>
              <a:rPr lang="en-US" dirty="0">
                <a:solidFill>
                  <a:schemeClr val="dk1"/>
                </a:solidFill>
                <a:latin typeface="Times New Roman" pitchFamily="18" charset="0"/>
                <a:ea typeface="Libre Franklin"/>
                <a:cs typeface="Times New Roman" pitchFamily="18" charset="0"/>
                <a:sym typeface="Libre Franklin"/>
              </a:rPr>
              <a:t> 25 </a:t>
            </a:r>
            <a:r>
              <a:rPr lang="en-US" dirty="0" err="1">
                <a:solidFill>
                  <a:schemeClr val="dk1"/>
                </a:solidFill>
                <a:latin typeface="Times New Roman" pitchFamily="18" charset="0"/>
                <a:ea typeface="Libre Franklin"/>
                <a:cs typeface="Times New Roman" pitchFamily="18" charset="0"/>
                <a:sym typeface="Libre Franklin"/>
              </a:rPr>
              <a:t>ani</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vechime</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în</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învăţământ</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Sunt</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absolventă</a:t>
            </a:r>
            <a:r>
              <a:rPr lang="en-US" dirty="0">
                <a:solidFill>
                  <a:schemeClr val="dk1"/>
                </a:solidFill>
                <a:latin typeface="Times New Roman" pitchFamily="18" charset="0"/>
                <a:ea typeface="Libre Franklin"/>
                <a:cs typeface="Times New Roman" pitchFamily="18" charset="0"/>
                <a:sym typeface="Libre Franklin"/>
              </a:rPr>
              <a:t> a </a:t>
            </a:r>
            <a:r>
              <a:rPr lang="en-US" dirty="0" err="1">
                <a:solidFill>
                  <a:schemeClr val="dk1"/>
                </a:solidFill>
                <a:latin typeface="Times New Roman" pitchFamily="18" charset="0"/>
                <a:ea typeface="Libre Franklin"/>
                <a:cs typeface="Times New Roman" pitchFamily="18" charset="0"/>
                <a:sym typeface="Libre Franklin"/>
              </a:rPr>
              <a:t>Liceului</a:t>
            </a:r>
            <a:r>
              <a:rPr lang="en-US" dirty="0">
                <a:solidFill>
                  <a:schemeClr val="dk1"/>
                </a:solidFill>
                <a:latin typeface="Times New Roman" pitchFamily="18" charset="0"/>
                <a:ea typeface="Libre Franklin"/>
                <a:cs typeface="Times New Roman" pitchFamily="18" charset="0"/>
                <a:sym typeface="Libre Franklin"/>
              </a:rPr>
              <a:t> Pedagogic Deva. </a:t>
            </a:r>
          </a:p>
          <a:p>
            <a:pPr marL="127000" marR="0" lvl="0" algn="just" rtl="0">
              <a:spcBef>
                <a:spcPts val="0"/>
              </a:spcBef>
              <a:spcAft>
                <a:spcPts val="0"/>
              </a:spcAft>
              <a:buClr>
                <a:schemeClr val="dk1"/>
              </a:buClr>
              <a:buSzPts val="1600"/>
            </a:pPr>
            <a:r>
              <a:rPr lang="en-US" dirty="0">
                <a:solidFill>
                  <a:schemeClr val="dk1"/>
                </a:solidFill>
                <a:latin typeface="Times New Roman" pitchFamily="18" charset="0"/>
                <a:ea typeface="Libre Franklin"/>
                <a:cs typeface="Times New Roman" pitchFamily="18" charset="0"/>
                <a:sym typeface="Libre Franklin"/>
              </a:rPr>
              <a:t>	De </a:t>
            </a:r>
            <a:r>
              <a:rPr lang="en-US" dirty="0" err="1">
                <a:solidFill>
                  <a:schemeClr val="dk1"/>
                </a:solidFill>
                <a:latin typeface="Times New Roman" pitchFamily="18" charset="0"/>
                <a:ea typeface="Libre Franklin"/>
                <a:cs typeface="Times New Roman" pitchFamily="18" charset="0"/>
                <a:sym typeface="Libre Franklin"/>
              </a:rPr>
              <a:t>când</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mă</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ştiu</a:t>
            </a:r>
            <a:r>
              <a:rPr lang="en-US" dirty="0">
                <a:solidFill>
                  <a:schemeClr val="dk1"/>
                </a:solidFill>
                <a:latin typeface="Times New Roman" pitchFamily="18" charset="0"/>
                <a:ea typeface="Libre Franklin"/>
                <a:cs typeface="Times New Roman" pitchFamily="18" charset="0"/>
                <a:sym typeface="Libre Franklin"/>
              </a:rPr>
              <a:t> mi-am </a:t>
            </a:r>
            <a:r>
              <a:rPr lang="en-US" dirty="0" err="1">
                <a:solidFill>
                  <a:schemeClr val="dk1"/>
                </a:solidFill>
                <a:latin typeface="Times New Roman" pitchFamily="18" charset="0"/>
                <a:ea typeface="Libre Franklin"/>
                <a:cs typeface="Times New Roman" pitchFamily="18" charset="0"/>
                <a:sym typeface="Libre Franklin"/>
              </a:rPr>
              <a:t>dorit</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să</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lucrez</a:t>
            </a:r>
            <a:r>
              <a:rPr lang="en-US" dirty="0">
                <a:solidFill>
                  <a:schemeClr val="dk1"/>
                </a:solidFill>
                <a:latin typeface="Times New Roman" pitchFamily="18" charset="0"/>
                <a:ea typeface="Libre Franklin"/>
                <a:cs typeface="Times New Roman" pitchFamily="18" charset="0"/>
                <a:sym typeface="Libre Franklin"/>
              </a:rPr>
              <a:t> cu </a:t>
            </a:r>
            <a:r>
              <a:rPr lang="en-US" dirty="0" err="1">
                <a:solidFill>
                  <a:schemeClr val="dk1"/>
                </a:solidFill>
                <a:latin typeface="Times New Roman" pitchFamily="18" charset="0"/>
                <a:ea typeface="Libre Franklin"/>
                <a:cs typeface="Times New Roman" pitchFamily="18" charset="0"/>
                <a:sym typeface="Libre Franklin"/>
              </a:rPr>
              <a:t>copiii</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Pentru</a:t>
            </a:r>
            <a:r>
              <a:rPr lang="en-US" dirty="0">
                <a:solidFill>
                  <a:schemeClr val="dk1"/>
                </a:solidFill>
                <a:latin typeface="Times New Roman" pitchFamily="18" charset="0"/>
                <a:ea typeface="Libre Franklin"/>
                <a:cs typeface="Times New Roman" pitchFamily="18" charset="0"/>
                <a:sym typeface="Libre Franklin"/>
              </a:rPr>
              <a:t> mine </a:t>
            </a:r>
            <a:r>
              <a:rPr lang="en-US" dirty="0" err="1">
                <a:solidFill>
                  <a:schemeClr val="dk1"/>
                </a:solidFill>
                <a:latin typeface="Times New Roman" pitchFamily="18" charset="0"/>
                <a:ea typeface="Libre Franklin"/>
                <a:cs typeface="Times New Roman" pitchFamily="18" charset="0"/>
                <a:sym typeface="Libre Franklin"/>
              </a:rPr>
              <a:t>meseria</a:t>
            </a:r>
            <a:r>
              <a:rPr lang="en-US" dirty="0">
                <a:solidFill>
                  <a:schemeClr val="dk1"/>
                </a:solidFill>
                <a:latin typeface="Times New Roman" pitchFamily="18" charset="0"/>
                <a:ea typeface="Libre Franklin"/>
                <a:cs typeface="Times New Roman" pitchFamily="18" charset="0"/>
                <a:sym typeface="Libre Franklin"/>
              </a:rPr>
              <a:t> de </a:t>
            </a:r>
            <a:r>
              <a:rPr lang="en-US" dirty="0" err="1">
                <a:solidFill>
                  <a:schemeClr val="dk1"/>
                </a:solidFill>
                <a:latin typeface="Times New Roman" pitchFamily="18" charset="0"/>
                <a:ea typeface="Libre Franklin"/>
                <a:cs typeface="Times New Roman" pitchFamily="18" charset="0"/>
                <a:sym typeface="Libre Franklin"/>
              </a:rPr>
              <a:t>educatoare</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este</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cea</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mai</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frumoasă</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pentru</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că</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mă</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pune</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în</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situaţia</a:t>
            </a:r>
            <a:r>
              <a:rPr lang="en-US" dirty="0">
                <a:solidFill>
                  <a:schemeClr val="dk1"/>
                </a:solidFill>
                <a:latin typeface="Times New Roman" pitchFamily="18" charset="0"/>
                <a:ea typeface="Libre Franklin"/>
                <a:cs typeface="Times New Roman" pitchFamily="18" charset="0"/>
                <a:sym typeface="Libre Franklin"/>
              </a:rPr>
              <a:t> de a </a:t>
            </a:r>
            <a:r>
              <a:rPr lang="en-US" dirty="0" err="1">
                <a:solidFill>
                  <a:schemeClr val="dk1"/>
                </a:solidFill>
                <a:latin typeface="Times New Roman" pitchFamily="18" charset="0"/>
                <a:ea typeface="Libre Franklin"/>
                <a:cs typeface="Times New Roman" pitchFamily="18" charset="0"/>
                <a:sym typeface="Libre Franklin"/>
              </a:rPr>
              <a:t>vedea</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lucrurile</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prin</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ochii</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copiilor</a:t>
            </a:r>
            <a:r>
              <a:rPr lang="en-US" dirty="0">
                <a:solidFill>
                  <a:schemeClr val="dk1"/>
                </a:solidFill>
                <a:latin typeface="Times New Roman" pitchFamily="18" charset="0"/>
                <a:ea typeface="Libre Franklin"/>
                <a:cs typeface="Times New Roman" pitchFamily="18" charset="0"/>
                <a:sym typeface="Libre Franklin"/>
              </a:rPr>
              <a:t> cu care </a:t>
            </a:r>
            <a:r>
              <a:rPr lang="en-US" dirty="0" err="1">
                <a:solidFill>
                  <a:schemeClr val="dk1"/>
                </a:solidFill>
                <a:latin typeface="Times New Roman" pitchFamily="18" charset="0"/>
                <a:ea typeface="Libre Franklin"/>
                <a:cs typeface="Times New Roman" pitchFamily="18" charset="0"/>
                <a:sym typeface="Libre Franklin"/>
              </a:rPr>
              <a:t>lucrez</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Iar</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prin</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ochii</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lor</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descopăr</a:t>
            </a:r>
            <a:r>
              <a:rPr lang="en-US" dirty="0">
                <a:solidFill>
                  <a:schemeClr val="dk1"/>
                </a:solidFill>
                <a:latin typeface="Times New Roman" pitchFamily="18" charset="0"/>
                <a:ea typeface="Libre Franklin"/>
                <a:cs typeface="Times New Roman" pitchFamily="18" charset="0"/>
                <a:sym typeface="Libre Franklin"/>
              </a:rPr>
              <a:t> o </a:t>
            </a:r>
            <a:r>
              <a:rPr lang="en-US" dirty="0" err="1">
                <a:solidFill>
                  <a:schemeClr val="dk1"/>
                </a:solidFill>
                <a:latin typeface="Times New Roman" pitchFamily="18" charset="0"/>
                <a:ea typeface="Libre Franklin"/>
                <a:cs typeface="Times New Roman" pitchFamily="18" charset="0"/>
                <a:sym typeface="Libre Franklin"/>
              </a:rPr>
              <a:t>lume</a:t>
            </a:r>
            <a:r>
              <a:rPr lang="en-US" dirty="0">
                <a:solidFill>
                  <a:schemeClr val="dk1"/>
                </a:solidFill>
                <a:latin typeface="Times New Roman" pitchFamily="18" charset="0"/>
                <a:ea typeface="Libre Franklin"/>
                <a:cs typeface="Times New Roman" pitchFamily="18" charset="0"/>
                <a:sym typeface="Libre Franklin"/>
              </a:rPr>
              <a:t> de </a:t>
            </a:r>
            <a:r>
              <a:rPr lang="en-US" dirty="0" err="1">
                <a:solidFill>
                  <a:schemeClr val="dk1"/>
                </a:solidFill>
                <a:latin typeface="Times New Roman" pitchFamily="18" charset="0"/>
                <a:ea typeface="Libre Franklin"/>
                <a:cs typeface="Times New Roman" pitchFamily="18" charset="0"/>
                <a:sym typeface="Libre Franklin"/>
              </a:rPr>
              <a:t>poveste</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Ce</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poate</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fi</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mai</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frumos</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decât</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universul</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unui</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copil</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Să</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fiu</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educatoare</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implică</a:t>
            </a:r>
            <a:r>
              <a:rPr lang="en-US" dirty="0">
                <a:solidFill>
                  <a:schemeClr val="dk1"/>
                </a:solidFill>
                <a:latin typeface="Times New Roman" pitchFamily="18" charset="0"/>
                <a:ea typeface="Libre Franklin"/>
                <a:cs typeface="Times New Roman" pitchFamily="18" charset="0"/>
                <a:sym typeface="Libre Franklin"/>
              </a:rPr>
              <a:t>, de </a:t>
            </a:r>
            <a:r>
              <a:rPr lang="en-US" dirty="0" err="1">
                <a:solidFill>
                  <a:schemeClr val="dk1"/>
                </a:solidFill>
                <a:latin typeface="Times New Roman" pitchFamily="18" charset="0"/>
                <a:ea typeface="Libre Franklin"/>
                <a:cs typeface="Times New Roman" pitchFamily="18" charset="0"/>
                <a:sym typeface="Libre Franklin"/>
              </a:rPr>
              <a:t>asemenea</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multă</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responsabilitate</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şi</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să</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fiu</a:t>
            </a:r>
            <a:r>
              <a:rPr lang="en-US" dirty="0">
                <a:solidFill>
                  <a:schemeClr val="dk1"/>
                </a:solidFill>
                <a:latin typeface="Times New Roman" pitchFamily="18" charset="0"/>
                <a:ea typeface="Libre Franklin"/>
                <a:cs typeface="Times New Roman" pitchFamily="18" charset="0"/>
                <a:sym typeface="Libre Franklin"/>
              </a:rPr>
              <a:t> un model </a:t>
            </a:r>
            <a:r>
              <a:rPr lang="en-US" dirty="0" err="1">
                <a:solidFill>
                  <a:schemeClr val="dk1"/>
                </a:solidFill>
                <a:latin typeface="Times New Roman" pitchFamily="18" charset="0"/>
                <a:ea typeface="Libre Franklin"/>
                <a:cs typeface="Times New Roman" pitchFamily="18" charset="0"/>
                <a:sym typeface="Libre Franklin"/>
              </a:rPr>
              <a:t>pentru</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copii</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Îi</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învăţ</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pe</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copii</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ceea</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ce</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ştiu</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dar</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mai</a:t>
            </a:r>
            <a:r>
              <a:rPr lang="en-US" dirty="0">
                <a:solidFill>
                  <a:schemeClr val="dk1"/>
                </a:solidFill>
                <a:latin typeface="Times New Roman" pitchFamily="18" charset="0"/>
                <a:ea typeface="Libre Franklin"/>
                <a:cs typeface="Times New Roman" pitchFamily="18" charset="0"/>
                <a:sym typeface="Libre Franklin"/>
              </a:rPr>
              <a:t> ales, </a:t>
            </a:r>
            <a:r>
              <a:rPr lang="en-US" dirty="0" err="1">
                <a:solidFill>
                  <a:schemeClr val="dk1"/>
                </a:solidFill>
                <a:latin typeface="Times New Roman" pitchFamily="18" charset="0"/>
                <a:ea typeface="Libre Franklin"/>
                <a:cs typeface="Times New Roman" pitchFamily="18" charset="0"/>
                <a:sym typeface="Libre Franklin"/>
              </a:rPr>
              <a:t>îi</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învăţ</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ceea</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ce</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sunt</a:t>
            </a:r>
            <a:r>
              <a:rPr lang="en-US" dirty="0">
                <a:solidFill>
                  <a:schemeClr val="dk1"/>
                </a:solidFill>
                <a:latin typeface="Times New Roman" pitchFamily="18" charset="0"/>
                <a:ea typeface="Libre Franklin"/>
                <a:cs typeface="Times New Roman" pitchFamily="18" charset="0"/>
                <a:sym typeface="Libre Franklin"/>
              </a:rPr>
              <a:t>. </a:t>
            </a:r>
          </a:p>
          <a:p>
            <a:pPr marL="127000" marR="0" lvl="0" algn="just" rtl="0">
              <a:spcBef>
                <a:spcPts val="0"/>
              </a:spcBef>
              <a:spcAft>
                <a:spcPts val="0"/>
              </a:spcAft>
              <a:buClr>
                <a:schemeClr val="dk1"/>
              </a:buClr>
              <a:buSzPts val="1600"/>
            </a:pP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Copiii</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sunt</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oglinda</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noastră</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Cred</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că</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adevăratele</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comori</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respectul</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încrederea</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răbdarea</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iubirea</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pentru</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cei</a:t>
            </a:r>
            <a:r>
              <a:rPr lang="en-US" dirty="0">
                <a:solidFill>
                  <a:schemeClr val="dk1"/>
                </a:solidFill>
                <a:latin typeface="Times New Roman" pitchFamily="18" charset="0"/>
                <a:ea typeface="Libre Franklin"/>
                <a:cs typeface="Times New Roman" pitchFamily="18" charset="0"/>
                <a:sym typeface="Libre Franklin"/>
              </a:rPr>
              <a:t> din </a:t>
            </a:r>
            <a:r>
              <a:rPr lang="en-US" dirty="0" err="1">
                <a:solidFill>
                  <a:schemeClr val="dk1"/>
                </a:solidFill>
                <a:latin typeface="Times New Roman" pitchFamily="18" charset="0"/>
                <a:ea typeface="Libre Franklin"/>
                <a:cs typeface="Times New Roman" pitchFamily="18" charset="0"/>
                <a:sym typeface="Libre Franklin"/>
              </a:rPr>
              <a:t>jur</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şi</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pentru</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ceea</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ce</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este</a:t>
            </a:r>
            <a:r>
              <a:rPr lang="en-US" dirty="0">
                <a:solidFill>
                  <a:schemeClr val="dk1"/>
                </a:solidFill>
                <a:latin typeface="Times New Roman" pitchFamily="18" charset="0"/>
                <a:ea typeface="Libre Franklin"/>
                <a:cs typeface="Times New Roman" pitchFamily="18" charset="0"/>
                <a:sym typeface="Libre Franklin"/>
              </a:rPr>
              <a:t> bun </a:t>
            </a:r>
            <a:r>
              <a:rPr lang="en-US" dirty="0" err="1">
                <a:solidFill>
                  <a:schemeClr val="dk1"/>
                </a:solidFill>
                <a:latin typeface="Times New Roman" pitchFamily="18" charset="0"/>
                <a:ea typeface="Libre Franklin"/>
                <a:cs typeface="Times New Roman" pitchFamily="18" charset="0"/>
                <a:sym typeface="Libre Franklin"/>
              </a:rPr>
              <a:t>şi</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frumos</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copiii</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trebuie</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să</a:t>
            </a:r>
            <a:r>
              <a:rPr lang="en-US" dirty="0">
                <a:solidFill>
                  <a:schemeClr val="dk1"/>
                </a:solidFill>
                <a:latin typeface="Times New Roman" pitchFamily="18" charset="0"/>
                <a:ea typeface="Libre Franklin"/>
                <a:cs typeface="Times New Roman" pitchFamily="18" charset="0"/>
                <a:sym typeface="Libre Franklin"/>
              </a:rPr>
              <a:t> le </a:t>
            </a:r>
            <a:r>
              <a:rPr lang="en-US" dirty="0" err="1">
                <a:solidFill>
                  <a:schemeClr val="dk1"/>
                </a:solidFill>
                <a:latin typeface="Times New Roman" pitchFamily="18" charset="0"/>
                <a:ea typeface="Libre Franklin"/>
                <a:cs typeface="Times New Roman" pitchFamily="18" charset="0"/>
                <a:sym typeface="Libre Franklin"/>
              </a:rPr>
              <a:t>găsească</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în</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noi</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în</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ceea</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ce</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noi</a:t>
            </a:r>
            <a:r>
              <a:rPr lang="en-US" dirty="0">
                <a:solidFill>
                  <a:schemeClr val="dk1"/>
                </a:solidFill>
                <a:latin typeface="Times New Roman" pitchFamily="18" charset="0"/>
                <a:ea typeface="Libre Franklin"/>
                <a:cs typeface="Times New Roman" pitchFamily="18" charset="0"/>
                <a:sym typeface="Libre Franklin"/>
              </a:rPr>
              <a:t> le </a:t>
            </a:r>
            <a:r>
              <a:rPr lang="en-US" dirty="0" err="1">
                <a:solidFill>
                  <a:schemeClr val="dk1"/>
                </a:solidFill>
                <a:latin typeface="Times New Roman" pitchFamily="18" charset="0"/>
                <a:ea typeface="Libre Franklin"/>
                <a:cs typeface="Times New Roman" pitchFamily="18" charset="0"/>
                <a:sym typeface="Libre Franklin"/>
              </a:rPr>
              <a:t>oferim</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să</a:t>
            </a:r>
            <a:r>
              <a:rPr lang="en-US" dirty="0">
                <a:solidFill>
                  <a:schemeClr val="dk1"/>
                </a:solidFill>
                <a:latin typeface="Times New Roman" pitchFamily="18" charset="0"/>
                <a:ea typeface="Libre Franklin"/>
                <a:cs typeface="Times New Roman" pitchFamily="18" charset="0"/>
                <a:sym typeface="Libre Franklin"/>
              </a:rPr>
              <a:t> se </a:t>
            </a:r>
            <a:r>
              <a:rPr lang="en-US" dirty="0" err="1">
                <a:solidFill>
                  <a:schemeClr val="dk1"/>
                </a:solidFill>
                <a:latin typeface="Times New Roman" pitchFamily="18" charset="0"/>
                <a:ea typeface="Libre Franklin"/>
                <a:cs typeface="Times New Roman" pitchFamily="18" charset="0"/>
                <a:sym typeface="Libre Franklin"/>
              </a:rPr>
              <a:t>joace</a:t>
            </a:r>
            <a:r>
              <a:rPr lang="en-US" dirty="0">
                <a:solidFill>
                  <a:schemeClr val="dk1"/>
                </a:solidFill>
                <a:latin typeface="Times New Roman" pitchFamily="18" charset="0"/>
                <a:ea typeface="Libre Franklin"/>
                <a:cs typeface="Times New Roman" pitchFamily="18" charset="0"/>
                <a:sym typeface="Libre Franklin"/>
              </a:rPr>
              <a:t> cu </a:t>
            </a:r>
            <a:r>
              <a:rPr lang="en-US" dirty="0" err="1">
                <a:solidFill>
                  <a:schemeClr val="dk1"/>
                </a:solidFill>
                <a:latin typeface="Times New Roman" pitchFamily="18" charset="0"/>
                <a:ea typeface="Libre Franklin"/>
                <a:cs typeface="Times New Roman" pitchFamily="18" charset="0"/>
                <a:sym typeface="Libre Franklin"/>
              </a:rPr>
              <a:t>ele</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să</a:t>
            </a:r>
            <a:r>
              <a:rPr lang="en-US" dirty="0">
                <a:solidFill>
                  <a:schemeClr val="dk1"/>
                </a:solidFill>
                <a:latin typeface="Times New Roman" pitchFamily="18" charset="0"/>
                <a:ea typeface="Libre Franklin"/>
                <a:cs typeface="Times New Roman" pitchFamily="18" charset="0"/>
                <a:sym typeface="Libre Franklin"/>
              </a:rPr>
              <a:t> le </a:t>
            </a:r>
            <a:r>
              <a:rPr lang="en-US" dirty="0" err="1">
                <a:solidFill>
                  <a:schemeClr val="dk1"/>
                </a:solidFill>
                <a:latin typeface="Times New Roman" pitchFamily="18" charset="0"/>
                <a:ea typeface="Libre Franklin"/>
                <a:cs typeface="Times New Roman" pitchFamily="18" charset="0"/>
                <a:sym typeface="Libre Franklin"/>
              </a:rPr>
              <a:t>înţeleagă</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şi</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apoi</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să</a:t>
            </a:r>
            <a:r>
              <a:rPr lang="en-US" dirty="0">
                <a:solidFill>
                  <a:schemeClr val="dk1"/>
                </a:solidFill>
                <a:latin typeface="Times New Roman" pitchFamily="18" charset="0"/>
                <a:ea typeface="Libre Franklin"/>
                <a:cs typeface="Times New Roman" pitchFamily="18" charset="0"/>
                <a:sym typeface="Libre Franklin"/>
              </a:rPr>
              <a:t> le </a:t>
            </a:r>
            <a:r>
              <a:rPr lang="en-US" dirty="0" err="1">
                <a:solidFill>
                  <a:schemeClr val="dk1"/>
                </a:solidFill>
                <a:latin typeface="Times New Roman" pitchFamily="18" charset="0"/>
                <a:ea typeface="Libre Franklin"/>
                <a:cs typeface="Times New Roman" pitchFamily="18" charset="0"/>
                <a:sym typeface="Libre Franklin"/>
              </a:rPr>
              <a:t>integreze</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în</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caracterul</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şi</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comportamentul</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lor</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Pentru</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asta</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sunt</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mereu</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dispusă</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să</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învăţ</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să</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mă</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adaptez</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tuturor</a:t>
            </a:r>
            <a:r>
              <a:rPr lang="en-US" dirty="0">
                <a:solidFill>
                  <a:schemeClr val="dk1"/>
                </a:solidFill>
                <a:latin typeface="Times New Roman" pitchFamily="18" charset="0"/>
                <a:ea typeface="Libre Franklin"/>
                <a:cs typeface="Times New Roman" pitchFamily="18" charset="0"/>
                <a:sym typeface="Libre Franklin"/>
              </a:rPr>
              <a:t> </a:t>
            </a:r>
            <a:r>
              <a:rPr lang="en-US" dirty="0" err="1">
                <a:solidFill>
                  <a:schemeClr val="dk1"/>
                </a:solidFill>
                <a:latin typeface="Times New Roman" pitchFamily="18" charset="0"/>
                <a:ea typeface="Libre Franklin"/>
                <a:cs typeface="Times New Roman" pitchFamily="18" charset="0"/>
                <a:sym typeface="Libre Franklin"/>
              </a:rPr>
              <a:t>schimbărilor</a:t>
            </a:r>
            <a:r>
              <a:rPr lang="en-US" dirty="0">
                <a:solidFill>
                  <a:schemeClr val="dk1"/>
                </a:solidFill>
                <a:latin typeface="Times New Roman" pitchFamily="18" charset="0"/>
                <a:ea typeface="Libre Franklin"/>
                <a:cs typeface="Times New Roman" pitchFamily="18" charset="0"/>
                <a:sym typeface="Libre Franklin"/>
              </a:rPr>
              <a:t>.</a:t>
            </a:r>
            <a:endParaRPr dirty="0">
              <a:solidFill>
                <a:schemeClr val="dk1"/>
              </a:solidFill>
              <a:latin typeface="Times New Roman" pitchFamily="18" charset="0"/>
              <a:ea typeface="Libre Franklin"/>
              <a:cs typeface="Times New Roman" pitchFamily="18" charset="0"/>
              <a:sym typeface="Libre Franklin"/>
            </a:endParaRPr>
          </a:p>
        </p:txBody>
      </p:sp>
      <p:sp>
        <p:nvSpPr>
          <p:cNvPr id="2" name="TextBox 1"/>
          <p:cNvSpPr txBox="1"/>
          <p:nvPr/>
        </p:nvSpPr>
        <p:spPr>
          <a:xfrm>
            <a:off x="167640" y="3886200"/>
            <a:ext cx="2438400" cy="1754326"/>
          </a:xfrm>
          <a:prstGeom prst="rect">
            <a:avLst/>
          </a:prstGeom>
          <a:noFill/>
        </p:spPr>
        <p:txBody>
          <a:bodyPr wrap="square" rtlCol="0">
            <a:spAutoFit/>
          </a:bodyPr>
          <a:lstStyle/>
          <a:p>
            <a:pPr lvl="0" algn="just"/>
            <a:r>
              <a:rPr lang="vi-VN" i="1" dirty="0">
                <a:solidFill>
                  <a:schemeClr val="dk1"/>
                </a:solidFill>
                <a:latin typeface="Times New Roman" pitchFamily="18" charset="0"/>
                <a:ea typeface="Libre Franklin"/>
                <a:cs typeface="Times New Roman" pitchFamily="18" charset="0"/>
                <a:sym typeface="Libre Franklin"/>
              </a:rPr>
              <a:t>„Cea mai eficientă educație pentru un copil constă în joaca lui cu lucruri frumoase.“</a:t>
            </a:r>
          </a:p>
          <a:p>
            <a:pPr lvl="0" algn="just"/>
            <a:r>
              <a:rPr lang="vi-VN" i="1" dirty="0">
                <a:solidFill>
                  <a:schemeClr val="dk1"/>
                </a:solidFill>
                <a:latin typeface="Times New Roman" pitchFamily="18" charset="0"/>
                <a:ea typeface="Libre Franklin"/>
                <a:cs typeface="Times New Roman" pitchFamily="18" charset="0"/>
                <a:sym typeface="Libre Franklin"/>
              </a:rPr>
              <a:t>                                                                  Platon </a:t>
            </a:r>
            <a:endParaRPr lang="vi-VN" i="1" dirty="0">
              <a:latin typeface="Times New Roman" pitchFamily="18" charset="0"/>
              <a:cs typeface="Times New Roman" pitchFamily="18" charset="0"/>
            </a:endParaRPr>
          </a:p>
        </p:txBody>
      </p:sp>
    </p:spTree>
    <p:extLst>
      <p:ext uri="{BB962C8B-B14F-4D97-AF65-F5344CB8AC3E}">
        <p14:creationId xmlns:p14="http://schemas.microsoft.com/office/powerpoint/2010/main" val="1733668425"/>
      </p:ext>
    </p:extLst>
  </p:cSld>
  <p:clrMapOvr>
    <a:masterClrMapping/>
  </p:clrMapOvr>
  <p:transition spd="slow" advClick="0">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281" y="316517"/>
            <a:ext cx="2377440" cy="25603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3" name="Picture 2" descr="C:\Users\Toshiba\Pictures\thumbnail.jpg"/>
          <p:cNvPicPr/>
          <p:nvPr/>
        </p:nvPicPr>
        <p:blipFill rotWithShape="1">
          <a:blip r:embed="rId2">
            <a:extLst>
              <a:ext uri="{28A0092B-C50C-407E-A947-70E740481C1C}">
                <a14:useLocalDpi xmlns:a14="http://schemas.microsoft.com/office/drawing/2010/main" val="0"/>
              </a:ext>
            </a:extLst>
          </a:blip>
          <a:srcRect l="7347"/>
          <a:stretch/>
        </p:blipFill>
        <p:spPr bwMode="auto">
          <a:xfrm>
            <a:off x="372441" y="453673"/>
            <a:ext cx="2103120" cy="2286001"/>
          </a:xfrm>
          <a:prstGeom prst="rect">
            <a:avLst/>
          </a:prstGeom>
          <a:noFill/>
          <a:ln>
            <a:noFill/>
          </a:ln>
          <a:extLst>
            <a:ext uri="{53640926-AAD7-44D8-BBD7-CCE9431645EC}">
              <a14:shadowObscured xmlns:a14="http://schemas.microsoft.com/office/drawing/2010/main"/>
            </a:ext>
          </a:extLst>
        </p:spPr>
      </p:pic>
      <p:sp>
        <p:nvSpPr>
          <p:cNvPr id="4" name="Rectangle 3"/>
          <p:cNvSpPr/>
          <p:nvPr/>
        </p:nvSpPr>
        <p:spPr>
          <a:xfrm>
            <a:off x="2612721" y="316517"/>
            <a:ext cx="6477000" cy="6524863"/>
          </a:xfrm>
          <a:prstGeom prst="rect">
            <a:avLst/>
          </a:prstGeom>
        </p:spPr>
        <p:txBody>
          <a:bodyPr wrap="square">
            <a:spAutoFit/>
          </a:bodyPr>
          <a:lstStyle/>
          <a:p>
            <a:r>
              <a:rPr lang="en-US" sz="1600" dirty="0" err="1">
                <a:latin typeface="Times New Roman" pitchFamily="18" charset="0"/>
                <a:cs typeface="Times New Roman" pitchFamily="18" charset="0"/>
              </a:rPr>
              <a:t>Mă</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numesc</a:t>
            </a:r>
            <a:r>
              <a:rPr lang="en-US" sz="1600" dirty="0">
                <a:latin typeface="Times New Roman" pitchFamily="18" charset="0"/>
                <a:cs typeface="Times New Roman" pitchFamily="18" charset="0"/>
              </a:rPr>
              <a:t> </a:t>
            </a:r>
            <a:r>
              <a:rPr lang="en-US" sz="1600" b="1" dirty="0">
                <a:latin typeface="Times New Roman" pitchFamily="18" charset="0"/>
                <a:cs typeface="Times New Roman" pitchFamily="18" charset="0"/>
              </a:rPr>
              <a:t>David Ana Cristina </a:t>
            </a:r>
            <a:r>
              <a:rPr lang="en-US" sz="1600" dirty="0" err="1">
                <a:latin typeface="Times New Roman" pitchFamily="18" charset="0"/>
                <a:cs typeface="Times New Roman" pitchFamily="18" charset="0"/>
              </a:rPr>
              <a:t>şi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sunt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educatoare</a:t>
            </a:r>
            <a:r>
              <a:rPr lang="en-US" sz="1600" dirty="0">
                <a:latin typeface="Times New Roman" pitchFamily="18" charset="0"/>
                <a:cs typeface="Times New Roman" pitchFamily="18" charset="0"/>
              </a:rPr>
              <a:t> de 40 de </a:t>
            </a:r>
            <a:r>
              <a:rPr lang="en-US" sz="1600" dirty="0" err="1">
                <a:latin typeface="Times New Roman" pitchFamily="18" charset="0"/>
                <a:cs typeface="Times New Roman" pitchFamily="18" charset="0"/>
              </a:rPr>
              <a:t>ani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Adică</a:t>
            </a:r>
            <a:r>
              <a:rPr lang="en-US" sz="1600" dirty="0">
                <a:latin typeface="Times New Roman" pitchFamily="18" charset="0"/>
                <a:cs typeface="Times New Roman" pitchFamily="18" charset="0"/>
              </a:rPr>
              <a:t> de o </a:t>
            </a:r>
            <a:r>
              <a:rPr lang="en-US" sz="1600" dirty="0" err="1">
                <a:latin typeface="Times New Roman" pitchFamily="18" charset="0"/>
                <a:cs typeface="Times New Roman" pitchFamily="18" charset="0"/>
              </a:rPr>
              <a:t>viaţă</a:t>
            </a:r>
            <a:r>
              <a:rPr lang="en-US" sz="1600" dirty="0">
                <a:latin typeface="Times New Roman" pitchFamily="18" charset="0"/>
                <a:cs typeface="Times New Roman" pitchFamily="18" charset="0"/>
              </a:rPr>
              <a:t>. Nu mi-am </a:t>
            </a:r>
            <a:r>
              <a:rPr lang="en-US" sz="1600" dirty="0" err="1">
                <a:latin typeface="Times New Roman" pitchFamily="18" charset="0"/>
                <a:cs typeface="Times New Roman" pitchFamily="18" charset="0"/>
              </a:rPr>
              <a:t>dorit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niciodată</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să</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fiu</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altceva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pentru</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că</a:t>
            </a:r>
            <a:r>
              <a:rPr lang="en-US" sz="1600" dirty="0">
                <a:latin typeface="Times New Roman" pitchFamily="18" charset="0"/>
                <a:cs typeface="Times New Roman" pitchFamily="18" charset="0"/>
              </a:rPr>
              <a:t> am </a:t>
            </a:r>
            <a:r>
              <a:rPr lang="en-US" sz="1600" dirty="0" err="1">
                <a:latin typeface="Times New Roman" pitchFamily="18" charset="0"/>
                <a:cs typeface="Times New Roman" pitchFamily="18" charset="0"/>
              </a:rPr>
              <a:t>iubit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copiii</a:t>
            </a:r>
            <a:r>
              <a:rPr lang="en-US" sz="1600" dirty="0">
                <a:latin typeface="Times New Roman" pitchFamily="18" charset="0"/>
                <a:cs typeface="Times New Roman" pitchFamily="18" charset="0"/>
              </a:rPr>
              <a:t> de </a:t>
            </a:r>
            <a:r>
              <a:rPr lang="en-US" sz="1600" dirty="0" err="1">
                <a:latin typeface="Times New Roman" pitchFamily="18" charset="0"/>
                <a:cs typeface="Times New Roman" pitchFamily="18" charset="0"/>
              </a:rPr>
              <a:t>când</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eram</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şi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eu</a:t>
            </a:r>
            <a:r>
              <a:rPr lang="en-US" sz="1600" dirty="0">
                <a:latin typeface="Times New Roman" pitchFamily="18" charset="0"/>
                <a:cs typeface="Times New Roman" pitchFamily="18" charset="0"/>
              </a:rPr>
              <a:t> un </a:t>
            </a:r>
            <a:r>
              <a:rPr lang="en-US" sz="1600" dirty="0" err="1">
                <a:latin typeface="Times New Roman" pitchFamily="18" charset="0"/>
                <a:cs typeface="Times New Roman" pitchFamily="18" charset="0"/>
              </a:rPr>
              <a:t>copil</a:t>
            </a:r>
            <a:r>
              <a:rPr lang="en-US" sz="1600" dirty="0">
                <a:latin typeface="Times New Roman" pitchFamily="18" charset="0"/>
                <a:cs typeface="Times New Roman" pitchFamily="18" charset="0"/>
              </a:rPr>
              <a:t>. Cred cu </a:t>
            </a:r>
            <a:r>
              <a:rPr lang="en-US" sz="1600" dirty="0" err="1">
                <a:latin typeface="Times New Roman" pitchFamily="18" charset="0"/>
                <a:cs typeface="Times New Roman" pitchFamily="18" charset="0"/>
              </a:rPr>
              <a:t>tărie</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că</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marea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artă</a:t>
            </a:r>
            <a:r>
              <a:rPr lang="en-US" sz="1600" dirty="0">
                <a:latin typeface="Times New Roman" pitchFamily="18" charset="0"/>
                <a:cs typeface="Times New Roman" pitchFamily="18" charset="0"/>
              </a:rPr>
              <a:t> a </a:t>
            </a:r>
            <a:r>
              <a:rPr lang="en-US" sz="1600" dirty="0" err="1">
                <a:latin typeface="Times New Roman" pitchFamily="18" charset="0"/>
                <a:cs typeface="Times New Roman" pitchFamily="18" charset="0"/>
              </a:rPr>
              <a:t>educatoarei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stă</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în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puterea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ei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izvorâtă</a:t>
            </a:r>
            <a:r>
              <a:rPr lang="en-US" sz="1600" dirty="0">
                <a:latin typeface="Times New Roman" pitchFamily="18" charset="0"/>
                <a:cs typeface="Times New Roman" pitchFamily="18" charset="0"/>
              </a:rPr>
              <a:t> din </a:t>
            </a:r>
            <a:r>
              <a:rPr lang="en-US" sz="1600" dirty="0" err="1">
                <a:latin typeface="Times New Roman" pitchFamily="18" charset="0"/>
                <a:cs typeface="Times New Roman" pitchFamily="18" charset="0"/>
              </a:rPr>
              <a:t>dragostea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pentru</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copii</a:t>
            </a:r>
            <a:r>
              <a:rPr lang="en-US" sz="1600" dirty="0">
                <a:latin typeface="Times New Roman" pitchFamily="18" charset="0"/>
                <a:cs typeface="Times New Roman" pitchFamily="18" charset="0"/>
              </a:rPr>
              <a:t> de a se </a:t>
            </a:r>
            <a:r>
              <a:rPr lang="en-US" sz="1600" dirty="0" err="1">
                <a:latin typeface="Times New Roman" pitchFamily="18" charset="0"/>
                <a:cs typeface="Times New Roman" pitchFamily="18" charset="0"/>
              </a:rPr>
              <a:t>transforma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pe</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loc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într</a:t>
            </a:r>
            <a:r>
              <a:rPr lang="en-US" sz="1600" dirty="0">
                <a:latin typeface="Times New Roman" pitchFamily="18" charset="0"/>
                <a:cs typeface="Times New Roman" pitchFamily="18" charset="0"/>
              </a:rPr>
              <a:t>-o “</a:t>
            </a:r>
            <a:r>
              <a:rPr lang="en-US" sz="1600" dirty="0" err="1">
                <a:latin typeface="Times New Roman" pitchFamily="18" charset="0"/>
                <a:cs typeface="Times New Roman" pitchFamily="18" charset="0"/>
              </a:rPr>
              <a:t>zână</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bună</a:t>
            </a:r>
            <a:r>
              <a:rPr lang="en-US" sz="1600" dirty="0">
                <a:latin typeface="Times New Roman" pitchFamily="18" charset="0"/>
                <a:cs typeface="Times New Roman" pitchFamily="18" charset="0"/>
              </a:rPr>
              <a:t>” din </a:t>
            </a:r>
            <a:r>
              <a:rPr lang="en-US" sz="1600" dirty="0" err="1">
                <a:latin typeface="Times New Roman" pitchFamily="18" charset="0"/>
                <a:cs typeface="Times New Roman" pitchFamily="18" charset="0"/>
              </a:rPr>
              <a:t>chiar</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primele</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zile</a:t>
            </a:r>
            <a:r>
              <a:rPr lang="en-US" sz="1600" dirty="0">
                <a:latin typeface="Times New Roman" pitchFamily="18" charset="0"/>
                <a:cs typeface="Times New Roman" pitchFamily="18" charset="0"/>
              </a:rPr>
              <a:t> de </a:t>
            </a:r>
            <a:r>
              <a:rPr lang="en-US" sz="1600" dirty="0" err="1">
                <a:latin typeface="Times New Roman" pitchFamily="18" charset="0"/>
                <a:cs typeface="Times New Roman" pitchFamily="18" charset="0"/>
              </a:rPr>
              <a:t>grădiniţă</a:t>
            </a:r>
            <a:r>
              <a:rPr lang="en-US" sz="1600" dirty="0">
                <a:latin typeface="Times New Roman" pitchFamily="18" charset="0"/>
                <a:cs typeface="Times New Roman" pitchFamily="18" charset="0"/>
              </a:rPr>
              <a:t> ale </a:t>
            </a:r>
            <a:r>
              <a:rPr lang="en-US" sz="1600" dirty="0" err="1">
                <a:latin typeface="Times New Roman" pitchFamily="18" charset="0"/>
                <a:cs typeface="Times New Roman" pitchFamily="18" charset="0"/>
              </a:rPr>
              <a:t>copilului</a:t>
            </a:r>
            <a:r>
              <a:rPr lang="en-US" sz="1600" dirty="0">
                <a:latin typeface="Times New Roman" pitchFamily="18" charset="0"/>
                <a:cs typeface="Times New Roman" pitchFamily="18" charset="0"/>
              </a:rPr>
              <a:t>: voce </a:t>
            </a:r>
            <a:r>
              <a:rPr lang="en-US" sz="1600" dirty="0" err="1">
                <a:latin typeface="Times New Roman" pitchFamily="18" charset="0"/>
                <a:cs typeface="Times New Roman" pitchFamily="18" charset="0"/>
              </a:rPr>
              <a:t>blândă</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privire</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încărcată</a:t>
            </a:r>
            <a:r>
              <a:rPr lang="en-US" sz="1600" dirty="0">
                <a:latin typeface="Times New Roman" pitchFamily="18" charset="0"/>
                <a:cs typeface="Times New Roman" pitchFamily="18" charset="0"/>
              </a:rPr>
              <a:t> de </a:t>
            </a:r>
            <a:r>
              <a:rPr lang="en-US" sz="1600" dirty="0" err="1">
                <a:latin typeface="Times New Roman" pitchFamily="18" charset="0"/>
                <a:cs typeface="Times New Roman" pitchFamily="18" charset="0"/>
              </a:rPr>
              <a:t>dragoste</a:t>
            </a:r>
            <a:r>
              <a:rPr lang="en-US" sz="1600" dirty="0">
                <a:latin typeface="Times New Roman" pitchFamily="18" charset="0"/>
                <a:cs typeface="Times New Roman" pitchFamily="18" charset="0"/>
              </a:rPr>
              <a:t>, un chip </a:t>
            </a:r>
            <a:r>
              <a:rPr lang="en-US" sz="1600" dirty="0" err="1">
                <a:latin typeface="Times New Roman" pitchFamily="18" charset="0"/>
                <a:cs typeface="Times New Roman" pitchFamily="18" charset="0"/>
              </a:rPr>
              <a:t>zâmbitor</a:t>
            </a:r>
            <a:r>
              <a:rPr lang="en-US" sz="1600" dirty="0">
                <a:latin typeface="Times New Roman" pitchFamily="18" charset="0"/>
                <a:cs typeface="Times New Roman" pitchFamily="18" charset="0"/>
              </a:rPr>
              <a:t>. Nu </a:t>
            </a:r>
            <a:r>
              <a:rPr lang="en-US" sz="1600" dirty="0" err="1">
                <a:latin typeface="Times New Roman" pitchFamily="18" charset="0"/>
                <a:cs typeface="Times New Roman" pitchFamily="18" charset="0"/>
              </a:rPr>
              <a:t>semănăm</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deloc</a:t>
            </a:r>
            <a:r>
              <a:rPr lang="en-US" sz="1600" dirty="0">
                <a:latin typeface="Times New Roman" pitchFamily="18" charset="0"/>
                <a:cs typeface="Times New Roman" pitchFamily="18" charset="0"/>
              </a:rPr>
              <a:t> cu “</a:t>
            </a:r>
            <a:r>
              <a:rPr lang="en-US" sz="1600" dirty="0" err="1">
                <a:latin typeface="Times New Roman" pitchFamily="18" charset="0"/>
                <a:cs typeface="Times New Roman" pitchFamily="18" charset="0"/>
              </a:rPr>
              <a:t>zânele</a:t>
            </a:r>
            <a:r>
              <a:rPr lang="en-US" sz="1600" dirty="0">
                <a:latin typeface="Times New Roman" pitchFamily="18" charset="0"/>
                <a:cs typeface="Times New Roman" pitchFamily="18" charset="0"/>
              </a:rPr>
              <a:t>” din </a:t>
            </a:r>
            <a:r>
              <a:rPr lang="en-US" sz="1600" dirty="0" err="1">
                <a:latin typeface="Times New Roman" pitchFamily="18" charset="0"/>
                <a:cs typeface="Times New Roman" pitchFamily="18" charset="0"/>
              </a:rPr>
              <a:t>poveste</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dar</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dacă</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veţi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găsi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puterea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să</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zâmbiţi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chiar</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şi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atunci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când</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simţiţi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că</a:t>
            </a:r>
            <a:r>
              <a:rPr lang="en-US" sz="1600" dirty="0">
                <a:latin typeface="Times New Roman" pitchFamily="18" charset="0"/>
                <a:cs typeface="Times New Roman" pitchFamily="18" charset="0"/>
              </a:rPr>
              <a:t> e </a:t>
            </a:r>
            <a:r>
              <a:rPr lang="en-US" sz="1600" dirty="0" err="1">
                <a:latin typeface="Times New Roman" pitchFamily="18" charset="0"/>
                <a:cs typeface="Times New Roman" pitchFamily="18" charset="0"/>
              </a:rPr>
              <a:t>prea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mult</a:t>
            </a:r>
            <a:r>
              <a:rPr lang="en-US" sz="1600" dirty="0">
                <a:latin typeface="Times New Roman" pitchFamily="18" charset="0"/>
                <a:cs typeface="Times New Roman" pitchFamily="18" charset="0"/>
              </a:rPr>
              <a:t>, cu </a:t>
            </a:r>
            <a:r>
              <a:rPr lang="en-US" sz="1600" dirty="0" err="1">
                <a:latin typeface="Times New Roman" pitchFamily="18" charset="0"/>
                <a:cs typeface="Times New Roman" pitchFamily="18" charset="0"/>
              </a:rPr>
              <a:t>siguranţă</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veţi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câştiga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pentru</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totdeauna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consideraţia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celor</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mici</a:t>
            </a:r>
            <a:r>
              <a:rPr lang="en-US" sz="1600" dirty="0">
                <a:latin typeface="Times New Roman" pitchFamily="18" charset="0"/>
                <a:cs typeface="Times New Roman" pitchFamily="18" charset="0"/>
              </a:rPr>
              <a:t>. </a:t>
            </a:r>
            <a:r>
              <a:rPr lang="it-IT" sz="1600" dirty="0">
                <a:latin typeface="Times New Roman" pitchFamily="18" charset="0"/>
                <a:cs typeface="Times New Roman" pitchFamily="18" charset="0"/>
              </a:rPr>
              <a:t>Şi atunci veţi deveni pentru ei cele “mai frumoase şi mai bune”! Dacă vei dori să ai măsura muncii tale, uită-te în ochii copiilor pe care-i educi; în ochii lor te poţi vedea ca-ntr-o oglindă: eşti “zâna bună” sau “vrăjitoarea rea”?...</a:t>
            </a:r>
            <a:endParaRPr lang="en-US" sz="1600" dirty="0">
              <a:latin typeface="Times New Roman" pitchFamily="18" charset="0"/>
              <a:cs typeface="Times New Roman" pitchFamily="18" charset="0"/>
            </a:endParaRPr>
          </a:p>
          <a:p>
            <a:r>
              <a:rPr lang="it-IT" sz="1600" dirty="0">
                <a:latin typeface="Times New Roman" pitchFamily="18" charset="0"/>
                <a:cs typeface="Times New Roman" pitchFamily="18" charset="0"/>
              </a:rPr>
              <a:t>În noul Univers numit “Grădiniţă”, fiecare copil va căuta doar siguranţă: siguranţă că nu rămâne singur, părăsit şi abandonat de cei dragi, siguranţă că eşti mereu lângă el atunci când are nevoie, siguranţă că indiferent ce va face greşit o să-l corectezi fără să-l pedepseşti…Apoi, treptat, lacrimile cât “mărgăritarele” se vor transforma în zâmbete timide, până când nu vor mai exista decât zâmbete! </a:t>
            </a:r>
            <a:endParaRPr lang="en-US" sz="1600" dirty="0">
              <a:latin typeface="Times New Roman" pitchFamily="18" charset="0"/>
              <a:cs typeface="Times New Roman" pitchFamily="18" charset="0"/>
            </a:endParaRPr>
          </a:p>
          <a:p>
            <a:r>
              <a:rPr lang="ro-RO" sz="1600" dirty="0">
                <a:latin typeface="Times New Roman" pitchFamily="18" charset="0"/>
                <a:cs typeface="Times New Roman" pitchFamily="18" charset="0"/>
              </a:rPr>
              <a:t>Î</a:t>
            </a:r>
            <a:r>
              <a:rPr lang="it-IT" sz="1600" dirty="0">
                <a:latin typeface="Times New Roman" pitchFamily="18" charset="0"/>
                <a:cs typeface="Times New Roman" pitchFamily="18" charset="0"/>
              </a:rPr>
              <a:t>ncă din copilărie, fiecare persoană își dezvoltă propriul sistem de valori. Grija pe care o acordăm coerenţei şi consecvenţei în educaţie este foarte importantă. Copilul e un învăţăcel mereu dornic să afle lucruri noi, dar cele mai importante lecţii la această vârstă sunt: să aibă răbdare, să coopereze cu ceilalţi, să fie atent şi prudent.</a:t>
            </a:r>
            <a:endParaRPr lang="en-US" sz="1600" dirty="0">
              <a:latin typeface="Times New Roman" pitchFamily="18" charset="0"/>
              <a:cs typeface="Times New Roman" pitchFamily="18" charset="0"/>
            </a:endParaRPr>
          </a:p>
          <a:p>
            <a:r>
              <a:rPr lang="it-IT" sz="1600" dirty="0">
                <a:latin typeface="Times New Roman" pitchFamily="18" charset="0"/>
                <a:cs typeface="Times New Roman" pitchFamily="18" charset="0"/>
              </a:rPr>
              <a:t>Ținem pasul cu tot ce e nou în materie de educație și ne adaptăm mereu la nevoile, personalitatea și obișnuințele copiilor. </a:t>
            </a:r>
            <a:endParaRPr lang="en-US" sz="1600" dirty="0">
              <a:latin typeface="Times New Roman" pitchFamily="18" charset="0"/>
              <a:cs typeface="Times New Roman" pitchFamily="18" charset="0"/>
            </a:endParaRPr>
          </a:p>
          <a:p>
            <a:r>
              <a:rPr lang="en-US" dirty="0"/>
              <a:t> </a:t>
            </a:r>
          </a:p>
        </p:txBody>
      </p:sp>
    </p:spTree>
    <p:extLst>
      <p:ext uri="{BB962C8B-B14F-4D97-AF65-F5344CB8AC3E}">
        <p14:creationId xmlns:p14="http://schemas.microsoft.com/office/powerpoint/2010/main" val="302992803"/>
      </p:ext>
    </p:extLst>
  </p:cSld>
  <p:clrMapOvr>
    <a:masterClrMapping/>
  </p:clrMapOvr>
  <p:transition spd="slow" advClick="0">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239F73-E695-E7C3-44D9-159B11F3D7BB}"/>
              </a:ext>
            </a:extLst>
          </p:cNvPr>
          <p:cNvSpPr>
            <a:spLocks noGrp="1"/>
          </p:cNvSpPr>
          <p:nvPr>
            <p:ph type="subTitle" idx="1"/>
          </p:nvPr>
        </p:nvSpPr>
        <p:spPr>
          <a:xfrm>
            <a:off x="3048000" y="538671"/>
            <a:ext cx="5715000" cy="5709729"/>
          </a:xfrm>
        </p:spPr>
        <p:txBody>
          <a:bodyPr>
            <a:normAutofit fontScale="92500" lnSpcReduction="10000"/>
          </a:bodyPr>
          <a:lstStyle/>
          <a:p>
            <a:pPr algn="just"/>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Sunt</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Ilie Elena</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educatoare</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la Gr</a:t>
            </a:r>
            <a:r>
              <a:rPr lang="ro-RO"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dini</a:t>
            </a:r>
            <a:r>
              <a:rPr lang="ro-RO"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ț</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 cu Program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Prelungit</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nr.7 din Deva. Am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absolvit</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Liceul</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Pedagogic </a:t>
            </a:r>
            <a:r>
              <a:rPr lang="ro-RO"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î</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 Deva </a:t>
            </a:r>
            <a:r>
              <a:rPr lang="ro-RO" sz="19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î</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nc</a:t>
            </a:r>
            <a:r>
              <a:rPr lang="ro-RO"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din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anul</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1982 - 41 de ani la gr</a:t>
            </a:r>
            <a:r>
              <a:rPr lang="ro-RO"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dini</a:t>
            </a:r>
            <a:r>
              <a:rPr lang="ro-RO"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ță,</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f</a:t>
            </a:r>
            <a:r>
              <a:rPr lang="ro-RO"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a:t>
            </a:r>
            <a:r>
              <a:rPr lang="ro-RO"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19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î</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ntrerupere</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Pe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parcurs</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mi-</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am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continuat</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dezvoltarea</a:t>
            </a:r>
            <a:r>
              <a:rPr lang="en-US" sz="19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profesional</a:t>
            </a:r>
            <a:r>
              <a:rPr lang="ro-RO" sz="19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ă</a:t>
            </a:r>
            <a:r>
              <a:rPr lang="en-US" sz="19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urm</a:t>
            </a:r>
            <a:r>
              <a:rPr lang="ro-RO"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â</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nd</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cursurile</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Academiei</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de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Studii</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Economice</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Bucure</a:t>
            </a:r>
            <a:r>
              <a:rPr lang="ro-RO"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ș</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(ID) </a:t>
            </a:r>
            <a:r>
              <a:rPr lang="ro-RO" sz="19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ș</a:t>
            </a:r>
            <a:r>
              <a:rPr lang="en-US" sz="19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i master </a:t>
            </a:r>
            <a:r>
              <a:rPr lang="ro-RO" sz="19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î</a:t>
            </a:r>
            <a:r>
              <a:rPr lang="en-US" sz="19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n </a:t>
            </a:r>
            <a:r>
              <a:rPr lang="en-US" sz="19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manageme</a:t>
            </a:r>
            <a:r>
              <a:rPr lang="ro-RO" sz="19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n</a:t>
            </a:r>
            <a:r>
              <a:rPr lang="en-US" sz="19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tul</a:t>
            </a:r>
            <a:r>
              <a:rPr lang="en-US" sz="19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educa</a:t>
            </a:r>
            <a:r>
              <a:rPr lang="ro-RO" sz="19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ț</a:t>
            </a:r>
            <a:r>
              <a:rPr lang="en-US" sz="19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ional</a:t>
            </a:r>
            <a:r>
              <a:rPr lang="en-US" sz="19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la </a:t>
            </a:r>
            <a:r>
              <a:rPr lang="en-US" sz="19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Universitatea</a:t>
            </a:r>
            <a:r>
              <a:rPr lang="en-US" sz="19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de Vest V. </a:t>
            </a:r>
            <a:r>
              <a:rPr lang="en-US" sz="19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Goldi</a:t>
            </a:r>
            <a:r>
              <a:rPr lang="ro-RO" sz="19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ș</a:t>
            </a:r>
            <a:r>
              <a:rPr lang="en-US" sz="19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Arad. </a:t>
            </a:r>
          </a:p>
          <a:p>
            <a:pPr algn="just"/>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Mi-am ales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aceast</a:t>
            </a:r>
            <a:r>
              <a:rPr lang="ro-RO"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meserie</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19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ș</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 am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continuat</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 p</a:t>
            </a:r>
            <a:r>
              <a:rPr lang="ro-RO"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â</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a:t>
            </a:r>
            <a:r>
              <a:rPr lang="ro-RO"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la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aceast</a:t>
            </a:r>
            <a:r>
              <a:rPr lang="ro-RO" sz="19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ă</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dat</a:t>
            </a:r>
            <a:r>
              <a:rPr lang="ro-RO"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din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dragoste</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pentru</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copii</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19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ș</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pentru</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energia</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pozitiv</a:t>
            </a:r>
            <a:r>
              <a:rPr lang="ro-RO"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de care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beneficiez</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zi de zi din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partea</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lor. A</a:t>
            </a:r>
            <a:r>
              <a:rPr lang="ro-RO"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ș</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 cum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spunea</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poetul</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19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ș</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gânditorul</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italian</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Giacomo Leopardi ”</a:t>
            </a:r>
            <a:r>
              <a:rPr lang="en-US" sz="1900"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Copiii</a:t>
            </a:r>
            <a:r>
              <a:rPr lang="en-US" sz="190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descoperă</a:t>
            </a:r>
            <a:r>
              <a:rPr lang="en-US" sz="190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totul</a:t>
            </a:r>
            <a:r>
              <a:rPr lang="en-US" sz="190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în</a:t>
            </a:r>
            <a:r>
              <a:rPr lang="en-US" sz="190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nimic</a:t>
            </a:r>
            <a:r>
              <a:rPr lang="en-US" sz="190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Oamenii</a:t>
            </a:r>
            <a:r>
              <a:rPr lang="en-US" sz="190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nu </a:t>
            </a:r>
            <a:r>
              <a:rPr lang="en-US" sz="1900"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găsesc</a:t>
            </a:r>
            <a:r>
              <a:rPr lang="en-US" sz="190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nimic</a:t>
            </a:r>
            <a:r>
              <a:rPr lang="en-US" sz="190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în</a:t>
            </a:r>
            <a:r>
              <a:rPr lang="en-US" sz="190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toate</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al</a:t>
            </a:r>
            <a:r>
              <a:rPr lang="ro-RO"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turi</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de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ei</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mă</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simt</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veșnic</a:t>
            </a:r>
            <a:r>
              <a:rPr lang="en-US" sz="190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tânără</a:t>
            </a:r>
            <a:r>
              <a:rPr lang="en-US" sz="190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și</a:t>
            </a:r>
            <a:r>
              <a:rPr lang="en-US" sz="190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plină</a:t>
            </a:r>
            <a:r>
              <a:rPr lang="en-US" sz="190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de </a:t>
            </a:r>
            <a:r>
              <a:rPr lang="en-US" sz="1900"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viață</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iar</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19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î</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mbr</a:t>
            </a:r>
            <a:r>
              <a:rPr lang="ro-RO"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ăț</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a:t>
            </a:r>
            <a:r>
              <a:rPr lang="ro-RO"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șă</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rile </a:t>
            </a:r>
            <a:r>
              <a:rPr lang="ro-RO" sz="19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ș</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 z</a:t>
            </a:r>
            <a:r>
              <a:rPr lang="ro-RO"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â</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mbetele</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lor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vesele</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sunt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cea</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mai</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mare r</a:t>
            </a:r>
            <a:r>
              <a:rPr lang="ro-RO"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splat</a:t>
            </a:r>
            <a:r>
              <a:rPr lang="ro-RO"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pentru</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mine.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Cosider</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a:t>
            </a:r>
            <a:r>
              <a:rPr lang="ro-RO"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a:t>
            </a:r>
            <a:r>
              <a:rPr lang="en-US" sz="19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ctvitatea</a:t>
            </a:r>
            <a:r>
              <a:rPr lang="en-US" sz="19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cu </a:t>
            </a:r>
            <a:r>
              <a:rPr lang="en-US" sz="19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copiii</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este</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complex</a:t>
            </a:r>
            <a:r>
              <a:rPr lang="ro-RO"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deloc</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u</a:t>
            </a:r>
            <a:r>
              <a:rPr lang="ro-RO"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ș</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oar</a:t>
            </a:r>
            <a:r>
              <a:rPr lang="ro-RO"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cu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responsabilit</a:t>
            </a:r>
            <a:r>
              <a:rPr lang="ro-RO"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ăț</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 </a:t>
            </a:r>
            <a:r>
              <a:rPr lang="ro-RO" sz="19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ș</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provoc</a:t>
            </a:r>
            <a:r>
              <a:rPr lang="ro-RO"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ri</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dar</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satisfac</a:t>
            </a:r>
            <a:r>
              <a:rPr lang="ro-RO"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ț</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iile</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sunt</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nenum</a:t>
            </a:r>
            <a:r>
              <a:rPr lang="ro-RO"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rate, feedback-</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urile</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19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ș</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complimentele</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primite</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zi de zi “</a:t>
            </a:r>
            <a:r>
              <a:rPr lang="en-US" sz="190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Elena, </a:t>
            </a:r>
            <a:r>
              <a:rPr lang="en-US" sz="1900"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te</a:t>
            </a:r>
            <a:r>
              <a:rPr lang="en-US" sz="190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iubesc</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m</a:t>
            </a:r>
            <a:r>
              <a:rPr lang="ro-RO"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fac</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fericit</a:t>
            </a:r>
            <a:r>
              <a:rPr lang="ro-RO"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19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ș</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 </a:t>
            </a:r>
            <a:r>
              <a:rPr lang="ro-RO" sz="19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î</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mplinit</a:t>
            </a:r>
            <a:r>
              <a:rPr lang="ro-RO"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19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Sunt o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persoană</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sociabilă</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creativ</a:t>
            </a:r>
            <a:r>
              <a:rPr lang="ro-RO"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a:t>
            </a:r>
            <a:r>
              <a:rPr lang="en-US" sz="19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pozitiv</a:t>
            </a:r>
            <a:r>
              <a:rPr lang="ro-RO" sz="19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ă</a:t>
            </a:r>
            <a:r>
              <a:rPr lang="en-US" sz="19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pasionată</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de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plimbări</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în</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natură</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sport,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nutriție</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muzic</a:t>
            </a:r>
            <a:r>
              <a:rPr lang="ro-RO"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dans,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călătorii</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19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ș</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 </a:t>
            </a:r>
            <a:r>
              <a:rPr lang="en-US" sz="1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arta</a:t>
            </a:r>
            <a:r>
              <a:rPr lang="en-US" sz="1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de a fi EDUCATOARE</a:t>
            </a:r>
            <a:r>
              <a:rPr lang="en-US"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5" name="Picture 4">
            <a:extLst>
              <a:ext uri="{FF2B5EF4-FFF2-40B4-BE49-F238E27FC236}">
                <a16:creationId xmlns:a16="http://schemas.microsoft.com/office/drawing/2014/main" id="{65690CB0-ECC2-1F85-2A19-ABB23D35EC7A}"/>
              </a:ext>
            </a:extLst>
          </p:cNvPr>
          <p:cNvPicPr>
            <a:picLocks noChangeAspect="1"/>
          </p:cNvPicPr>
          <p:nvPr/>
        </p:nvPicPr>
        <p:blipFill>
          <a:blip r:embed="rId2">
            <a:extLst>
              <a:ext uri="{28A0092B-C50C-407E-A947-70E740481C1C}">
                <a14:useLocalDpi xmlns:a14="http://schemas.microsoft.com/office/drawing/2010/main" val="0"/>
              </a:ext>
            </a:extLst>
          </a:blip>
          <a:srcRect l="21880"/>
          <a:stretch>
            <a:fillRect/>
          </a:stretch>
        </p:blipFill>
        <p:spPr>
          <a:xfrm>
            <a:off x="609598" y="990600"/>
            <a:ext cx="2257113" cy="2926080"/>
          </a:xfrm>
          <a:prstGeom prst="rect">
            <a:avLst/>
          </a:prstGeom>
          <a:ln>
            <a:solidFill>
              <a:schemeClr val="accent6"/>
            </a:solidFill>
          </a:ln>
        </p:spPr>
      </p:pic>
    </p:spTree>
    <p:extLst>
      <p:ext uri="{BB962C8B-B14F-4D97-AF65-F5344CB8AC3E}">
        <p14:creationId xmlns:p14="http://schemas.microsoft.com/office/powerpoint/2010/main" val="4283065519"/>
      </p:ext>
    </p:extLst>
  </p:cSld>
  <p:clrMapOvr>
    <a:masterClrMapping/>
  </p:clrMapOvr>
  <p:transition spd="slow" advClick="0">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672" y="832981"/>
            <a:ext cx="2011680" cy="25603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TextBox 2"/>
          <p:cNvSpPr txBox="1"/>
          <p:nvPr/>
        </p:nvSpPr>
        <p:spPr>
          <a:xfrm>
            <a:off x="2362200" y="67270"/>
            <a:ext cx="6400800" cy="6186309"/>
          </a:xfrm>
          <a:prstGeom prst="rect">
            <a:avLst/>
          </a:prstGeom>
          <a:noFill/>
        </p:spPr>
        <p:txBody>
          <a:bodyPr wrap="square" rtlCol="0">
            <a:spAutoFit/>
          </a:bodyPr>
          <a:lstStyle/>
          <a:p>
            <a:pPr algn="just"/>
            <a:r>
              <a:rPr lang="en-US" dirty="0"/>
              <a:t>         </a:t>
            </a:r>
            <a:r>
              <a:rPr lang="en-US" dirty="0">
                <a:latin typeface="Times New Roman" pitchFamily="18" charset="0"/>
                <a:cs typeface="Times New Roman" pitchFamily="18" charset="0"/>
              </a:rPr>
              <a:t>M</a:t>
            </a:r>
            <a:r>
              <a:rPr lang="ro-RO" dirty="0">
                <a:latin typeface="Times New Roman" pitchFamily="18" charset="0"/>
                <a:cs typeface="Times New Roman" pitchFamily="18" charset="0"/>
              </a:rPr>
              <a:t>ă </a:t>
            </a:r>
            <a:r>
              <a:rPr lang="en-US" dirty="0" err="1">
                <a:latin typeface="Times New Roman" pitchFamily="18" charset="0"/>
                <a:cs typeface="Times New Roman" pitchFamily="18" charset="0"/>
              </a:rPr>
              <a:t>numesc</a:t>
            </a:r>
            <a:r>
              <a:rPr lang="en-US" b="1" dirty="0">
                <a:latin typeface="Times New Roman" pitchFamily="18" charset="0"/>
                <a:cs typeface="Times New Roman" pitchFamily="18" charset="0"/>
              </a:rPr>
              <a:t> </a:t>
            </a:r>
            <a:r>
              <a:rPr lang="ro-RO" b="1" dirty="0" err="1">
                <a:latin typeface="Times New Roman" pitchFamily="18" charset="0"/>
                <a:cs typeface="Times New Roman" pitchFamily="18" charset="0"/>
              </a:rPr>
              <a:t>Barcan</a:t>
            </a:r>
            <a:r>
              <a:rPr lang="ro-RO" b="1" dirty="0">
                <a:latin typeface="Times New Roman" pitchFamily="18" charset="0"/>
                <a:cs typeface="Times New Roman" pitchFamily="18" charset="0"/>
              </a:rPr>
              <a:t> Valentina </a:t>
            </a:r>
            <a:r>
              <a:rPr lang="ro-RO" b="1" dirty="0" err="1">
                <a:latin typeface="Times New Roman" pitchFamily="18" charset="0"/>
                <a:cs typeface="Times New Roman" pitchFamily="18" charset="0"/>
              </a:rPr>
              <a:t>Sînzieana</a:t>
            </a:r>
            <a:r>
              <a:rPr lang="ro-RO" dirty="0">
                <a:latin typeface="Times New Roman" pitchFamily="18" charset="0"/>
                <a:cs typeface="Times New Roman" pitchFamily="18" charset="0"/>
              </a:rPr>
              <a:t>, am 23 de ani de când lucrez ca educatoare, deși sunt absolventă a Academiei de Științe Economice din București. Dacă ar fi să alcătuiesc o listă în care să înșir de ce am ales această meserie, aș scrie zeci de motive. Așa că, mă voi rezuma la cele mai importante. Să fii educator nu e doar un simplu job.</a:t>
            </a:r>
          </a:p>
          <a:p>
            <a:pPr algn="just"/>
            <a:r>
              <a:rPr lang="ro-RO" dirty="0">
                <a:latin typeface="Times New Roman" pitchFamily="18" charset="0"/>
                <a:cs typeface="Times New Roman" pitchFamily="18" charset="0"/>
              </a:rPr>
              <a:t>          Când intru pe poarta grădiniței, las deoparte grijile și găndurile cotidiene. Redevin și eu copil alături de copii. De la ei îmi iau energia și datorită lor reușesc să-mi păstrez sufletul de copil. </a:t>
            </a:r>
            <a:endParaRPr lang="en-US" dirty="0">
              <a:latin typeface="Times New Roman" pitchFamily="18" charset="0"/>
              <a:cs typeface="Times New Roman" pitchFamily="18" charset="0"/>
            </a:endParaRPr>
          </a:p>
          <a:p>
            <a:pPr algn="just"/>
            <a:r>
              <a:rPr lang="en-US" dirty="0">
                <a:latin typeface="Times New Roman" pitchFamily="18" charset="0"/>
                <a:cs typeface="Times New Roman" pitchFamily="18" charset="0"/>
              </a:rPr>
              <a:t>         </a:t>
            </a:r>
            <a:r>
              <a:rPr lang="ro-RO" dirty="0">
                <a:latin typeface="Times New Roman" pitchFamily="18" charset="0"/>
                <a:cs typeface="Times New Roman" pitchFamily="18" charset="0"/>
              </a:rPr>
              <a:t>Ce e mai frumos decât să vezi cum atunci când intri în sala de grupă, copiii lasă totul și aleargă să-ți ofere un pupic, o îmbrățișare sau să-ți facă un compliment:</a:t>
            </a:r>
            <a:r>
              <a:rPr lang="en-US" dirty="0">
                <a:latin typeface="Times New Roman" pitchFamily="18" charset="0"/>
                <a:cs typeface="Times New Roman" pitchFamily="18" charset="0"/>
              </a:rPr>
              <a:t> </a:t>
            </a:r>
            <a:r>
              <a:rPr lang="ro-RO" dirty="0">
                <a:latin typeface="Times New Roman" pitchFamily="18" charset="0"/>
                <a:cs typeface="Times New Roman" pitchFamily="18" charset="0"/>
              </a:rPr>
              <a:t>”Ești frumos îmbrăcată”. </a:t>
            </a:r>
          </a:p>
          <a:p>
            <a:pPr algn="just"/>
            <a:r>
              <a:rPr lang="en-US" dirty="0">
                <a:latin typeface="Times New Roman" pitchFamily="18" charset="0"/>
                <a:cs typeface="Times New Roman" pitchFamily="18" charset="0"/>
              </a:rPr>
              <a:t>          </a:t>
            </a:r>
            <a:r>
              <a:rPr lang="ro-RO" dirty="0">
                <a:latin typeface="Times New Roman" pitchFamily="18" charset="0"/>
                <a:cs typeface="Times New Roman" pitchFamily="18" charset="0"/>
              </a:rPr>
              <a:t>E minunat să-i vezi pe micuți zâmbind și privindu-te cu ochii lor calzi și luminoși. Nu sunt doar formatoarea lor, ci și prietena lor. Am ochi să-i privesc cu dragoste pe toți, urechi sa-i ascult ori de câte ori vor să-mi transmită ceva, gură să-i povățuiesc mereu, mâini să-i pot </a:t>
            </a:r>
            <a:r>
              <a:rPr lang="ro-RO" dirty="0" err="1">
                <a:latin typeface="Times New Roman" pitchFamily="18" charset="0"/>
                <a:cs typeface="Times New Roman" pitchFamily="18" charset="0"/>
              </a:rPr>
              <a:t>mângăia</a:t>
            </a:r>
            <a:r>
              <a:rPr lang="ro-RO" dirty="0">
                <a:latin typeface="Times New Roman" pitchFamily="18" charset="0"/>
                <a:cs typeface="Times New Roman" pitchFamily="18" charset="0"/>
              </a:rPr>
              <a:t> și picioare să-i pot alina pe genunchi ori de câte ori simt nevoia. </a:t>
            </a:r>
          </a:p>
          <a:p>
            <a:pPr algn="just"/>
            <a:r>
              <a:rPr lang="en-US" dirty="0">
                <a:latin typeface="Times New Roman" pitchFamily="18" charset="0"/>
                <a:cs typeface="Times New Roman" pitchFamily="18" charset="0"/>
              </a:rPr>
              <a:t>         </a:t>
            </a:r>
            <a:r>
              <a:rPr lang="ro-RO" dirty="0">
                <a:latin typeface="Times New Roman" pitchFamily="18" charset="0"/>
                <a:cs typeface="Times New Roman" pitchFamily="18" charset="0"/>
              </a:rPr>
              <a:t>Mi-am dorit să fiu educatoare de mic copil. Ador să lucrez cu copiii. Consider că a fi educator este o artă. E important să o faci cu suflet și pasiune și asta te va face fericit și împlinit.</a:t>
            </a:r>
            <a:endParaRPr lang="en-US" dirty="0">
              <a:latin typeface="Times New Roman" pitchFamily="18" charset="0"/>
              <a:cs typeface="Times New Roman" pitchFamily="18" charset="0"/>
            </a:endParaRPr>
          </a:p>
        </p:txBody>
      </p:sp>
      <p:pic>
        <p:nvPicPr>
          <p:cNvPr id="5" name="Imagine 4"/>
          <p:cNvPicPr>
            <a:picLocks noChangeAspect="1"/>
          </p:cNvPicPr>
          <p:nvPr/>
        </p:nvPicPr>
        <p:blipFill rotWithShape="1">
          <a:blip r:embed="rId2" cstate="print">
            <a:extLst>
              <a:ext uri="{28A0092B-C50C-407E-A947-70E740481C1C}">
                <a14:useLocalDpi xmlns:a14="http://schemas.microsoft.com/office/drawing/2010/main" val="0"/>
              </a:ext>
            </a:extLst>
          </a:blip>
          <a:srcRect l="18907" t="22203" r="8174" b="7795"/>
          <a:stretch/>
        </p:blipFill>
        <p:spPr>
          <a:xfrm>
            <a:off x="260832" y="969674"/>
            <a:ext cx="1737360" cy="2286933"/>
          </a:xfrm>
          <a:prstGeom prst="rect">
            <a:avLst/>
          </a:prstGeom>
        </p:spPr>
      </p:pic>
    </p:spTree>
    <p:extLst>
      <p:ext uri="{BB962C8B-B14F-4D97-AF65-F5344CB8AC3E}">
        <p14:creationId xmlns:p14="http://schemas.microsoft.com/office/powerpoint/2010/main" val="1306446587"/>
      </p:ext>
    </p:extLst>
  </p:cSld>
  <p:clrMapOvr>
    <a:masterClrMapping/>
  </p:clrMapOvr>
  <p:transition spd="slow" advClick="0">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990600"/>
            <a:ext cx="2133600" cy="3683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p:txBody>
      </p:sp>
      <p:sp>
        <p:nvSpPr>
          <p:cNvPr id="3" name="TextBox 2"/>
          <p:cNvSpPr txBox="1"/>
          <p:nvPr/>
        </p:nvSpPr>
        <p:spPr>
          <a:xfrm>
            <a:off x="3124200" y="228600"/>
            <a:ext cx="5755005" cy="2585323"/>
          </a:xfrm>
          <a:prstGeom prst="rect">
            <a:avLst/>
          </a:prstGeom>
          <a:noFill/>
        </p:spPr>
        <p:txBody>
          <a:bodyPr wrap="square" rtlCol="0">
            <a:spAutoFit/>
          </a:bodyPr>
          <a:lstStyle/>
          <a:p>
            <a:endParaRPr lang="en-US" dirty="0"/>
          </a:p>
          <a:p>
            <a:pPr algn="just"/>
            <a:endParaRPr lang="ro-RO" dirty="0"/>
          </a:p>
          <a:p>
            <a:pPr algn="just"/>
            <a:r>
              <a:rPr dirty="0" err="1">
                <a:latin typeface="Times New Roman" pitchFamily="18" charset="0"/>
                <a:cs typeface="Times New Roman" pitchFamily="18" charset="0"/>
              </a:rPr>
              <a:t>Mă</a:t>
            </a:r>
            <a:r>
              <a:rPr dirty="0">
                <a:latin typeface="Times New Roman" pitchFamily="18" charset="0"/>
                <a:cs typeface="Times New Roman" pitchFamily="18" charset="0"/>
              </a:rPr>
              <a:t> </a:t>
            </a:r>
            <a:r>
              <a:rPr dirty="0" err="1">
                <a:latin typeface="Times New Roman" pitchFamily="18" charset="0"/>
                <a:cs typeface="Times New Roman" pitchFamily="18" charset="0"/>
              </a:rPr>
              <a:t>numesc</a:t>
            </a:r>
            <a:r>
              <a:rPr dirty="0">
                <a:latin typeface="Times New Roman" pitchFamily="18" charset="0"/>
                <a:cs typeface="Times New Roman" pitchFamily="18" charset="0"/>
              </a:rPr>
              <a:t> </a:t>
            </a:r>
            <a:r>
              <a:rPr b="1" dirty="0" err="1">
                <a:latin typeface="Times New Roman" pitchFamily="18" charset="0"/>
                <a:cs typeface="Times New Roman" pitchFamily="18" charset="0"/>
              </a:rPr>
              <a:t>Stoica</a:t>
            </a:r>
            <a:r>
              <a:rPr b="1" dirty="0">
                <a:latin typeface="Times New Roman" pitchFamily="18" charset="0"/>
                <a:cs typeface="Times New Roman" pitchFamily="18" charset="0"/>
              </a:rPr>
              <a:t> </a:t>
            </a:r>
            <a:r>
              <a:rPr b="1" dirty="0" err="1">
                <a:latin typeface="Times New Roman" pitchFamily="18" charset="0"/>
                <a:cs typeface="Times New Roman" pitchFamily="18" charset="0"/>
              </a:rPr>
              <a:t>Sorina</a:t>
            </a:r>
            <a:r>
              <a:rPr dirty="0">
                <a:latin typeface="Times New Roman" pitchFamily="18" charset="0"/>
                <a:cs typeface="Times New Roman" pitchFamily="18" charset="0"/>
              </a:rPr>
              <a:t>, am 56 de </a:t>
            </a:r>
            <a:r>
              <a:rPr dirty="0" err="1">
                <a:latin typeface="Times New Roman" pitchFamily="18" charset="0"/>
                <a:cs typeface="Times New Roman" pitchFamily="18" charset="0"/>
              </a:rPr>
              <a:t>ani</a:t>
            </a:r>
            <a:r>
              <a:rPr dirty="0">
                <a:latin typeface="Times New Roman" pitchFamily="18" charset="0"/>
                <a:cs typeface="Times New Roman" pitchFamily="18" charset="0"/>
              </a:rPr>
              <a:t>. </a:t>
            </a:r>
            <a:r>
              <a:rPr dirty="0" err="1">
                <a:latin typeface="Times New Roman" pitchFamily="18" charset="0"/>
                <a:cs typeface="Times New Roman" pitchFamily="18" charset="0"/>
              </a:rPr>
              <a:t>Sunt</a:t>
            </a:r>
            <a:r>
              <a:rPr dirty="0">
                <a:latin typeface="Times New Roman" pitchFamily="18" charset="0"/>
                <a:cs typeface="Times New Roman" pitchFamily="18" charset="0"/>
              </a:rPr>
              <a:t> </a:t>
            </a:r>
            <a:r>
              <a:rPr dirty="0" err="1">
                <a:latin typeface="Times New Roman" pitchFamily="18" charset="0"/>
                <a:cs typeface="Times New Roman" pitchFamily="18" charset="0"/>
              </a:rPr>
              <a:t>absolventă</a:t>
            </a:r>
            <a:r>
              <a:rPr dirty="0">
                <a:latin typeface="Times New Roman" pitchFamily="18" charset="0"/>
                <a:cs typeface="Times New Roman" pitchFamily="18" charset="0"/>
              </a:rPr>
              <a:t> a </a:t>
            </a:r>
            <a:r>
              <a:rPr dirty="0" err="1">
                <a:latin typeface="Times New Roman" pitchFamily="18" charset="0"/>
                <a:cs typeface="Times New Roman" pitchFamily="18" charset="0"/>
              </a:rPr>
              <a:t>Facultății</a:t>
            </a:r>
            <a:r>
              <a:rPr dirty="0">
                <a:latin typeface="Times New Roman" pitchFamily="18" charset="0"/>
                <a:cs typeface="Times New Roman" pitchFamily="18" charset="0"/>
              </a:rPr>
              <a:t> de </a:t>
            </a:r>
            <a:r>
              <a:rPr dirty="0" err="1">
                <a:latin typeface="Times New Roman" pitchFamily="18" charset="0"/>
                <a:cs typeface="Times New Roman" pitchFamily="18" charset="0"/>
              </a:rPr>
              <a:t>Psihologie</a:t>
            </a:r>
            <a:r>
              <a:rPr dirty="0">
                <a:latin typeface="Times New Roman" pitchFamily="18" charset="0"/>
                <a:cs typeface="Times New Roman" pitchFamily="18" charset="0"/>
              </a:rPr>
              <a:t> </a:t>
            </a:r>
            <a:r>
              <a:rPr dirty="0" err="1">
                <a:latin typeface="Times New Roman" pitchFamily="18" charset="0"/>
                <a:cs typeface="Times New Roman" pitchFamily="18" charset="0"/>
              </a:rPr>
              <a:t>și</a:t>
            </a:r>
            <a:r>
              <a:rPr dirty="0">
                <a:latin typeface="Times New Roman" pitchFamily="18" charset="0"/>
                <a:cs typeface="Times New Roman" pitchFamily="18" charset="0"/>
              </a:rPr>
              <a:t> </a:t>
            </a:r>
            <a:r>
              <a:rPr dirty="0" err="1">
                <a:latin typeface="Times New Roman" pitchFamily="18" charset="0"/>
                <a:cs typeface="Times New Roman" pitchFamily="18" charset="0"/>
              </a:rPr>
              <a:t>Științe</a:t>
            </a:r>
            <a:r>
              <a:rPr dirty="0">
                <a:latin typeface="Times New Roman" pitchFamily="18" charset="0"/>
                <a:cs typeface="Times New Roman" pitchFamily="18" charset="0"/>
              </a:rPr>
              <a:t> </a:t>
            </a:r>
            <a:r>
              <a:rPr lang="en-US" dirty="0">
                <a:latin typeface="Times New Roman" pitchFamily="18" charset="0"/>
                <a:cs typeface="Times New Roman" pitchFamily="18" charset="0"/>
              </a:rPr>
              <a:t>a</a:t>
            </a:r>
            <a:r>
              <a:rPr dirty="0">
                <a:latin typeface="Times New Roman" pitchFamily="18" charset="0"/>
                <a:cs typeface="Times New Roman" pitchFamily="18" charset="0"/>
              </a:rPr>
              <a:t>le </a:t>
            </a:r>
            <a:r>
              <a:rPr dirty="0" err="1">
                <a:latin typeface="Times New Roman" pitchFamily="18" charset="0"/>
                <a:cs typeface="Times New Roman" pitchFamily="18" charset="0"/>
              </a:rPr>
              <a:t>Educației</a:t>
            </a:r>
            <a:r>
              <a:rPr dirty="0">
                <a:latin typeface="Times New Roman" pitchFamily="18" charset="0"/>
                <a:cs typeface="Times New Roman" pitchFamily="18" charset="0"/>
              </a:rPr>
              <a:t>. </a:t>
            </a:r>
            <a:r>
              <a:rPr dirty="0" err="1">
                <a:latin typeface="Times New Roman" pitchFamily="18" charset="0"/>
                <a:cs typeface="Times New Roman" pitchFamily="18" charset="0"/>
              </a:rPr>
              <a:t>În</a:t>
            </a:r>
            <a:r>
              <a:rPr dirty="0">
                <a:latin typeface="Times New Roman" pitchFamily="18" charset="0"/>
                <a:cs typeface="Times New Roman" pitchFamily="18" charset="0"/>
              </a:rPr>
              <a:t> </a:t>
            </a:r>
            <a:r>
              <a:rPr dirty="0" err="1">
                <a:latin typeface="Times New Roman" pitchFamily="18" charset="0"/>
                <a:cs typeface="Times New Roman" pitchFamily="18" charset="0"/>
              </a:rPr>
              <a:t>urm</a:t>
            </a:r>
            <a:r>
              <a:rPr lang="en-US" dirty="0" err="1">
                <a:latin typeface="Times New Roman" pitchFamily="18" charset="0"/>
                <a:cs typeface="Times New Roman" pitchFamily="18" charset="0"/>
              </a:rPr>
              <a:t>a</a:t>
            </a:r>
            <a:r>
              <a:rPr dirty="0">
                <a:latin typeface="Times New Roman" pitchFamily="18" charset="0"/>
                <a:cs typeface="Times New Roman" pitchFamily="18" charset="0"/>
              </a:rPr>
              <a:t> </a:t>
            </a:r>
            <a:r>
              <a:rPr dirty="0" err="1">
                <a:latin typeface="Times New Roman" pitchFamily="18" charset="0"/>
                <a:cs typeface="Times New Roman" pitchFamily="18" charset="0"/>
              </a:rPr>
              <a:t>studiilor</a:t>
            </a:r>
            <a:r>
              <a:rPr dirty="0">
                <a:latin typeface="Times New Roman" pitchFamily="18" charset="0"/>
                <a:cs typeface="Times New Roman" pitchFamily="18" charset="0"/>
              </a:rPr>
              <a:t> </a:t>
            </a:r>
            <a:r>
              <a:rPr dirty="0" err="1">
                <a:latin typeface="Times New Roman" pitchFamily="18" charset="0"/>
                <a:cs typeface="Times New Roman" pitchFamily="18" charset="0"/>
              </a:rPr>
              <a:t>efectuate</a:t>
            </a:r>
            <a:r>
              <a:rPr dirty="0">
                <a:latin typeface="Times New Roman" pitchFamily="18" charset="0"/>
                <a:cs typeface="Times New Roman" pitchFamily="18" charset="0"/>
              </a:rPr>
              <a:t>, am </a:t>
            </a:r>
            <a:r>
              <a:rPr dirty="0" err="1">
                <a:latin typeface="Times New Roman" pitchFamily="18" charset="0"/>
                <a:cs typeface="Times New Roman" pitchFamily="18" charset="0"/>
              </a:rPr>
              <a:t>dobândit</a:t>
            </a:r>
            <a:r>
              <a:rPr dirty="0">
                <a:latin typeface="Times New Roman" pitchFamily="18" charset="0"/>
                <a:cs typeface="Times New Roman" pitchFamily="18" charset="0"/>
              </a:rPr>
              <a:t>  </a:t>
            </a:r>
            <a:r>
              <a:rPr dirty="0" err="1">
                <a:latin typeface="Times New Roman" pitchFamily="18" charset="0"/>
                <a:cs typeface="Times New Roman" pitchFamily="18" charset="0"/>
              </a:rPr>
              <a:t>specializarea</a:t>
            </a:r>
            <a:r>
              <a:rPr dirty="0">
                <a:latin typeface="Times New Roman" pitchFamily="18" charset="0"/>
                <a:cs typeface="Times New Roman" pitchFamily="18" charset="0"/>
              </a:rPr>
              <a:t> de  "</a:t>
            </a:r>
            <a:r>
              <a:rPr dirty="0" err="1">
                <a:latin typeface="Times New Roman" pitchFamily="18" charset="0"/>
                <a:cs typeface="Times New Roman" pitchFamily="18" charset="0"/>
              </a:rPr>
              <a:t>profesor</a:t>
            </a:r>
            <a:r>
              <a:rPr dirty="0">
                <a:latin typeface="Times New Roman" pitchFamily="18" charset="0"/>
                <a:cs typeface="Times New Roman" pitchFamily="18" charset="0"/>
              </a:rPr>
              <a:t> de </a:t>
            </a:r>
            <a:r>
              <a:rPr dirty="0" err="1">
                <a:latin typeface="Times New Roman" pitchFamily="18" charset="0"/>
                <a:cs typeface="Times New Roman" pitchFamily="18" charset="0"/>
              </a:rPr>
              <a:t>grădinița</a:t>
            </a:r>
            <a:r>
              <a:rPr dirty="0">
                <a:latin typeface="Times New Roman" pitchFamily="18" charset="0"/>
                <a:cs typeface="Times New Roman" pitchFamily="18" charset="0"/>
              </a:rPr>
              <a:t>", </a:t>
            </a:r>
            <a:r>
              <a:rPr dirty="0" err="1">
                <a:latin typeface="Times New Roman" pitchFamily="18" charset="0"/>
                <a:cs typeface="Times New Roman" pitchFamily="18" charset="0"/>
              </a:rPr>
              <a:t>alegând</a:t>
            </a:r>
            <a:r>
              <a:rPr dirty="0">
                <a:latin typeface="Times New Roman" pitchFamily="18" charset="0"/>
                <a:cs typeface="Times New Roman" pitchFamily="18" charset="0"/>
              </a:rPr>
              <a:t> </a:t>
            </a:r>
            <a:r>
              <a:rPr dirty="0" err="1">
                <a:latin typeface="Times New Roman" pitchFamily="18" charset="0"/>
                <a:cs typeface="Times New Roman" pitchFamily="18" charset="0"/>
              </a:rPr>
              <a:t>să</a:t>
            </a:r>
            <a:r>
              <a:rPr dirty="0">
                <a:latin typeface="Times New Roman" pitchFamily="18" charset="0"/>
                <a:cs typeface="Times New Roman" pitchFamily="18" charset="0"/>
              </a:rPr>
              <a:t> </a:t>
            </a:r>
            <a:r>
              <a:rPr dirty="0" err="1">
                <a:latin typeface="Times New Roman" pitchFamily="18" charset="0"/>
                <a:cs typeface="Times New Roman" pitchFamily="18" charset="0"/>
              </a:rPr>
              <a:t>mă</a:t>
            </a:r>
            <a:r>
              <a:rPr dirty="0">
                <a:latin typeface="Times New Roman" pitchFamily="18" charset="0"/>
                <a:cs typeface="Times New Roman" pitchFamily="18" charset="0"/>
              </a:rPr>
              <a:t> </a:t>
            </a:r>
            <a:r>
              <a:rPr dirty="0" err="1">
                <a:latin typeface="Times New Roman" pitchFamily="18" charset="0"/>
                <a:cs typeface="Times New Roman" pitchFamily="18" charset="0"/>
              </a:rPr>
              <a:t>joc</a:t>
            </a:r>
            <a:r>
              <a:rPr dirty="0">
                <a:latin typeface="Times New Roman" pitchFamily="18" charset="0"/>
                <a:cs typeface="Times New Roman" pitchFamily="18" charset="0"/>
              </a:rPr>
              <a:t>, </a:t>
            </a:r>
            <a:r>
              <a:rPr dirty="0" err="1">
                <a:latin typeface="Times New Roman" pitchFamily="18" charset="0"/>
                <a:cs typeface="Times New Roman" pitchFamily="18" charset="0"/>
              </a:rPr>
              <a:t>jocul</a:t>
            </a:r>
            <a:r>
              <a:rPr dirty="0">
                <a:latin typeface="Times New Roman" pitchFamily="18" charset="0"/>
                <a:cs typeface="Times New Roman" pitchFamily="18" charset="0"/>
              </a:rPr>
              <a:t> </a:t>
            </a:r>
            <a:r>
              <a:rPr dirty="0" err="1">
                <a:latin typeface="Times New Roman" pitchFamily="18" charset="0"/>
                <a:cs typeface="Times New Roman" pitchFamily="18" charset="0"/>
              </a:rPr>
              <a:t>interactiv</a:t>
            </a:r>
            <a:r>
              <a:rPr dirty="0">
                <a:latin typeface="Times New Roman" pitchFamily="18" charset="0"/>
                <a:cs typeface="Times New Roman" pitchFamily="18" charset="0"/>
              </a:rPr>
              <a:t>, </a:t>
            </a:r>
            <a:r>
              <a:rPr dirty="0" err="1">
                <a:latin typeface="Times New Roman" pitchFamily="18" charset="0"/>
                <a:cs typeface="Times New Roman" pitchFamily="18" charset="0"/>
              </a:rPr>
              <a:t>c</a:t>
            </a:r>
            <a:r>
              <a:rPr lang="en-US" dirty="0" err="1">
                <a:latin typeface="Times New Roman" pitchFamily="18" charset="0"/>
                <a:cs typeface="Times New Roman" pitchFamily="18" charset="0"/>
              </a:rPr>
              <a:t>a</a:t>
            </a:r>
            <a:r>
              <a:rPr dirty="0">
                <a:latin typeface="Times New Roman" pitchFamily="18" charset="0"/>
                <a:cs typeface="Times New Roman" pitchFamily="18" charset="0"/>
              </a:rPr>
              <a:t> </a:t>
            </a:r>
            <a:r>
              <a:rPr dirty="0" err="1">
                <a:latin typeface="Times New Roman" pitchFamily="18" charset="0"/>
                <a:cs typeface="Times New Roman" pitchFamily="18" charset="0"/>
              </a:rPr>
              <a:t>activitate</a:t>
            </a:r>
            <a:r>
              <a:rPr dirty="0">
                <a:latin typeface="Times New Roman" pitchFamily="18" charset="0"/>
                <a:cs typeface="Times New Roman" pitchFamily="18" charset="0"/>
              </a:rPr>
              <a:t> de </a:t>
            </a:r>
            <a:r>
              <a:rPr dirty="0" err="1">
                <a:latin typeface="Times New Roman" pitchFamily="18" charset="0"/>
                <a:cs typeface="Times New Roman" pitchFamily="18" charset="0"/>
              </a:rPr>
              <a:t>învățare</a:t>
            </a:r>
            <a:r>
              <a:rPr dirty="0">
                <a:latin typeface="Times New Roman" pitchFamily="18" charset="0"/>
                <a:cs typeface="Times New Roman" pitchFamily="18" charset="0"/>
              </a:rPr>
              <a:t>, </a:t>
            </a:r>
            <a:r>
              <a:rPr dirty="0" err="1">
                <a:latin typeface="Times New Roman" pitchFamily="18" charset="0"/>
                <a:cs typeface="Times New Roman" pitchFamily="18" charset="0"/>
              </a:rPr>
              <a:t>să</a:t>
            </a:r>
            <a:r>
              <a:rPr dirty="0">
                <a:latin typeface="Times New Roman" pitchFamily="18" charset="0"/>
                <a:cs typeface="Times New Roman" pitchFamily="18" charset="0"/>
              </a:rPr>
              <a:t> </a:t>
            </a:r>
            <a:r>
              <a:rPr dirty="0" err="1">
                <a:latin typeface="Times New Roman" pitchFamily="18" charset="0"/>
                <a:cs typeface="Times New Roman" pitchFamily="18" charset="0"/>
              </a:rPr>
              <a:t>șterg</a:t>
            </a:r>
            <a:r>
              <a:rPr dirty="0">
                <a:latin typeface="Times New Roman" pitchFamily="18" charset="0"/>
                <a:cs typeface="Times New Roman" pitchFamily="18" charset="0"/>
              </a:rPr>
              <a:t> </a:t>
            </a:r>
            <a:r>
              <a:rPr dirty="0" err="1">
                <a:latin typeface="Times New Roman" pitchFamily="18" charset="0"/>
                <a:cs typeface="Times New Roman" pitchFamily="18" charset="0"/>
              </a:rPr>
              <a:t>lacrimi</a:t>
            </a:r>
            <a:r>
              <a:rPr dirty="0">
                <a:latin typeface="Times New Roman" pitchFamily="18" charset="0"/>
                <a:cs typeface="Times New Roman" pitchFamily="18" charset="0"/>
              </a:rPr>
              <a:t> de </a:t>
            </a:r>
            <a:r>
              <a:rPr dirty="0" err="1">
                <a:latin typeface="Times New Roman" pitchFamily="18" charset="0"/>
                <a:cs typeface="Times New Roman" pitchFamily="18" charset="0"/>
              </a:rPr>
              <a:t>pe</a:t>
            </a:r>
            <a:r>
              <a:rPr dirty="0">
                <a:latin typeface="Times New Roman" pitchFamily="18" charset="0"/>
                <a:cs typeface="Times New Roman" pitchFamily="18" charset="0"/>
              </a:rPr>
              <a:t> </a:t>
            </a:r>
            <a:r>
              <a:rPr dirty="0" err="1">
                <a:latin typeface="Times New Roman" pitchFamily="18" charset="0"/>
                <a:cs typeface="Times New Roman" pitchFamily="18" charset="0"/>
              </a:rPr>
              <a:t>ochișorii</a:t>
            </a:r>
            <a:r>
              <a:rPr dirty="0">
                <a:latin typeface="Times New Roman" pitchFamily="18" charset="0"/>
                <a:cs typeface="Times New Roman" pitchFamily="18" charset="0"/>
              </a:rPr>
              <a:t> </a:t>
            </a:r>
            <a:r>
              <a:rPr dirty="0" err="1">
                <a:latin typeface="Times New Roman" pitchFamily="18" charset="0"/>
                <a:cs typeface="Times New Roman" pitchFamily="18" charset="0"/>
              </a:rPr>
              <a:t>plan</a:t>
            </a:r>
            <a:r>
              <a:rPr dirty="0" err="1">
                <a:latin typeface="Times New Roman" pitchFamily="18" charset="0"/>
                <a:cs typeface="Times New Roman" pitchFamily="18" charset="0"/>
                <a:sym typeface="+mn-ea"/>
              </a:rPr>
              <a:t>ș</a:t>
            </a:r>
            <a:r>
              <a:rPr dirty="0" err="1">
                <a:latin typeface="Times New Roman" pitchFamily="18" charset="0"/>
                <a:cs typeface="Times New Roman" pitchFamily="18" charset="0"/>
              </a:rPr>
              <a:t>i</a:t>
            </a:r>
            <a:r>
              <a:rPr dirty="0">
                <a:latin typeface="Times New Roman" pitchFamily="18" charset="0"/>
                <a:cs typeface="Times New Roman" pitchFamily="18" charset="0"/>
              </a:rPr>
              <a:t> </a:t>
            </a:r>
            <a:r>
              <a:rPr dirty="0" err="1">
                <a:latin typeface="Times New Roman" pitchFamily="18" charset="0"/>
                <a:cs typeface="Times New Roman" pitchFamily="18" charset="0"/>
              </a:rPr>
              <a:t>și</a:t>
            </a:r>
            <a:r>
              <a:rPr dirty="0">
                <a:latin typeface="Times New Roman" pitchFamily="18" charset="0"/>
                <a:cs typeface="Times New Roman" pitchFamily="18" charset="0"/>
              </a:rPr>
              <a:t> </a:t>
            </a:r>
            <a:r>
              <a:rPr dirty="0" err="1">
                <a:latin typeface="Times New Roman" pitchFamily="18" charset="0"/>
                <a:cs typeface="Times New Roman" pitchFamily="18" charset="0"/>
              </a:rPr>
              <a:t>să</a:t>
            </a:r>
            <a:r>
              <a:rPr dirty="0">
                <a:latin typeface="Times New Roman" pitchFamily="18" charset="0"/>
                <a:cs typeface="Times New Roman" pitchFamily="18" charset="0"/>
              </a:rPr>
              <a:t> </a:t>
            </a:r>
            <a:r>
              <a:rPr dirty="0" err="1">
                <a:latin typeface="Times New Roman" pitchFamily="18" charset="0"/>
                <a:cs typeface="Times New Roman" pitchFamily="18" charset="0"/>
              </a:rPr>
              <a:t>răspund</a:t>
            </a:r>
            <a:r>
              <a:rPr dirty="0">
                <a:latin typeface="Times New Roman" pitchFamily="18" charset="0"/>
                <a:cs typeface="Times New Roman" pitchFamily="18" charset="0"/>
              </a:rPr>
              <a:t>, cu </a:t>
            </a:r>
            <a:r>
              <a:rPr dirty="0" err="1">
                <a:latin typeface="Times New Roman" pitchFamily="18" charset="0"/>
                <a:cs typeface="Times New Roman" pitchFamily="18" charset="0"/>
              </a:rPr>
              <a:t>prop</a:t>
            </a:r>
            <a:r>
              <a:rPr lang="en-US" dirty="0" err="1">
                <a:latin typeface="Times New Roman" pitchFamily="18" charset="0"/>
                <a:cs typeface="Times New Roman" pitchFamily="18" charset="0"/>
              </a:rPr>
              <a:t>r</a:t>
            </a:r>
            <a:r>
              <a:rPr dirty="0" err="1">
                <a:latin typeface="Times New Roman" pitchFamily="18" charset="0"/>
                <a:cs typeface="Times New Roman" pitchFamily="18" charset="0"/>
              </a:rPr>
              <a:t>ia</a:t>
            </a:r>
            <a:r>
              <a:rPr dirty="0">
                <a:latin typeface="Times New Roman" pitchFamily="18" charset="0"/>
                <a:cs typeface="Times New Roman" pitchFamily="18" charset="0"/>
              </a:rPr>
              <a:t>-mi </a:t>
            </a:r>
            <a:r>
              <a:rPr dirty="0" err="1">
                <a:latin typeface="Times New Roman" pitchFamily="18" charset="0"/>
                <a:cs typeface="Times New Roman" pitchFamily="18" charset="0"/>
              </a:rPr>
              <a:t>prezenț</a:t>
            </a:r>
            <a:r>
              <a:rPr dirty="0" err="1">
                <a:latin typeface="Times New Roman" pitchFamily="18" charset="0"/>
                <a:cs typeface="Times New Roman" pitchFamily="18" charset="0"/>
                <a:sym typeface="+mn-ea"/>
              </a:rPr>
              <a:t>ă</a:t>
            </a:r>
            <a:r>
              <a:rPr dirty="0">
                <a:latin typeface="Times New Roman" pitchFamily="18" charset="0"/>
                <a:cs typeface="Times New Roman" pitchFamily="18" charset="0"/>
              </a:rPr>
              <a:t> la </a:t>
            </a:r>
            <a:r>
              <a:rPr dirty="0" err="1">
                <a:latin typeface="Times New Roman" pitchFamily="18" charset="0"/>
                <a:cs typeface="Times New Roman" pitchFamily="18" charset="0"/>
              </a:rPr>
              <a:t>întrebarea</a:t>
            </a:r>
            <a:r>
              <a:rPr i="1" dirty="0">
                <a:latin typeface="Times New Roman" pitchFamily="18" charset="0"/>
                <a:cs typeface="Times New Roman" pitchFamily="18" charset="0"/>
              </a:rPr>
              <a:t>:"</a:t>
            </a:r>
            <a:r>
              <a:rPr i="1" dirty="0" err="1">
                <a:latin typeface="Times New Roman" pitchFamily="18" charset="0"/>
                <a:cs typeface="Times New Roman" pitchFamily="18" charset="0"/>
              </a:rPr>
              <a:t>Unde</a:t>
            </a:r>
            <a:r>
              <a:rPr i="1" dirty="0">
                <a:latin typeface="Times New Roman" pitchFamily="18" charset="0"/>
                <a:cs typeface="Times New Roman" pitchFamily="18" charset="0"/>
              </a:rPr>
              <a:t>-i mama?"</a:t>
            </a:r>
          </a:p>
        </p:txBody>
      </p:sp>
      <p:pic>
        <p:nvPicPr>
          <p:cNvPr id="4" name="Picture 3" descr="WhatsApp Image 2023-10-08 at 12.58.10"/>
          <p:cNvPicPr>
            <a:picLocks noChangeAspect="1"/>
          </p:cNvPicPr>
          <p:nvPr/>
        </p:nvPicPr>
        <p:blipFill>
          <a:blip r:embed="rId2" cstate="print"/>
          <a:srcRect l="9552" t="7277" r="15397" b="1819"/>
          <a:stretch>
            <a:fillRect/>
          </a:stretch>
        </p:blipFill>
        <p:spPr>
          <a:xfrm>
            <a:off x="228603" y="457200"/>
            <a:ext cx="2468880" cy="2208275"/>
          </a:xfrm>
          <a:prstGeom prst="rect">
            <a:avLst/>
          </a:prstGeom>
          <a:ln>
            <a:solidFill>
              <a:schemeClr val="accent6">
                <a:lumMod val="60000"/>
                <a:lumOff val="40000"/>
              </a:schemeClr>
            </a:solidFill>
          </a:ln>
        </p:spPr>
      </p:pic>
      <p:sp>
        <p:nvSpPr>
          <p:cNvPr id="5" name="Text Box 4"/>
          <p:cNvSpPr txBox="1"/>
          <p:nvPr/>
        </p:nvSpPr>
        <p:spPr>
          <a:xfrm>
            <a:off x="3168041" y="2813923"/>
            <a:ext cx="5732041" cy="3416320"/>
          </a:xfrm>
          <a:prstGeom prst="rect">
            <a:avLst/>
          </a:prstGeom>
          <a:noFill/>
        </p:spPr>
        <p:txBody>
          <a:bodyPr wrap="square" rtlCol="0" anchor="t">
            <a:spAutoFit/>
          </a:bodyPr>
          <a:lstStyle/>
          <a:p>
            <a:pPr algn="just"/>
            <a:r>
              <a:rPr dirty="0">
                <a:latin typeface="Times New Roman" pitchFamily="18" charset="0"/>
                <a:cs typeface="Times New Roman" pitchFamily="18" charset="0"/>
                <a:sym typeface="+mn-ea"/>
              </a:rPr>
              <a:t>Am </a:t>
            </a:r>
            <a:r>
              <a:rPr dirty="0" err="1">
                <a:latin typeface="Times New Roman" pitchFamily="18" charset="0"/>
                <a:cs typeface="Times New Roman" pitchFamily="18" charset="0"/>
                <a:sym typeface="+mn-ea"/>
              </a:rPr>
              <a:t>îmbrățișat</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această</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meserie</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condusă</a:t>
            </a:r>
            <a:r>
              <a:rPr dirty="0">
                <a:latin typeface="Times New Roman" pitchFamily="18" charset="0"/>
                <a:cs typeface="Times New Roman" pitchFamily="18" charset="0"/>
                <a:sym typeface="+mn-ea"/>
              </a:rPr>
              <a:t> de </a:t>
            </a:r>
            <a:r>
              <a:rPr dirty="0" err="1">
                <a:latin typeface="Times New Roman" pitchFamily="18" charset="0"/>
                <a:cs typeface="Times New Roman" pitchFamily="18" charset="0"/>
                <a:sym typeface="+mn-ea"/>
              </a:rPr>
              <a:t>dorința</a:t>
            </a:r>
            <a:r>
              <a:rPr dirty="0">
                <a:latin typeface="Times New Roman" pitchFamily="18" charset="0"/>
                <a:cs typeface="Times New Roman" pitchFamily="18" charset="0"/>
                <a:sym typeface="+mn-ea"/>
              </a:rPr>
              <a:t> de a </a:t>
            </a:r>
            <a:r>
              <a:rPr dirty="0" err="1">
                <a:latin typeface="Times New Roman" pitchFamily="18" charset="0"/>
                <a:cs typeface="Times New Roman" pitchFamily="18" charset="0"/>
                <a:sym typeface="+mn-ea"/>
              </a:rPr>
              <a:t>dărui</a:t>
            </a:r>
            <a:r>
              <a:rPr dirty="0">
                <a:latin typeface="Times New Roman" pitchFamily="18" charset="0"/>
                <a:cs typeface="Times New Roman" pitchFamily="18" charset="0"/>
                <a:sym typeface="+mn-ea"/>
              </a:rPr>
              <a:t>, cu </a:t>
            </a:r>
            <a:r>
              <a:rPr dirty="0" err="1">
                <a:latin typeface="Times New Roman" pitchFamily="18" charset="0"/>
                <a:cs typeface="Times New Roman" pitchFamily="18" charset="0"/>
                <a:sym typeface="+mn-ea"/>
              </a:rPr>
              <a:t>pricepere</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dragostea</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c</a:t>
            </a:r>
            <a:r>
              <a:rPr lang="en-US" dirty="0" err="1">
                <a:latin typeface="Times New Roman" pitchFamily="18" charset="0"/>
                <a:cs typeface="Times New Roman" pitchFamily="18" charset="0"/>
                <a:sym typeface="+mn-ea"/>
              </a:rPr>
              <a:t>a</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stimulent</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pentru</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învățare</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înțelegerea</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c</a:t>
            </a:r>
            <a:r>
              <a:rPr lang="en-US" dirty="0" err="1">
                <a:latin typeface="Times New Roman" pitchFamily="18" charset="0"/>
                <a:cs typeface="Times New Roman" pitchFamily="18" charset="0"/>
                <a:sym typeface="+mn-ea"/>
              </a:rPr>
              <a:t>a</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pilon</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pentru</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susținerea</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afectivă</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iar</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noțiunile</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primare</a:t>
            </a:r>
            <a:r>
              <a:rPr dirty="0">
                <a:latin typeface="Times New Roman" pitchFamily="18" charset="0"/>
                <a:cs typeface="Times New Roman" pitchFamily="18" charset="0"/>
                <a:sym typeface="+mn-ea"/>
              </a:rPr>
              <a:t> de </a:t>
            </a:r>
            <a:r>
              <a:rPr dirty="0" err="1">
                <a:latin typeface="Times New Roman" pitchFamily="18" charset="0"/>
                <a:cs typeface="Times New Roman" pitchFamily="18" charset="0"/>
                <a:sym typeface="+mn-ea"/>
              </a:rPr>
              <a:t>învățare</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activă</a:t>
            </a:r>
            <a:r>
              <a:rPr lang="en-US"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c</a:t>
            </a:r>
            <a:r>
              <a:rPr lang="en-US" dirty="0" err="1">
                <a:latin typeface="Times New Roman" pitchFamily="18" charset="0"/>
                <a:cs typeface="Times New Roman" pitchFamily="18" charset="0"/>
                <a:sym typeface="+mn-ea"/>
              </a:rPr>
              <a:t>a</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bază</a:t>
            </a:r>
            <a:r>
              <a:rPr dirty="0">
                <a:latin typeface="Times New Roman" pitchFamily="18" charset="0"/>
                <a:cs typeface="Times New Roman" pitchFamily="18" charset="0"/>
                <a:sym typeface="+mn-ea"/>
              </a:rPr>
              <a:t> de </a:t>
            </a:r>
            <a:r>
              <a:rPr dirty="0" err="1">
                <a:latin typeface="Times New Roman" pitchFamily="18" charset="0"/>
                <a:cs typeface="Times New Roman" pitchFamily="18" charset="0"/>
                <a:sym typeface="+mn-ea"/>
              </a:rPr>
              <a:t>formare</a:t>
            </a:r>
            <a:r>
              <a:rPr dirty="0">
                <a:latin typeface="Times New Roman" pitchFamily="18" charset="0"/>
                <a:cs typeface="Times New Roman" pitchFamily="18" charset="0"/>
                <a:sym typeface="+mn-ea"/>
              </a:rPr>
              <a:t> a </a:t>
            </a:r>
            <a:r>
              <a:rPr dirty="0" err="1">
                <a:latin typeface="Times New Roman" pitchFamily="18" charset="0"/>
                <a:cs typeface="Times New Roman" pitchFamily="18" charset="0"/>
                <a:sym typeface="+mn-ea"/>
              </a:rPr>
              <a:t>personalității</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micului</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preșcolar</a:t>
            </a:r>
            <a:r>
              <a:rPr dirty="0">
                <a:latin typeface="Times New Roman" pitchFamily="18" charset="0"/>
                <a:cs typeface="Times New Roman" pitchFamily="18" charset="0"/>
                <a:sym typeface="+mn-ea"/>
              </a:rPr>
              <a:t>, care </a:t>
            </a:r>
            <a:r>
              <a:rPr dirty="0" err="1">
                <a:latin typeface="Times New Roman" pitchFamily="18" charset="0"/>
                <a:cs typeface="Times New Roman" pitchFamily="18" charset="0"/>
                <a:sym typeface="+mn-ea"/>
              </a:rPr>
              <a:t>pășește</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pe</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culmile</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cunoașterii</a:t>
            </a:r>
            <a:r>
              <a:rPr dirty="0">
                <a:latin typeface="Times New Roman" pitchFamily="18" charset="0"/>
                <a:cs typeface="Times New Roman" pitchFamily="18" charset="0"/>
                <a:sym typeface="+mn-ea"/>
              </a:rPr>
              <a:t>". </a:t>
            </a:r>
          </a:p>
          <a:p>
            <a:pPr algn="just"/>
            <a:r>
              <a:rPr dirty="0" err="1">
                <a:latin typeface="Times New Roman" pitchFamily="18" charset="0"/>
                <a:cs typeface="Times New Roman" pitchFamily="18" charset="0"/>
                <a:sym typeface="+mn-ea"/>
              </a:rPr>
              <a:t>Imprevizibili</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și</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inteligenți</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amuzați</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și</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amuzanți</a:t>
            </a:r>
            <a:r>
              <a:rPr dirty="0">
                <a:latin typeface="Times New Roman" pitchFamily="18" charset="0"/>
                <a:cs typeface="Times New Roman" pitchFamily="18" charset="0"/>
                <a:sym typeface="+mn-ea"/>
              </a:rPr>
              <a:t> ,cu </a:t>
            </a:r>
            <a:r>
              <a:rPr dirty="0" err="1">
                <a:latin typeface="Times New Roman" pitchFamily="18" charset="0"/>
                <a:cs typeface="Times New Roman" pitchFamily="18" charset="0"/>
                <a:sym typeface="+mn-ea"/>
              </a:rPr>
              <a:t>fiecare</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zi</a:t>
            </a:r>
            <a:r>
              <a:rPr dirty="0">
                <a:latin typeface="Times New Roman" pitchFamily="18" charset="0"/>
                <a:cs typeface="Times New Roman" pitchFamily="18" charset="0"/>
                <a:sym typeface="+mn-ea"/>
              </a:rPr>
              <a:t>,</a:t>
            </a:r>
            <a:r>
              <a:rPr lang="en-US"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alături</a:t>
            </a:r>
            <a:r>
              <a:rPr dirty="0">
                <a:latin typeface="Times New Roman" pitchFamily="18" charset="0"/>
                <a:cs typeface="Times New Roman" pitchFamily="18" charset="0"/>
                <a:sym typeface="+mn-ea"/>
              </a:rPr>
              <a:t> de </a:t>
            </a:r>
            <a:r>
              <a:rPr dirty="0" err="1">
                <a:latin typeface="Times New Roman" pitchFamily="18" charset="0"/>
                <a:cs typeface="Times New Roman" pitchFamily="18" charset="0"/>
                <a:sym typeface="+mn-ea"/>
              </a:rPr>
              <a:t>ei</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învățarea</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devine</a:t>
            </a:r>
            <a:r>
              <a:rPr dirty="0">
                <a:latin typeface="Times New Roman" pitchFamily="18" charset="0"/>
                <a:cs typeface="Times New Roman" pitchFamily="18" charset="0"/>
                <a:sym typeface="+mn-ea"/>
              </a:rPr>
              <a:t> tot </a:t>
            </a:r>
            <a:r>
              <a:rPr dirty="0" err="1">
                <a:latin typeface="Times New Roman" pitchFamily="18" charset="0"/>
                <a:cs typeface="Times New Roman" pitchFamily="18" charset="0"/>
                <a:sym typeface="+mn-ea"/>
              </a:rPr>
              <a:t>mai</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aprofundată</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ea</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fiind</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liantul</a:t>
            </a:r>
            <a:r>
              <a:rPr dirty="0">
                <a:latin typeface="Times New Roman" pitchFamily="18" charset="0"/>
                <a:cs typeface="Times New Roman" pitchFamily="18" charset="0"/>
                <a:sym typeface="+mn-ea"/>
              </a:rPr>
              <a:t> </a:t>
            </a:r>
            <a:r>
              <a:rPr lang="en-US" dirty="0" err="1">
                <a:latin typeface="Times New Roman" pitchFamily="18" charset="0"/>
                <a:cs typeface="Times New Roman" pitchFamily="18" charset="0"/>
                <a:sym typeface="+mn-ea"/>
              </a:rPr>
              <a:t>din</a:t>
            </a:r>
            <a:r>
              <a:rPr dirty="0" err="1">
                <a:latin typeface="Times New Roman" pitchFamily="18" charset="0"/>
                <a:cs typeface="Times New Roman" pitchFamily="18" charset="0"/>
                <a:sym typeface="+mn-ea"/>
              </a:rPr>
              <a:t>tre</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dăruire</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și</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primire</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Astfel</a:t>
            </a:r>
            <a:r>
              <a:rPr dirty="0">
                <a:latin typeface="Times New Roman" pitchFamily="18" charset="0"/>
                <a:cs typeface="Times New Roman" pitchFamily="18" charset="0"/>
                <a:sym typeface="+mn-ea"/>
              </a:rPr>
              <a:t> am ales </a:t>
            </a:r>
            <a:r>
              <a:rPr dirty="0" err="1">
                <a:latin typeface="Times New Roman" pitchFamily="18" charset="0"/>
                <a:cs typeface="Times New Roman" pitchFamily="18" charset="0"/>
                <a:sym typeface="+mn-ea"/>
              </a:rPr>
              <a:t>să</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pășesc</a:t>
            </a:r>
            <a:r>
              <a:rPr dirty="0">
                <a:latin typeface="Times New Roman" pitchFamily="18" charset="0"/>
                <a:cs typeface="Times New Roman" pitchFamily="18" charset="0"/>
                <a:sym typeface="+mn-ea"/>
              </a:rPr>
              <a:t> pas cu pas</a:t>
            </a:r>
            <a:r>
              <a:rPr lang="en-US" dirty="0">
                <a:latin typeface="Times New Roman" pitchFamily="18" charset="0"/>
                <a:cs typeface="Times New Roman" pitchFamily="18" charset="0"/>
                <a:sym typeface="+mn-ea"/>
              </a:rPr>
              <a:t>, </a:t>
            </a:r>
            <a:r>
              <a:rPr dirty="0">
                <a:latin typeface="Times New Roman" pitchFamily="18" charset="0"/>
                <a:cs typeface="Times New Roman" pitchFamily="18" charset="0"/>
                <a:sym typeface="+mn-ea"/>
              </a:rPr>
              <a:t>de la un an </a:t>
            </a:r>
            <a:r>
              <a:rPr dirty="0" err="1">
                <a:latin typeface="Times New Roman" pitchFamily="18" charset="0"/>
                <a:cs typeface="Times New Roman" pitchFamily="18" charset="0"/>
                <a:sym typeface="+mn-ea"/>
              </a:rPr>
              <a:t>către</a:t>
            </a:r>
            <a:r>
              <a:rPr dirty="0">
                <a:latin typeface="Times New Roman" pitchFamily="18" charset="0"/>
                <a:cs typeface="Times New Roman" pitchFamily="18" charset="0"/>
                <a:sym typeface="+mn-ea"/>
              </a:rPr>
              <a:t> alt an </a:t>
            </a:r>
            <a:r>
              <a:rPr dirty="0" err="1">
                <a:latin typeface="Times New Roman" pitchFamily="18" charset="0"/>
                <a:cs typeface="Times New Roman" pitchFamily="18" charset="0"/>
                <a:sym typeface="+mn-ea"/>
              </a:rPr>
              <a:t>școlar</a:t>
            </a:r>
            <a:r>
              <a:rPr dirty="0">
                <a:latin typeface="Times New Roman" pitchFamily="18" charset="0"/>
                <a:cs typeface="Times New Roman" pitchFamily="18" charset="0"/>
                <a:sym typeface="+mn-ea"/>
              </a:rPr>
              <a:t>, cu </a:t>
            </a:r>
            <a:r>
              <a:rPr dirty="0" err="1">
                <a:latin typeface="Times New Roman" pitchFamily="18" charset="0"/>
                <a:cs typeface="Times New Roman" pitchFamily="18" charset="0"/>
                <a:sym typeface="+mn-ea"/>
              </a:rPr>
              <a:t>câte</a:t>
            </a:r>
            <a:r>
              <a:rPr dirty="0">
                <a:latin typeface="Times New Roman" pitchFamily="18" charset="0"/>
                <a:cs typeface="Times New Roman" pitchFamily="18" charset="0"/>
                <a:sym typeface="+mn-ea"/>
              </a:rPr>
              <a:t> o </a:t>
            </a:r>
            <a:r>
              <a:rPr dirty="0" err="1">
                <a:latin typeface="Times New Roman" pitchFamily="18" charset="0"/>
                <a:cs typeface="Times New Roman" pitchFamily="18" charset="0"/>
                <a:sym typeface="+mn-ea"/>
              </a:rPr>
              <a:t>grupă</a:t>
            </a:r>
            <a:r>
              <a:rPr dirty="0">
                <a:latin typeface="Times New Roman" pitchFamily="18" charset="0"/>
                <a:cs typeface="Times New Roman" pitchFamily="18" charset="0"/>
                <a:sym typeface="+mn-ea"/>
              </a:rPr>
              <a:t> de </a:t>
            </a:r>
            <a:r>
              <a:rPr dirty="0" err="1">
                <a:latin typeface="Times New Roman" pitchFamily="18" charset="0"/>
                <a:cs typeface="Times New Roman" pitchFamily="18" charset="0"/>
                <a:sym typeface="+mn-ea"/>
              </a:rPr>
              <a:t>micuți</a:t>
            </a:r>
            <a:r>
              <a:rPr dirty="0">
                <a:latin typeface="Times New Roman" pitchFamily="18" charset="0"/>
                <a:cs typeface="Times New Roman" pitchFamily="18" charset="0"/>
                <a:sym typeface="+mn-ea"/>
              </a:rPr>
              <a:t>, care </a:t>
            </a:r>
            <a:r>
              <a:rPr dirty="0" err="1">
                <a:latin typeface="Times New Roman" pitchFamily="18" charset="0"/>
                <a:cs typeface="Times New Roman" pitchFamily="18" charset="0"/>
                <a:sym typeface="+mn-ea"/>
              </a:rPr>
              <a:t>între</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timp</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vor</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deveni</a:t>
            </a:r>
            <a:r>
              <a:rPr dirty="0">
                <a:latin typeface="Times New Roman" pitchFamily="18" charset="0"/>
                <a:cs typeface="Times New Roman" pitchFamily="18" charset="0"/>
                <a:sym typeface="+mn-ea"/>
              </a:rPr>
              <a:t>,</a:t>
            </a:r>
            <a:r>
              <a:rPr lang="en-US"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mai</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marii</a:t>
            </a:r>
            <a:r>
              <a:rPr dirty="0">
                <a:latin typeface="Times New Roman" pitchFamily="18" charset="0"/>
                <a:cs typeface="Times New Roman" pitchFamily="18" charset="0"/>
                <a:sym typeface="+mn-ea"/>
              </a:rPr>
              <a:t> </a:t>
            </a:r>
            <a:r>
              <a:rPr dirty="0" err="1">
                <a:latin typeface="Times New Roman" pitchFamily="18" charset="0"/>
                <a:cs typeface="Times New Roman" pitchFamily="18" charset="0"/>
                <a:sym typeface="+mn-ea"/>
              </a:rPr>
              <a:t>lumii</a:t>
            </a:r>
            <a:r>
              <a:rPr dirty="0">
                <a:latin typeface="Times New Roman" pitchFamily="18" charset="0"/>
                <a:cs typeface="Times New Roman" pitchFamily="18" charset="0"/>
                <a:sym typeface="+mn-ea"/>
              </a:rPr>
              <a:t>"!</a:t>
            </a:r>
          </a:p>
        </p:txBody>
      </p:sp>
    </p:spTree>
    <p:extLst>
      <p:ext uri="{BB962C8B-B14F-4D97-AF65-F5344CB8AC3E}">
        <p14:creationId xmlns:p14="http://schemas.microsoft.com/office/powerpoint/2010/main" val="2763821644"/>
      </p:ext>
    </p:extLst>
  </p:cSld>
  <p:clrMapOvr>
    <a:masterClrMapping/>
  </p:clrMapOvr>
  <p:transition spd="slow" advClick="0">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71E245-0311-4BFE-B37C-FBEB86471E03}"/>
              </a:ext>
            </a:extLst>
          </p:cNvPr>
          <p:cNvSpPr txBox="1"/>
          <p:nvPr/>
        </p:nvSpPr>
        <p:spPr>
          <a:xfrm>
            <a:off x="457200" y="990600"/>
            <a:ext cx="2133600"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F1ADCA50-F270-4434-8EBC-2853557F8D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 y="1184642"/>
            <a:ext cx="1920240" cy="1920240"/>
          </a:xfrm>
          <a:prstGeom prst="rect">
            <a:avLst/>
          </a:prstGeom>
        </p:spPr>
      </p:pic>
      <p:sp>
        <p:nvSpPr>
          <p:cNvPr id="5" name="TextBox 4">
            <a:extLst>
              <a:ext uri="{FF2B5EF4-FFF2-40B4-BE49-F238E27FC236}">
                <a16:creationId xmlns:a16="http://schemas.microsoft.com/office/drawing/2014/main" id="{442C0EA9-530E-4D35-B3AC-81A9C2BA25D4}"/>
              </a:ext>
            </a:extLst>
          </p:cNvPr>
          <p:cNvSpPr txBox="1"/>
          <p:nvPr/>
        </p:nvSpPr>
        <p:spPr>
          <a:xfrm>
            <a:off x="2971800" y="609600"/>
            <a:ext cx="5638800" cy="4524315"/>
          </a:xfrm>
          <a:prstGeom prst="rect">
            <a:avLst/>
          </a:prstGeom>
          <a:noFill/>
        </p:spPr>
        <p:txBody>
          <a:bodyPr wrap="square" rtlCol="0">
            <a:spAutoFit/>
          </a:bodyPr>
          <a:lstStyle/>
          <a:p>
            <a:r>
              <a:rPr lang="ro-RO" dirty="0">
                <a:latin typeface="Times New Roman" pitchFamily="18" charset="0"/>
                <a:cs typeface="Times New Roman" pitchFamily="18" charset="0"/>
              </a:rPr>
              <a:t>Mă numesc </a:t>
            </a:r>
            <a:r>
              <a:rPr lang="ro-RO" b="1" dirty="0">
                <a:latin typeface="Times New Roman" pitchFamily="18" charset="0"/>
                <a:cs typeface="Times New Roman" pitchFamily="18" charset="0"/>
              </a:rPr>
              <a:t>Huieț Daniela</a:t>
            </a:r>
            <a:r>
              <a:rPr lang="ro-RO" dirty="0">
                <a:latin typeface="Times New Roman" pitchFamily="18" charset="0"/>
                <a:cs typeface="Times New Roman" pitchFamily="18" charset="0"/>
              </a:rPr>
              <a:t>, am 44 de ani și o frumoasă carieră didactică de 24 de ani.</a:t>
            </a:r>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r>
              <a:rPr lang="ro-RO" dirty="0">
                <a:latin typeface="Times New Roman" pitchFamily="18" charset="0"/>
                <a:cs typeface="Times New Roman" pitchFamily="18" charset="0"/>
              </a:rPr>
              <a:t> E minunat să știi că poți dărui din universul cunoașterii tale informații copiilor care fac primii pași în viață, că poți dărui în fiecare zi zâmbete, iubire, bucurie , că poți să contribui la formarea unui pui de om. </a:t>
            </a:r>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r>
              <a:rPr lang="ro-RO" dirty="0">
                <a:latin typeface="Times New Roman" pitchFamily="18" charset="0"/>
                <a:cs typeface="Times New Roman" pitchFamily="18" charset="0"/>
              </a:rPr>
              <a:t>Consider că a fi dăscăliță este nobil și înălțător. Este o mare responsabilitate.</a:t>
            </a:r>
            <a:r>
              <a:rPr lang="en-US" dirty="0">
                <a:latin typeface="Times New Roman" pitchFamily="18" charset="0"/>
                <a:cs typeface="Times New Roman" pitchFamily="18" charset="0"/>
              </a:rPr>
              <a:t> </a:t>
            </a:r>
            <a:r>
              <a:rPr lang="ro-RO" dirty="0">
                <a:latin typeface="Times New Roman" pitchFamily="18" charset="0"/>
                <a:cs typeface="Times New Roman" pitchFamily="18" charset="0"/>
              </a:rPr>
              <a:t>Făcută cu drag și pasiune această meserie îmi aduce bucurie în fiecare zi.</a:t>
            </a:r>
            <a:r>
              <a:rPr lang="en-US" dirty="0">
                <a:latin typeface="Times New Roman" pitchFamily="18" charset="0"/>
                <a:cs typeface="Times New Roman" pitchFamily="18" charset="0"/>
              </a:rPr>
              <a:t> </a:t>
            </a:r>
          </a:p>
          <a:p>
            <a:endParaRPr lang="en-US" dirty="0">
              <a:latin typeface="Times New Roman" pitchFamily="18" charset="0"/>
              <a:cs typeface="Times New Roman" pitchFamily="18" charset="0"/>
            </a:endParaRPr>
          </a:p>
          <a:p>
            <a:r>
              <a:rPr lang="ro-RO" dirty="0">
                <a:latin typeface="Times New Roman" pitchFamily="18" charset="0"/>
                <a:cs typeface="Times New Roman" pitchFamily="18" charset="0"/>
              </a:rPr>
              <a:t>Din tolba magică cu ingrediente, pe care le pun în fiecare zi în activitățile cu copiii, contribui la evoluția și dezvoltarea copiilor :dezvoltarea cognitivă, dezvoltarea fizică și dezvoltarea morală.</a:t>
            </a:r>
          </a:p>
        </p:txBody>
      </p:sp>
    </p:spTree>
    <p:extLst>
      <p:ext uri="{BB962C8B-B14F-4D97-AF65-F5344CB8AC3E}">
        <p14:creationId xmlns:p14="http://schemas.microsoft.com/office/powerpoint/2010/main" val="4013162767"/>
      </p:ext>
    </p:extLst>
  </p:cSld>
  <p:clrMapOvr>
    <a:masterClrMapping/>
  </p:clrMapOvr>
  <p:transition spd="slow" advClick="0">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ustomShape 1"/>
          <p:cNvSpPr/>
          <p:nvPr/>
        </p:nvSpPr>
        <p:spPr>
          <a:xfrm>
            <a:off x="2625247" y="360000"/>
            <a:ext cx="6324600" cy="549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spcBef>
                <a:spcPts val="1001"/>
              </a:spcBef>
            </a:pPr>
            <a:r>
              <a:rPr lang="ro-RO" sz="1600" b="0" strike="noStrike" spc="-1" dirty="0">
                <a:solidFill>
                  <a:srgbClr val="000000"/>
                </a:solidFill>
                <a:latin typeface="Times New Roman" pitchFamily="18" charset="0"/>
                <a:ea typeface="Calibri"/>
                <a:cs typeface="Times New Roman" pitchFamily="18" charset="0"/>
              </a:rPr>
              <a:t>Sunt </a:t>
            </a:r>
            <a:r>
              <a:rPr lang="ro-RO" sz="1600" b="1" strike="noStrike" spc="-1" dirty="0">
                <a:solidFill>
                  <a:srgbClr val="000000"/>
                </a:solidFill>
                <a:latin typeface="Times New Roman" pitchFamily="18" charset="0"/>
                <a:ea typeface="Calibri"/>
                <a:cs typeface="Times New Roman" pitchFamily="18" charset="0"/>
              </a:rPr>
              <a:t>Zancu-Bodea Ramona-Maria</a:t>
            </a:r>
            <a:r>
              <a:rPr lang="ro-RO" sz="1600" b="0" strike="noStrike" spc="-1" dirty="0">
                <a:solidFill>
                  <a:srgbClr val="000000"/>
                </a:solidFill>
                <a:latin typeface="Times New Roman" pitchFamily="18" charset="0"/>
                <a:ea typeface="Calibri"/>
                <a:cs typeface="Times New Roman" pitchFamily="18" charset="0"/>
              </a:rPr>
              <a:t>, educatoare titulară la Grădinița cu Program Prelungit nr.7 din Deva. Am absolvit Liceul Pedagogic ‘Sabin Drăgoi’ Deva, specializarea învățători-educatoare, promoția 2007; de la terminarea liceului și până în prezent, am profesat fără întrerupere în învățământ. Pe parcurs, am continuat dezvoltarea profesională urmând cursurile Facultății de Litere, specializarea Limba și Literatura Română - Limba și Literatura Franceză și masteratul în Management Educational la Universitatea ‘1 Decembrie 1918’ din Alba-Iulia. </a:t>
            </a:r>
            <a:endParaRPr lang="ro-RO" sz="1600" b="0" strike="noStrike" spc="-1" dirty="0">
              <a:latin typeface="Times New Roman" pitchFamily="18" charset="0"/>
              <a:cs typeface="Times New Roman" pitchFamily="18" charset="0"/>
            </a:endParaRPr>
          </a:p>
          <a:p>
            <a:pPr algn="just">
              <a:spcBef>
                <a:spcPts val="1001"/>
              </a:spcBef>
            </a:pPr>
            <a:r>
              <a:rPr lang="ro-RO" sz="1600" b="0" strike="noStrike" spc="-1" dirty="0">
                <a:solidFill>
                  <a:srgbClr val="000000"/>
                </a:solidFill>
                <a:latin typeface="Times New Roman" pitchFamily="18" charset="0"/>
                <a:ea typeface="Calibri"/>
                <a:cs typeface="Times New Roman" pitchFamily="18" charset="0"/>
              </a:rPr>
              <a:t>Motivația pentru menirea de a fi educatoare a fost una intrinsecă, deoarece am simțit întotdeauna că vreau să fiu și eu pentru alții ceea ce au fost și dascălii mei pentru mine...și anume aceea forță care are puterea magică de a modela suflete de copii, de a deschide minți, de a semăna iubire și dorința de a dărui și a crea aventuri altfel în fiecare zi.</a:t>
            </a:r>
            <a:endParaRPr lang="ro-RO" sz="1600" b="0" strike="noStrike" spc="-1" dirty="0">
              <a:latin typeface="Times New Roman" pitchFamily="18" charset="0"/>
              <a:cs typeface="Times New Roman" pitchFamily="18" charset="0"/>
            </a:endParaRPr>
          </a:p>
          <a:p>
            <a:pPr algn="just">
              <a:spcBef>
                <a:spcPts val="1001"/>
              </a:spcBef>
            </a:pPr>
            <a:r>
              <a:rPr lang="ro-RO" sz="1600" b="0" strike="noStrike" spc="-1" dirty="0">
                <a:solidFill>
                  <a:srgbClr val="000000"/>
                </a:solidFill>
                <a:latin typeface="Times New Roman" pitchFamily="18" charset="0"/>
                <a:ea typeface="Calibri"/>
                <a:cs typeface="Times New Roman" pitchFamily="18" charset="0"/>
              </a:rPr>
              <a:t>Se spune că „Părinții le dau aripi copiilor, iar educatorii îi învață să zboare!” Acesta este și gândul alături de care pornesc în fiecare zi, iar atunci când văd copiii că pleacă bucuroși de la grădiniță și își doresc să revină cu drag și în următoarea zi iar părinții sunt liniștiți sufletește și îmi mulțumesc pentru fericirea copiilor, simt că mi-am îndeplinit misiunea.</a:t>
            </a:r>
            <a:endParaRPr lang="ro-RO" sz="1600" b="0" strike="noStrike" spc="-1" dirty="0">
              <a:latin typeface="Times New Roman" pitchFamily="18" charset="0"/>
              <a:cs typeface="Times New Roman" pitchFamily="18" charset="0"/>
            </a:endParaRPr>
          </a:p>
          <a:p>
            <a:pPr algn="just">
              <a:spcBef>
                <a:spcPts val="1001"/>
              </a:spcBef>
            </a:pPr>
            <a:r>
              <a:rPr lang="ro-RO" sz="1600" b="0" strike="noStrike" spc="-1" dirty="0">
                <a:solidFill>
                  <a:srgbClr val="000000"/>
                </a:solidFill>
                <a:latin typeface="Times New Roman" pitchFamily="18" charset="0"/>
                <a:ea typeface="Calibri"/>
                <a:cs typeface="Times New Roman" pitchFamily="18" charset="0"/>
              </a:rPr>
              <a:t>Profesez această meserie din suflet, cu mult drag, pasiune și dragoste pentru copii iar pentru asta îi mulțumesc lui Dumnezeu și familiei mele.</a:t>
            </a:r>
            <a:endParaRPr lang="ro-RO" sz="1600" b="0" strike="noStrike" spc="-1" dirty="0">
              <a:latin typeface="Times New Roman" pitchFamily="18" charset="0"/>
              <a:cs typeface="Times New Roman" pitchFamily="18" charset="0"/>
            </a:endParaRPr>
          </a:p>
          <a:p>
            <a:pPr algn="just">
              <a:spcBef>
                <a:spcPts val="1001"/>
              </a:spcBef>
            </a:pPr>
            <a:r>
              <a:rPr lang="ro-RO" sz="1600" b="0" strike="noStrike" spc="-1" dirty="0">
                <a:solidFill>
                  <a:srgbClr val="000000"/>
                </a:solidFill>
                <a:latin typeface="Times New Roman" pitchFamily="18" charset="0"/>
                <a:ea typeface="Calibri"/>
                <a:cs typeface="Times New Roman" pitchFamily="18" charset="0"/>
              </a:rPr>
              <a:t>Sunt o persoană prietenoasă, optimistă, creativă și îmi place să învăț lucruri bune de la oamenii de calitate cu principii sănătoase.</a:t>
            </a:r>
            <a:endParaRPr lang="ro-RO" sz="1600" b="0" strike="noStrike" spc="-1" dirty="0">
              <a:latin typeface="Times New Roman" pitchFamily="18" charset="0"/>
              <a:cs typeface="Times New Roman" pitchFamily="18" charset="0"/>
            </a:endParaRPr>
          </a:p>
          <a:p>
            <a:pPr algn="ctr">
              <a:lnSpc>
                <a:spcPct val="90000"/>
              </a:lnSpc>
              <a:spcBef>
                <a:spcPts val="1001"/>
              </a:spcBef>
            </a:pPr>
            <a:endParaRPr lang="ro-RO" sz="1600" b="0" strike="noStrike" spc="-1" dirty="0">
              <a:latin typeface="Times New Roman" pitchFamily="18" charset="0"/>
              <a:cs typeface="Times New Roman" pitchFamily="18" charset="0"/>
            </a:endParaRPr>
          </a:p>
          <a:p>
            <a:pPr algn="ctr">
              <a:lnSpc>
                <a:spcPct val="90000"/>
              </a:lnSpc>
              <a:spcBef>
                <a:spcPts val="1001"/>
              </a:spcBef>
            </a:pPr>
            <a:endParaRPr lang="ro-RO" sz="1600" b="0" strike="noStrike" spc="-1" dirty="0">
              <a:latin typeface="Times New Roman" pitchFamily="18" charset="0"/>
              <a:cs typeface="Times New Roman" pitchFamily="18" charset="0"/>
            </a:endParaRPr>
          </a:p>
        </p:txBody>
      </p:sp>
      <p:pic>
        <p:nvPicPr>
          <p:cNvPr id="37" name="Picture 36"/>
          <p:cNvPicPr/>
          <p:nvPr/>
        </p:nvPicPr>
        <p:blipFill>
          <a:blip r:embed="rId2"/>
          <a:stretch/>
        </p:blipFill>
        <p:spPr>
          <a:xfrm>
            <a:off x="457200" y="360000"/>
            <a:ext cx="2036370" cy="3017520"/>
          </a:xfrm>
          <a:prstGeom prst="rect">
            <a:avLst/>
          </a:prstGeom>
          <a:ln>
            <a:solidFill>
              <a:schemeClr val="accent6">
                <a:lumMod val="60000"/>
                <a:lumOff val="40000"/>
              </a:schemeClr>
            </a:solidFill>
          </a:ln>
        </p:spPr>
      </p:pic>
    </p:spTree>
    <p:extLst>
      <p:ext uri="{BB962C8B-B14F-4D97-AF65-F5344CB8AC3E}">
        <p14:creationId xmlns:p14="http://schemas.microsoft.com/office/powerpoint/2010/main" val="147633423"/>
      </p:ext>
    </p:extLst>
  </p:cSld>
  <p:clrMapOvr>
    <a:masterClrMapping/>
  </p:clrMapOvr>
  <p:transition spd="slow" advClick="0">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blob:https://web.whatsapp.com/1e0ae3e8-2236-498d-a0d9-fffa1e068a5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lob:https://web.whatsapp.com/1e0ae3e8-2236-498d-a0d9-fffa1e068a57"/>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3657600" y="474345"/>
            <a:ext cx="5029200" cy="4524315"/>
          </a:xfrm>
          <a:prstGeom prst="rect">
            <a:avLst/>
          </a:prstGeom>
        </p:spPr>
        <p:txBody>
          <a:bodyPr wrap="square">
            <a:spAutoFit/>
          </a:bodyPr>
          <a:lstStyle/>
          <a:p>
            <a:pPr algn="just"/>
            <a:r>
              <a:rPr lang="vi-VN" dirty="0"/>
              <a:t> </a:t>
            </a:r>
            <a:r>
              <a:rPr lang="ro-RO" dirty="0"/>
              <a:t>           </a:t>
            </a:r>
            <a:r>
              <a:rPr lang="vi-VN" dirty="0">
                <a:latin typeface="Times New Roman" pitchFamily="18" charset="0"/>
                <a:cs typeface="Times New Roman" pitchFamily="18" charset="0"/>
              </a:rPr>
              <a:t>M</a:t>
            </a:r>
            <a:r>
              <a:rPr lang="ro-RO" dirty="0">
                <a:latin typeface="Times New Roman" pitchFamily="18" charset="0"/>
                <a:cs typeface="Times New Roman" pitchFamily="18" charset="0"/>
              </a:rPr>
              <a:t>ă</a:t>
            </a:r>
            <a:r>
              <a:rPr lang="vi-VN" dirty="0">
                <a:latin typeface="Times New Roman" pitchFamily="18" charset="0"/>
                <a:cs typeface="Times New Roman" pitchFamily="18" charset="0"/>
              </a:rPr>
              <a:t> numesc </a:t>
            </a:r>
            <a:r>
              <a:rPr lang="vi-VN" b="1" dirty="0">
                <a:latin typeface="Times New Roman" pitchFamily="18" charset="0"/>
                <a:cs typeface="Times New Roman" pitchFamily="18" charset="0"/>
              </a:rPr>
              <a:t>Sinoi Angelica </a:t>
            </a:r>
            <a:r>
              <a:rPr lang="vi-VN" dirty="0">
                <a:latin typeface="Times New Roman" pitchFamily="18" charset="0"/>
                <a:cs typeface="Times New Roman" pitchFamily="18" charset="0"/>
              </a:rPr>
              <a:t>și sunt educatoare de 25 de ani.</a:t>
            </a:r>
            <a:r>
              <a:rPr lang="ro-RO" dirty="0">
                <a:latin typeface="Times New Roman" pitchFamily="18" charset="0"/>
                <a:cs typeface="Times New Roman" pitchFamily="18" charset="0"/>
              </a:rPr>
              <a:t> </a:t>
            </a:r>
            <a:r>
              <a:rPr lang="vi-VN" dirty="0">
                <a:latin typeface="Times New Roman" pitchFamily="18" charset="0"/>
                <a:cs typeface="Times New Roman" pitchFamily="18" charset="0"/>
              </a:rPr>
              <a:t>Sunt absolventă a </a:t>
            </a:r>
            <a:r>
              <a:rPr lang="ro-RO" dirty="0">
                <a:latin typeface="Times New Roman" pitchFamily="18" charset="0"/>
                <a:cs typeface="Times New Roman" pitchFamily="18" charset="0"/>
              </a:rPr>
              <a:t>F</a:t>
            </a:r>
            <a:r>
              <a:rPr lang="vi-VN" dirty="0">
                <a:latin typeface="Times New Roman" pitchFamily="18" charset="0"/>
                <a:cs typeface="Times New Roman" pitchFamily="18" charset="0"/>
              </a:rPr>
              <a:t>acultății de </a:t>
            </a:r>
            <a:r>
              <a:rPr lang="ro-RO" dirty="0">
                <a:latin typeface="Times New Roman" pitchFamily="18" charset="0"/>
                <a:cs typeface="Times New Roman" pitchFamily="18" charset="0"/>
              </a:rPr>
              <a:t>P</a:t>
            </a:r>
            <a:r>
              <a:rPr lang="vi-VN" dirty="0">
                <a:latin typeface="Times New Roman" pitchFamily="18" charset="0"/>
                <a:cs typeface="Times New Roman" pitchFamily="18" charset="0"/>
              </a:rPr>
              <a:t>sihologie  și </a:t>
            </a:r>
            <a:r>
              <a:rPr lang="ro-RO" dirty="0">
                <a:latin typeface="Times New Roman" pitchFamily="18" charset="0"/>
                <a:cs typeface="Times New Roman" pitchFamily="18" charset="0"/>
              </a:rPr>
              <a:t>Ş</a:t>
            </a:r>
            <a:r>
              <a:rPr lang="vi-VN" dirty="0">
                <a:latin typeface="Times New Roman" pitchFamily="18" charset="0"/>
                <a:cs typeface="Times New Roman" pitchFamily="18" charset="0"/>
              </a:rPr>
              <a:t>tiințe ale </a:t>
            </a:r>
            <a:r>
              <a:rPr lang="ro-RO" dirty="0">
                <a:latin typeface="Times New Roman" pitchFamily="18" charset="0"/>
                <a:cs typeface="Times New Roman" pitchFamily="18" charset="0"/>
              </a:rPr>
              <a:t>E</a:t>
            </a:r>
            <a:r>
              <a:rPr lang="vi-VN" dirty="0">
                <a:latin typeface="Times New Roman" pitchFamily="18" charset="0"/>
                <a:cs typeface="Times New Roman" pitchFamily="18" charset="0"/>
              </a:rPr>
              <a:t>ducației din Arad.</a:t>
            </a:r>
            <a:r>
              <a:rPr lang="ro-RO" dirty="0">
                <a:latin typeface="Times New Roman" pitchFamily="18" charset="0"/>
                <a:cs typeface="Times New Roman" pitchFamily="18" charset="0"/>
              </a:rPr>
              <a:t> Profesia de e</a:t>
            </a:r>
            <a:r>
              <a:rPr lang="vi-VN" dirty="0">
                <a:latin typeface="Times New Roman" pitchFamily="18" charset="0"/>
                <a:cs typeface="Times New Roman" pitchFamily="18" charset="0"/>
              </a:rPr>
              <a:t>ducator, în opinia mea, este una dintre puținele profesii, </a:t>
            </a:r>
            <a:r>
              <a:rPr lang="ro-RO" dirty="0">
                <a:latin typeface="Times New Roman" pitchFamily="18" charset="0"/>
                <a:cs typeface="Times New Roman" pitchFamily="18" charset="0"/>
              </a:rPr>
              <a:t>care se bazează pe </a:t>
            </a:r>
            <a:r>
              <a:rPr lang="vi-VN" dirty="0">
                <a:latin typeface="Times New Roman" pitchFamily="18" charset="0"/>
                <a:cs typeface="Times New Roman" pitchFamily="18" charset="0"/>
              </a:rPr>
              <a:t>dragoste, încredere și înțelegere. </a:t>
            </a:r>
            <a:endParaRPr lang="ro-RO" dirty="0">
              <a:latin typeface="Times New Roman" pitchFamily="18" charset="0"/>
              <a:cs typeface="Times New Roman" pitchFamily="18" charset="0"/>
            </a:endParaRPr>
          </a:p>
          <a:p>
            <a:pPr algn="just"/>
            <a:r>
              <a:rPr lang="ro-RO" dirty="0">
                <a:latin typeface="Times New Roman" pitchFamily="18" charset="0"/>
                <a:cs typeface="Times New Roman" pitchFamily="18" charset="0"/>
              </a:rPr>
              <a:t>         </a:t>
            </a:r>
            <a:r>
              <a:rPr lang="vi-VN" dirty="0">
                <a:latin typeface="Times New Roman" pitchFamily="18" charset="0"/>
                <a:cs typeface="Times New Roman" pitchFamily="18" charset="0"/>
              </a:rPr>
              <a:t>  Pentru mine, ca educatoare, este important să ofer fiecărui copil căldură, sprijin, un sentiment de siguranță și încredere în forțele proprii și în succesul personal. Până la urmă, doar cu succes vine dorința de a merge mai departe, de a învăța mai mult, de a face mai bine. </a:t>
            </a:r>
            <a:endParaRPr lang="ro-RO" dirty="0">
              <a:latin typeface="Times New Roman" pitchFamily="18" charset="0"/>
              <a:cs typeface="Times New Roman" pitchFamily="18" charset="0"/>
            </a:endParaRPr>
          </a:p>
          <a:p>
            <a:pPr algn="just"/>
            <a:r>
              <a:rPr lang="ro-RO" dirty="0">
                <a:latin typeface="Times New Roman" pitchFamily="18" charset="0"/>
                <a:cs typeface="Times New Roman" pitchFamily="18" charset="0"/>
              </a:rPr>
              <a:t>         </a:t>
            </a:r>
            <a:r>
              <a:rPr lang="vi-VN" dirty="0">
                <a:latin typeface="Times New Roman" pitchFamily="18" charset="0"/>
                <a:cs typeface="Times New Roman" pitchFamily="18" charset="0"/>
              </a:rPr>
              <a:t>Și pentru asta, ca profesor, am o cale de autoperfecționare, pentru că, precum </a:t>
            </a:r>
            <a:r>
              <a:rPr lang="ro-RO" dirty="0">
                <a:latin typeface="Times New Roman" pitchFamily="18" charset="0"/>
                <a:cs typeface="Times New Roman" pitchFamily="18" charset="0"/>
              </a:rPr>
              <a:t>spunea </a:t>
            </a:r>
            <a:r>
              <a:rPr lang="vi-VN" dirty="0">
                <a:latin typeface="Times New Roman" pitchFamily="18" charset="0"/>
                <a:cs typeface="Times New Roman" pitchFamily="18" charset="0"/>
              </a:rPr>
              <a:t>K.D. Ushinsky: </a:t>
            </a:r>
            <a:r>
              <a:rPr lang="vi-VN" i="1" dirty="0">
                <a:latin typeface="Times New Roman" pitchFamily="18" charset="0"/>
                <a:cs typeface="Times New Roman" pitchFamily="18" charset="0"/>
              </a:rPr>
              <a:t>„Numai o persoană poate educa o persoană”.</a:t>
            </a:r>
            <a:endParaRPr lang="en-US" i="1" dirty="0">
              <a:latin typeface="Times New Roman" pitchFamily="18" charset="0"/>
              <a:cs typeface="Times New Roman" pitchFamily="18" charset="0"/>
            </a:endParaRPr>
          </a:p>
        </p:txBody>
      </p:sp>
      <p:sp>
        <p:nvSpPr>
          <p:cNvPr id="6" name="Rectangle 5"/>
          <p:cNvSpPr/>
          <p:nvPr/>
        </p:nvSpPr>
        <p:spPr>
          <a:xfrm>
            <a:off x="307976" y="3581400"/>
            <a:ext cx="3044824" cy="369332"/>
          </a:xfrm>
          <a:prstGeom prst="rect">
            <a:avLst/>
          </a:prstGeom>
        </p:spPr>
        <p:txBody>
          <a:bodyPr wrap="square">
            <a:spAutoFit/>
          </a:bodyPr>
          <a:lstStyle/>
          <a:p>
            <a:pPr lvl="0" algn="just"/>
            <a:endParaRPr lang="ro-RO" i="1" dirty="0">
              <a:solidFill>
                <a:prstClr val="black"/>
              </a:solidFill>
              <a:latin typeface="Times New Roman" pitchFamily="18" charset="0"/>
              <a:cs typeface="Times New Roman" pitchFamily="18" charset="0"/>
            </a:endParaRPr>
          </a:p>
        </p:txBody>
      </p:sp>
      <p:pic>
        <p:nvPicPr>
          <p:cNvPr id="1029" name="Picture 5" descr="C:\Users\Toshiba\Downloads\WhatsApp Image 2023-10-08 at 11.55.58.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184" y="458687"/>
            <a:ext cx="2234408" cy="3017520"/>
          </a:xfrm>
          <a:prstGeom prst="rect">
            <a:avLst/>
          </a:prstGeom>
          <a:noFill/>
          <a:ln>
            <a:solidFill>
              <a:schemeClr val="accent6"/>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241714" y="3425868"/>
            <a:ext cx="3467578" cy="1200329"/>
          </a:xfrm>
          <a:prstGeom prst="rect">
            <a:avLst/>
          </a:prstGeom>
        </p:spPr>
        <p:txBody>
          <a:bodyPr wrap="square">
            <a:spAutoFit/>
          </a:bodyPr>
          <a:lstStyle/>
          <a:p>
            <a:r>
              <a:rPr lang="ro-RO" i="1" dirty="0">
                <a:latin typeface="Times New Roman" pitchFamily="18" charset="0"/>
                <a:cs typeface="Times New Roman" pitchFamily="18" charset="0"/>
              </a:rPr>
              <a:t>„</a:t>
            </a:r>
            <a:r>
              <a:rPr lang="vi-VN" i="1" dirty="0">
                <a:latin typeface="Times New Roman" pitchFamily="18" charset="0"/>
                <a:cs typeface="Times New Roman" pitchFamily="18" charset="0"/>
              </a:rPr>
              <a:t>Copilăria înseamnă simplitate. Privește lumea cu ochi de copil, este foarte frumoasă.</a:t>
            </a:r>
            <a:r>
              <a:rPr lang="ro-RO" i="1" dirty="0">
                <a:latin typeface="Times New Roman" pitchFamily="18" charset="0"/>
                <a:cs typeface="Times New Roman" pitchFamily="18" charset="0"/>
              </a:rPr>
              <a:t>”</a:t>
            </a:r>
            <a:r>
              <a:rPr lang="vi-VN" i="1" dirty="0">
                <a:latin typeface="Times New Roman" pitchFamily="18" charset="0"/>
                <a:cs typeface="Times New Roman" pitchFamily="18" charset="0"/>
              </a:rPr>
              <a:t> </a:t>
            </a:r>
            <a:endParaRPr lang="ro-RO" i="1" dirty="0">
              <a:latin typeface="Times New Roman" pitchFamily="18" charset="0"/>
              <a:cs typeface="Times New Roman" pitchFamily="18" charset="0"/>
            </a:endParaRPr>
          </a:p>
          <a:p>
            <a:r>
              <a:rPr lang="ro-RO" i="1" dirty="0">
                <a:latin typeface="Times New Roman" pitchFamily="18" charset="0"/>
                <a:cs typeface="Times New Roman" pitchFamily="18" charset="0"/>
              </a:rPr>
              <a:t>                           </a:t>
            </a:r>
            <a:r>
              <a:rPr lang="vi-VN" i="1" dirty="0">
                <a:latin typeface="Times New Roman" pitchFamily="18" charset="0"/>
                <a:cs typeface="Times New Roman" pitchFamily="18" charset="0"/>
              </a:rPr>
              <a:t>Kailash Satyarthi</a:t>
            </a:r>
            <a:endParaRPr lang="en-US" i="1" dirty="0">
              <a:latin typeface="Times New Roman" pitchFamily="18" charset="0"/>
              <a:cs typeface="Times New Roman" pitchFamily="18" charset="0"/>
            </a:endParaRPr>
          </a:p>
        </p:txBody>
      </p:sp>
    </p:spTree>
    <p:extLst>
      <p:ext uri="{BB962C8B-B14F-4D97-AF65-F5344CB8AC3E}">
        <p14:creationId xmlns:p14="http://schemas.microsoft.com/office/powerpoint/2010/main" val="1421408336"/>
      </p:ext>
    </p:extLst>
  </p:cSld>
  <p:clrMapOvr>
    <a:masterClrMapping/>
  </p:clrMapOvr>
  <p:transition spd="slow" advClick="0">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ownloads\WhatsApp Image 2023-10-07 at 15.06.19(1).jpeg"/>
          <p:cNvPicPr>
            <a:picLocks noChangeAspect="1" noChangeArrowheads="1"/>
          </p:cNvPicPr>
          <p:nvPr/>
        </p:nvPicPr>
        <p:blipFill rotWithShape="1">
          <a:blip r:embed="rId3" cstate="print"/>
          <a:srcRect r="6455"/>
          <a:stretch/>
        </p:blipFill>
        <p:spPr bwMode="auto">
          <a:xfrm>
            <a:off x="260960" y="762000"/>
            <a:ext cx="2260150" cy="2926080"/>
          </a:xfrm>
          <a:prstGeom prst="rect">
            <a:avLst/>
          </a:prstGeom>
          <a:noFill/>
          <a:ln>
            <a:solidFill>
              <a:schemeClr val="accent6">
                <a:lumMod val="60000"/>
                <a:lumOff val="40000"/>
              </a:schemeClr>
            </a:solidFill>
          </a:ln>
        </p:spPr>
      </p:pic>
      <p:sp>
        <p:nvSpPr>
          <p:cNvPr id="4" name="Rectangle 3"/>
          <p:cNvSpPr/>
          <p:nvPr/>
        </p:nvSpPr>
        <p:spPr>
          <a:xfrm>
            <a:off x="2743200" y="824197"/>
            <a:ext cx="6096000" cy="3416320"/>
          </a:xfrm>
          <a:prstGeom prst="rect">
            <a:avLst/>
          </a:prstGeom>
        </p:spPr>
        <p:txBody>
          <a:bodyPr wrap="square">
            <a:spAutoFit/>
          </a:bodyPr>
          <a:lstStyle/>
          <a:p>
            <a:pPr algn="just"/>
            <a:r>
              <a:rPr lang="ro-RO" dirty="0">
                <a:latin typeface="Times New Roman" pitchFamily="18" charset="0"/>
                <a:cs typeface="Times New Roman" pitchFamily="18" charset="0"/>
              </a:rPr>
              <a:t> 	</a:t>
            </a:r>
            <a:r>
              <a:rPr lang="en-US" dirty="0" err="1">
                <a:latin typeface="Times New Roman" pitchFamily="18" charset="0"/>
                <a:cs typeface="Times New Roman" pitchFamily="18" charset="0"/>
              </a:rPr>
              <a:t>Numele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meu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este</a:t>
            </a:r>
            <a:r>
              <a:rPr lang="en-US" dirty="0">
                <a:latin typeface="Times New Roman" pitchFamily="18" charset="0"/>
                <a:cs typeface="Times New Roman" pitchFamily="18" charset="0"/>
              </a:rPr>
              <a:t> </a:t>
            </a:r>
            <a:r>
              <a:rPr lang="en-US" b="1" dirty="0">
                <a:latin typeface="Times New Roman" pitchFamily="18" charset="0"/>
                <a:cs typeface="Times New Roman" pitchFamily="18" charset="0"/>
              </a:rPr>
              <a:t>Cr</a:t>
            </a:r>
            <a:r>
              <a:rPr lang="ro-RO" b="1" dirty="0">
                <a:latin typeface="Times New Roman" pitchFamily="18" charset="0"/>
                <a:cs typeface="Times New Roman" pitchFamily="18" charset="0"/>
              </a:rPr>
              <a:t>ăciun Diana</a:t>
            </a:r>
            <a:r>
              <a:rPr lang="ro-RO" dirty="0">
                <a:latin typeface="Times New Roman" pitchFamily="18" charset="0"/>
                <a:cs typeface="Times New Roman" pitchFamily="18" charset="0"/>
              </a:rPr>
              <a:t>.</a:t>
            </a:r>
          </a:p>
          <a:p>
            <a:r>
              <a:rPr lang="ro-RO" dirty="0">
                <a:latin typeface="Times New Roman" pitchFamily="18" charset="0"/>
                <a:cs typeface="Times New Roman" pitchFamily="18" charset="0"/>
              </a:rPr>
              <a:t> Ca educatoare, mă ocup de peste 20 de ani de pregătirea copiilor de vârstă preșcolară astfel încât ei să dobândească noțiunile de bază despre lume și societatea în care trăiesc, să își dezvolte limbajul, abilitațile cognitive și psihomotorii, îi ajut să învețe cât mai ușor lucrurile pe care le descoperă, toate acestea ținând cont de posibilitățile individuale ale copiilor, de ritmul propriu de dezvoltare și totodată încercând să îi </a:t>
            </a:r>
            <a:r>
              <a:rPr lang="en-US" dirty="0">
                <a:latin typeface="Times New Roman" pitchFamily="18" charset="0"/>
                <a:cs typeface="Times New Roman" pitchFamily="18" charset="0"/>
              </a:rPr>
              <a:t>“</a:t>
            </a:r>
            <a:r>
              <a:rPr lang="en-US" dirty="0" err="1">
                <a:latin typeface="Times New Roman" pitchFamily="18" charset="0"/>
                <a:cs typeface="Times New Roman" pitchFamily="18" charset="0"/>
              </a:rPr>
              <a:t>descifrez</a:t>
            </a:r>
            <a:r>
              <a:rPr lang="en-US" dirty="0">
                <a:latin typeface="Times New Roman" pitchFamily="18" charset="0"/>
                <a:cs typeface="Times New Roman" pitchFamily="18" charset="0"/>
              </a:rPr>
              <a:t>”</a:t>
            </a:r>
            <a:r>
              <a:rPr lang="ro-RO" dirty="0">
                <a:latin typeface="Times New Roman" pitchFamily="18" charset="0"/>
                <a:cs typeface="Times New Roman" pitchFamily="18" charset="0"/>
              </a:rPr>
              <a:t> </a:t>
            </a:r>
            <a:r>
              <a:rPr lang="en-US" dirty="0">
                <a:latin typeface="Times New Roman" pitchFamily="18" charset="0"/>
                <a:cs typeface="Times New Roman" pitchFamily="18" charset="0"/>
              </a:rPr>
              <a:t>p</a:t>
            </a:r>
            <a:r>
              <a:rPr lang="ro-RO" dirty="0">
                <a:latin typeface="Times New Roman" pitchFamily="18" charset="0"/>
                <a:cs typeface="Times New Roman" pitchFamily="18" charset="0"/>
              </a:rPr>
              <a:t>e fiecare în parte.</a:t>
            </a:r>
            <a:br>
              <a:rPr lang="ro-RO" dirty="0">
                <a:latin typeface="Times New Roman" pitchFamily="18" charset="0"/>
                <a:cs typeface="Times New Roman" pitchFamily="18" charset="0"/>
              </a:rPr>
            </a:br>
            <a:r>
              <a:rPr lang="ro-RO" dirty="0">
                <a:latin typeface="Times New Roman" pitchFamily="18" charset="0"/>
                <a:cs typeface="Times New Roman" pitchFamily="18" charset="0"/>
              </a:rPr>
              <a:t>     	Spunând acestea, mă bucur că pot să pun o cărămidă la temelia educației câtorva generații de copii, participând astfel la formarea si pregatirea viitorilor adulti. </a:t>
            </a:r>
            <a:endParaRPr lang="en-US" dirty="0"/>
          </a:p>
        </p:txBody>
      </p:sp>
    </p:spTree>
    <p:extLst>
      <p:ext uri="{BB962C8B-B14F-4D97-AF65-F5344CB8AC3E}">
        <p14:creationId xmlns:p14="http://schemas.microsoft.com/office/powerpoint/2010/main" val="667786307"/>
      </p:ext>
    </p:extLst>
  </p:cSld>
  <p:clrMapOvr>
    <a:masterClrMapping/>
  </p:clrMapOvr>
  <p:transition spd="slow" advClick="0">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blob:https://web.whatsapp.com/958534d8-1fcf-4070-918d-738e74bb181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lob:https://web.whatsapp.com/958534d8-1fcf-4070-918d-738e74bb181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descr="C:\Users\Toshiba\Downloads\WhatsApp Image 2023-10-05 at 13.47.49.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352316"/>
            <a:ext cx="7008854" cy="535135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12775" y="160337"/>
            <a:ext cx="4572000" cy="1200329"/>
          </a:xfrm>
          <a:prstGeom prst="rect">
            <a:avLst/>
          </a:prstGeom>
        </p:spPr>
        <p:txBody>
          <a:bodyPr>
            <a:spAutoFit/>
          </a:bodyPr>
          <a:lstStyle/>
          <a:p>
            <a:r>
              <a:rPr lang="ro-RO" dirty="0"/>
              <a:t>Adresa: Aleea Patriei nr.6</a:t>
            </a:r>
          </a:p>
          <a:p>
            <a:r>
              <a:rPr lang="ro-RO" dirty="0"/>
              <a:t>Deva, jud. Hunedoara</a:t>
            </a:r>
          </a:p>
          <a:p>
            <a:r>
              <a:rPr lang="ro-RO" dirty="0"/>
              <a:t>E-mail: </a:t>
            </a:r>
            <a:r>
              <a:rPr lang="ro-RO" dirty="0">
                <a:hlinkClick r:id="rId3"/>
              </a:rPr>
              <a:t>gradinitapp7</a:t>
            </a:r>
            <a:r>
              <a:rPr lang="en-US" dirty="0">
                <a:hlinkClick r:id="rId3"/>
              </a:rPr>
              <a:t>@yahoo.com</a:t>
            </a:r>
            <a:endParaRPr lang="en-US" dirty="0"/>
          </a:p>
          <a:p>
            <a:r>
              <a:rPr lang="en-US" dirty="0" err="1"/>
              <a:t>Telefon</a:t>
            </a:r>
            <a:r>
              <a:rPr lang="en-US" dirty="0">
                <a:latin typeface="Times New Roman" pitchFamily="18" charset="0"/>
                <a:cs typeface="Times New Roman" pitchFamily="18" charset="0"/>
              </a:rPr>
              <a:t>: 0254 215 076</a:t>
            </a:r>
          </a:p>
        </p:txBody>
      </p:sp>
    </p:spTree>
    <p:extLst>
      <p:ext uri="{BB962C8B-B14F-4D97-AF65-F5344CB8AC3E}">
        <p14:creationId xmlns:p14="http://schemas.microsoft.com/office/powerpoint/2010/main" val="2030928558"/>
      </p:ext>
    </p:extLst>
  </p:cSld>
  <p:clrMapOvr>
    <a:masterClrMapping/>
  </p:clrMapOvr>
  <p:transition spd="slow" advClick="0">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CustomShape 1"/>
          <p:cNvSpPr/>
          <p:nvPr/>
        </p:nvSpPr>
        <p:spPr>
          <a:xfrm>
            <a:off x="400831" y="1040824"/>
            <a:ext cx="2377440" cy="3017520"/>
          </a:xfrm>
          <a:prstGeom prst="rect">
            <a:avLst/>
          </a:prstGeom>
          <a:solidFill>
            <a:srgbClr val="FFFFFF"/>
          </a:solidFill>
          <a:ln>
            <a:solidFill>
              <a:srgbClr val="F0A22E"/>
            </a:solidFill>
            <a:round/>
          </a:ln>
        </p:spPr>
        <p:style>
          <a:lnRef idx="2">
            <a:schemeClr val="accent1"/>
          </a:lnRef>
          <a:fillRef idx="1">
            <a:schemeClr val="lt1"/>
          </a:fillRef>
          <a:effectRef idx="0">
            <a:schemeClr val="accent1"/>
          </a:effectRef>
          <a:fontRef idx="minor"/>
        </p:style>
        <p:txBody>
          <a:bodyPr wrap="square" lIns="90000" tIns="45000" rIns="90000" bIns="45000">
            <a:spAutoFit/>
          </a:bodyPr>
          <a:lstStyle/>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p:txBody>
      </p:sp>
      <p:sp>
        <p:nvSpPr>
          <p:cNvPr id="63" name="CustomShape 2"/>
          <p:cNvSpPr/>
          <p:nvPr/>
        </p:nvSpPr>
        <p:spPr>
          <a:xfrm>
            <a:off x="3048120" y="685800"/>
            <a:ext cx="5181120" cy="558469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spcAft>
                <a:spcPts val="865"/>
              </a:spcAft>
            </a:pPr>
            <a:r>
              <a:rPr lang="ro-RO" b="0" strike="noStrike" spc="-1" dirty="0">
                <a:solidFill>
                  <a:srgbClr val="000000"/>
                </a:solidFill>
                <a:latin typeface="Times New Roman" pitchFamily="18" charset="0"/>
                <a:cs typeface="Times New Roman" pitchFamily="18" charset="0"/>
              </a:rPr>
              <a:t>Numele meu este </a:t>
            </a:r>
            <a:r>
              <a:rPr lang="ro-RO" b="1" strike="noStrike" spc="-1" dirty="0">
                <a:solidFill>
                  <a:srgbClr val="000000"/>
                </a:solidFill>
                <a:latin typeface="Times New Roman" pitchFamily="18" charset="0"/>
                <a:cs typeface="Times New Roman" pitchFamily="18" charset="0"/>
              </a:rPr>
              <a:t>Delia Elena Rădos</a:t>
            </a:r>
            <a:r>
              <a:rPr lang="ro-RO" b="0" strike="noStrike" spc="-1" dirty="0">
                <a:solidFill>
                  <a:srgbClr val="000000"/>
                </a:solidFill>
                <a:latin typeface="Times New Roman" pitchFamily="18" charset="0"/>
                <a:cs typeface="Times New Roman" pitchFamily="18" charset="0"/>
              </a:rPr>
              <a:t> si sunt educatoare în aceasta grădiniță de 10 ani. </a:t>
            </a:r>
            <a:endParaRPr lang="en-US" b="0" strike="noStrike" spc="-1" dirty="0">
              <a:latin typeface="Times New Roman" pitchFamily="18" charset="0"/>
              <a:ea typeface="Microsoft YaHei"/>
              <a:cs typeface="Times New Roman" pitchFamily="18" charset="0"/>
            </a:endParaRPr>
          </a:p>
          <a:p>
            <a:pPr algn="just">
              <a:spcAft>
                <a:spcPts val="865"/>
              </a:spcAft>
            </a:pPr>
            <a:r>
              <a:rPr lang="ro-RO" b="0" strike="noStrike" spc="-1" dirty="0">
                <a:solidFill>
                  <a:srgbClr val="000000"/>
                </a:solidFill>
                <a:latin typeface="Times New Roman" pitchFamily="18" charset="0"/>
                <a:cs typeface="Times New Roman" pitchFamily="18" charset="0"/>
              </a:rPr>
              <a:t>10 ani minunați, cu copii frumoși și isteți, cu colegi extraordinari, prietenoși și valoroși.</a:t>
            </a:r>
            <a:endParaRPr lang="en-US" b="0" strike="noStrike" spc="-1" dirty="0">
              <a:latin typeface="Times New Roman" pitchFamily="18" charset="0"/>
              <a:ea typeface="Microsoft YaHei"/>
              <a:cs typeface="Times New Roman" pitchFamily="18" charset="0"/>
            </a:endParaRPr>
          </a:p>
          <a:p>
            <a:pPr algn="just">
              <a:spcAft>
                <a:spcPts val="865"/>
              </a:spcAft>
            </a:pPr>
            <a:r>
              <a:rPr lang="ro-RO" b="0" strike="noStrike" spc="-1" dirty="0">
                <a:solidFill>
                  <a:srgbClr val="000000"/>
                </a:solidFill>
                <a:latin typeface="Times New Roman" pitchFamily="18" charset="0"/>
                <a:cs typeface="Times New Roman" pitchFamily="18" charset="0"/>
              </a:rPr>
              <a:t>Nu mă văd făcând altceva în aceasta viaţă, a fi dascăl e o menire, nu o meserie.</a:t>
            </a:r>
            <a:endParaRPr lang="en-US" b="0" strike="noStrike" spc="-1" dirty="0">
              <a:latin typeface="Times New Roman" pitchFamily="18" charset="0"/>
              <a:ea typeface="Microsoft YaHei"/>
              <a:cs typeface="Times New Roman" pitchFamily="18" charset="0"/>
            </a:endParaRPr>
          </a:p>
          <a:p>
            <a:pPr algn="just">
              <a:spcAft>
                <a:spcPts val="865"/>
              </a:spcAft>
            </a:pPr>
            <a:r>
              <a:rPr lang="ro-RO" b="0" strike="noStrike" spc="-1" dirty="0">
                <a:latin typeface="Times New Roman" pitchFamily="18" charset="0"/>
                <a:ea typeface="Microsoft YaHei"/>
                <a:cs typeface="Times New Roman" pitchFamily="18" charset="0"/>
              </a:rPr>
              <a:t>Nu-ți poți alege meseria de educatoare, decât dacă iubești copiii cu adevarat. ARTA de a fi educator este minunea de a ne oglindi zilnic în ochii copiilor. </a:t>
            </a:r>
            <a:endParaRPr lang="en-US" b="0" strike="noStrike" spc="-1" dirty="0">
              <a:latin typeface="Times New Roman" pitchFamily="18" charset="0"/>
              <a:ea typeface="Microsoft YaHei"/>
              <a:cs typeface="Times New Roman" pitchFamily="18" charset="0"/>
            </a:endParaRPr>
          </a:p>
          <a:p>
            <a:pPr algn="just">
              <a:spcAft>
                <a:spcPts val="865"/>
              </a:spcAft>
            </a:pPr>
            <a:r>
              <a:rPr lang="en-US" b="0" strike="noStrike" spc="-1" dirty="0" err="1">
                <a:latin typeface="Times New Roman" pitchFamily="18" charset="0"/>
                <a:ea typeface="Microsoft YaHei"/>
                <a:cs typeface="Times New Roman" pitchFamily="18" charset="0"/>
              </a:rPr>
              <a:t>Iubesc</a:t>
            </a:r>
            <a:r>
              <a:rPr lang="en-US" b="0" strike="noStrike" spc="-1" dirty="0">
                <a:latin typeface="Times New Roman" pitchFamily="18" charset="0"/>
                <a:ea typeface="Microsoft YaHei"/>
                <a:cs typeface="Times New Roman" pitchFamily="18" charset="0"/>
              </a:rPr>
              <a:t> </a:t>
            </a:r>
            <a:r>
              <a:rPr lang="en-US" b="0" strike="noStrike" spc="-1" dirty="0" err="1">
                <a:latin typeface="Times New Roman" pitchFamily="18" charset="0"/>
                <a:ea typeface="Microsoft YaHei"/>
                <a:cs typeface="Times New Roman" pitchFamily="18" charset="0"/>
              </a:rPr>
              <a:t>să</a:t>
            </a:r>
            <a:r>
              <a:rPr lang="en-US" b="0" strike="noStrike" spc="-1" dirty="0">
                <a:latin typeface="Times New Roman" pitchFamily="18" charset="0"/>
                <a:ea typeface="Microsoft YaHei"/>
                <a:cs typeface="Times New Roman" pitchFamily="18" charset="0"/>
              </a:rPr>
              <a:t> </a:t>
            </a:r>
            <a:r>
              <a:rPr lang="en-US" b="0" strike="noStrike" spc="-1" dirty="0" err="1">
                <a:latin typeface="Times New Roman" pitchFamily="18" charset="0"/>
                <a:ea typeface="Microsoft YaHei"/>
                <a:cs typeface="Times New Roman" pitchFamily="18" charset="0"/>
              </a:rPr>
              <a:t>fiu</a:t>
            </a:r>
            <a:r>
              <a:rPr lang="en-US" b="0" strike="noStrike" spc="-1" dirty="0">
                <a:latin typeface="Times New Roman" pitchFamily="18" charset="0"/>
                <a:ea typeface="Microsoft YaHei"/>
                <a:cs typeface="Times New Roman" pitchFamily="18" charset="0"/>
              </a:rPr>
              <a:t> </a:t>
            </a:r>
            <a:r>
              <a:rPr lang="en-US" b="0" strike="noStrike" spc="-1" dirty="0" err="1">
                <a:latin typeface="Times New Roman" pitchFamily="18" charset="0"/>
                <a:ea typeface="Microsoft YaHei"/>
                <a:cs typeface="Times New Roman" pitchFamily="18" charset="0"/>
              </a:rPr>
              <a:t>înconjurată</a:t>
            </a:r>
            <a:r>
              <a:rPr lang="en-US" b="0" strike="noStrike" spc="-1" dirty="0">
                <a:latin typeface="Times New Roman" pitchFamily="18" charset="0"/>
                <a:ea typeface="Microsoft YaHei"/>
                <a:cs typeface="Times New Roman" pitchFamily="18" charset="0"/>
              </a:rPr>
              <a:t> de </a:t>
            </a:r>
            <a:r>
              <a:rPr lang="en-US" b="0" strike="noStrike" spc="-1" dirty="0" err="1">
                <a:latin typeface="Times New Roman" pitchFamily="18" charset="0"/>
                <a:ea typeface="Microsoft YaHei"/>
                <a:cs typeface="Times New Roman" pitchFamily="18" charset="0"/>
              </a:rPr>
              <a:t>copii</a:t>
            </a:r>
            <a:r>
              <a:rPr lang="en-US" b="0" strike="noStrike" spc="-1" dirty="0">
                <a:latin typeface="Times New Roman" pitchFamily="18" charset="0"/>
                <a:ea typeface="Microsoft YaHei"/>
                <a:cs typeface="Times New Roman" pitchFamily="18" charset="0"/>
              </a:rPr>
              <a:t>, </a:t>
            </a:r>
            <a:r>
              <a:rPr lang="en-US" b="0" strike="noStrike" spc="-1" dirty="0" err="1">
                <a:latin typeface="Times New Roman" pitchFamily="18" charset="0"/>
                <a:ea typeface="Microsoft YaHei"/>
                <a:cs typeface="Times New Roman" pitchFamily="18" charset="0"/>
              </a:rPr>
              <a:t>să</a:t>
            </a:r>
            <a:r>
              <a:rPr lang="en-US" b="0" strike="noStrike" spc="-1" dirty="0">
                <a:latin typeface="Times New Roman" pitchFamily="18" charset="0"/>
                <a:ea typeface="Microsoft YaHei"/>
                <a:cs typeface="Times New Roman" pitchFamily="18" charset="0"/>
              </a:rPr>
              <a:t>-i </a:t>
            </a:r>
            <a:r>
              <a:rPr lang="en-US" b="0" strike="noStrike" spc="-1" dirty="0" err="1">
                <a:latin typeface="Times New Roman" pitchFamily="18" charset="0"/>
                <a:ea typeface="Microsoft YaHei"/>
                <a:cs typeface="Times New Roman" pitchFamily="18" charset="0"/>
              </a:rPr>
              <a:t>văd</a:t>
            </a:r>
            <a:r>
              <a:rPr lang="en-US" b="0" strike="noStrike" spc="-1" dirty="0">
                <a:latin typeface="Times New Roman" pitchFamily="18" charset="0"/>
                <a:ea typeface="Microsoft YaHei"/>
                <a:cs typeface="Times New Roman" pitchFamily="18" charset="0"/>
              </a:rPr>
              <a:t> </a:t>
            </a:r>
            <a:r>
              <a:rPr lang="en-US" b="0" strike="noStrike" spc="-1" dirty="0" err="1">
                <a:latin typeface="Times New Roman" pitchFamily="18" charset="0"/>
                <a:ea typeface="Microsoft YaHei"/>
                <a:cs typeface="Times New Roman" pitchFamily="18" charset="0"/>
              </a:rPr>
              <a:t>zâmbind</a:t>
            </a:r>
            <a:r>
              <a:rPr lang="en-US" b="0" strike="noStrike" spc="-1" dirty="0">
                <a:latin typeface="Times New Roman" pitchFamily="18" charset="0"/>
                <a:ea typeface="Microsoft YaHei"/>
                <a:cs typeface="Times New Roman" pitchFamily="18" charset="0"/>
              </a:rPr>
              <a:t>, </a:t>
            </a:r>
            <a:r>
              <a:rPr lang="en-US" b="0" strike="noStrike" spc="-1" dirty="0" err="1">
                <a:latin typeface="Times New Roman" pitchFamily="18" charset="0"/>
                <a:ea typeface="Microsoft YaHei"/>
                <a:cs typeface="Times New Roman" pitchFamily="18" charset="0"/>
              </a:rPr>
              <a:t>privindu-mă</a:t>
            </a:r>
            <a:r>
              <a:rPr lang="en-US" b="0" strike="noStrike" spc="-1" dirty="0">
                <a:latin typeface="Times New Roman" pitchFamily="18" charset="0"/>
                <a:ea typeface="Microsoft YaHei"/>
                <a:cs typeface="Times New Roman" pitchFamily="18" charset="0"/>
              </a:rPr>
              <a:t> cu </a:t>
            </a:r>
            <a:r>
              <a:rPr lang="en-US" b="0" strike="noStrike" spc="-1" dirty="0" err="1">
                <a:latin typeface="Times New Roman" pitchFamily="18" charset="0"/>
                <a:ea typeface="Microsoft YaHei"/>
                <a:cs typeface="Times New Roman" pitchFamily="18" charset="0"/>
              </a:rPr>
              <a:t>ochii</a:t>
            </a:r>
            <a:r>
              <a:rPr lang="en-US" b="0" strike="noStrike" spc="-1" dirty="0">
                <a:latin typeface="Times New Roman" pitchFamily="18" charset="0"/>
                <a:ea typeface="Microsoft YaHei"/>
                <a:cs typeface="Times New Roman" pitchFamily="18" charset="0"/>
              </a:rPr>
              <a:t> </a:t>
            </a:r>
            <a:r>
              <a:rPr lang="en-US" b="0" strike="noStrike" spc="-1" dirty="0" err="1">
                <a:latin typeface="Times New Roman" pitchFamily="18" charset="0"/>
                <a:ea typeface="Microsoft YaHei"/>
                <a:cs typeface="Times New Roman" pitchFamily="18" charset="0"/>
              </a:rPr>
              <a:t>lor</a:t>
            </a:r>
            <a:r>
              <a:rPr lang="en-US" b="0" strike="noStrike" spc="-1" dirty="0">
                <a:latin typeface="Times New Roman" pitchFamily="18" charset="0"/>
                <a:ea typeface="Microsoft YaHei"/>
                <a:cs typeface="Times New Roman" pitchFamily="18" charset="0"/>
              </a:rPr>
              <a:t> </a:t>
            </a:r>
            <a:r>
              <a:rPr lang="en-US" b="0" strike="noStrike" spc="-1" dirty="0" err="1">
                <a:latin typeface="Times New Roman" pitchFamily="18" charset="0"/>
                <a:ea typeface="Microsoft YaHei"/>
                <a:cs typeface="Times New Roman" pitchFamily="18" charset="0"/>
              </a:rPr>
              <a:t>calzi</a:t>
            </a:r>
            <a:r>
              <a:rPr lang="en-US" b="0" strike="noStrike" spc="-1" dirty="0">
                <a:latin typeface="Times New Roman" pitchFamily="18" charset="0"/>
                <a:ea typeface="Microsoft YaHei"/>
                <a:cs typeface="Times New Roman" pitchFamily="18" charset="0"/>
              </a:rPr>
              <a:t>, </a:t>
            </a:r>
            <a:r>
              <a:rPr lang="en-US" b="0" strike="noStrike" spc="-1" dirty="0" err="1">
                <a:latin typeface="Times New Roman" pitchFamily="18" charset="0"/>
                <a:ea typeface="Microsoft YaHei"/>
                <a:cs typeface="Times New Roman" pitchFamily="18" charset="0"/>
              </a:rPr>
              <a:t>sinceri</a:t>
            </a:r>
            <a:r>
              <a:rPr lang="en-US" b="0" strike="noStrike" spc="-1" dirty="0">
                <a:latin typeface="Times New Roman" pitchFamily="18" charset="0"/>
                <a:ea typeface="Microsoft YaHei"/>
                <a:cs typeface="Times New Roman" pitchFamily="18" charset="0"/>
              </a:rPr>
              <a:t> </a:t>
            </a:r>
            <a:r>
              <a:rPr lang="en-US" b="0" strike="noStrike" spc="-1" dirty="0" err="1">
                <a:latin typeface="Times New Roman" pitchFamily="18" charset="0"/>
                <a:ea typeface="Microsoft YaHei"/>
                <a:cs typeface="Times New Roman" pitchFamily="18" charset="0"/>
              </a:rPr>
              <a:t>și</a:t>
            </a:r>
            <a:r>
              <a:rPr lang="en-US" b="0" strike="noStrike" spc="-1" dirty="0">
                <a:latin typeface="Times New Roman" pitchFamily="18" charset="0"/>
                <a:ea typeface="Microsoft YaHei"/>
                <a:cs typeface="Times New Roman" pitchFamily="18" charset="0"/>
              </a:rPr>
              <a:t> </a:t>
            </a:r>
            <a:r>
              <a:rPr lang="en-US" b="0" strike="noStrike" spc="-1" dirty="0" err="1">
                <a:latin typeface="Times New Roman" pitchFamily="18" charset="0"/>
                <a:ea typeface="Microsoft YaHei"/>
                <a:cs typeface="Times New Roman" pitchFamily="18" charset="0"/>
              </a:rPr>
              <a:t>luminoși</a:t>
            </a:r>
            <a:r>
              <a:rPr lang="en-US" b="0" strike="noStrike" spc="-1" dirty="0">
                <a:latin typeface="Times New Roman" pitchFamily="18" charset="0"/>
                <a:ea typeface="Microsoft YaHei"/>
                <a:cs typeface="Times New Roman" pitchFamily="18" charset="0"/>
              </a:rPr>
              <a:t>. </a:t>
            </a:r>
            <a:r>
              <a:rPr lang="en-US" b="0" strike="noStrike" spc="-1" dirty="0" err="1">
                <a:latin typeface="Times New Roman" pitchFamily="18" charset="0"/>
                <a:ea typeface="Microsoft YaHei"/>
                <a:cs typeface="Times New Roman" pitchFamily="18" charset="0"/>
              </a:rPr>
              <a:t>Meseria</a:t>
            </a:r>
            <a:r>
              <a:rPr lang="en-US" b="0" strike="noStrike" spc="-1" dirty="0">
                <a:latin typeface="Times New Roman" pitchFamily="18" charset="0"/>
                <a:ea typeface="Microsoft YaHei"/>
                <a:cs typeface="Times New Roman" pitchFamily="18" charset="0"/>
              </a:rPr>
              <a:t> de educator mi-a </a:t>
            </a:r>
            <a:r>
              <a:rPr lang="en-US" b="0" strike="noStrike" spc="-1" dirty="0" err="1">
                <a:latin typeface="Times New Roman" pitchFamily="18" charset="0"/>
                <a:ea typeface="Microsoft YaHei"/>
                <a:cs typeface="Times New Roman" pitchFamily="18" charset="0"/>
              </a:rPr>
              <a:t>adus</a:t>
            </a:r>
            <a:r>
              <a:rPr lang="en-US" b="0" strike="noStrike" spc="-1" dirty="0">
                <a:latin typeface="Times New Roman" pitchFamily="18" charset="0"/>
                <a:ea typeface="Microsoft YaHei"/>
                <a:cs typeface="Times New Roman" pitchFamily="18" charset="0"/>
              </a:rPr>
              <a:t>, de-a </a:t>
            </a:r>
            <a:r>
              <a:rPr lang="en-US" b="0" strike="noStrike" spc="-1" dirty="0" err="1">
                <a:latin typeface="Times New Roman" pitchFamily="18" charset="0"/>
                <a:ea typeface="Microsoft YaHei"/>
                <a:cs typeface="Times New Roman" pitchFamily="18" charset="0"/>
              </a:rPr>
              <a:t>lungul</a:t>
            </a:r>
            <a:r>
              <a:rPr lang="en-US" b="0" strike="noStrike" spc="-1" dirty="0">
                <a:latin typeface="Times New Roman" pitchFamily="18" charset="0"/>
                <a:ea typeface="Microsoft YaHei"/>
                <a:cs typeface="Times New Roman" pitchFamily="18" charset="0"/>
              </a:rPr>
              <a:t> </a:t>
            </a:r>
            <a:r>
              <a:rPr lang="en-US" b="0" strike="noStrike" spc="-1" dirty="0" err="1">
                <a:latin typeface="Times New Roman" pitchFamily="18" charset="0"/>
                <a:ea typeface="Microsoft YaHei"/>
                <a:cs typeface="Times New Roman" pitchFamily="18" charset="0"/>
              </a:rPr>
              <a:t>timpului</a:t>
            </a:r>
            <a:r>
              <a:rPr lang="en-US" b="0" strike="noStrike" spc="-1" dirty="0">
                <a:latin typeface="Times New Roman" pitchFamily="18" charset="0"/>
                <a:ea typeface="Microsoft YaHei"/>
                <a:cs typeface="Times New Roman" pitchFamily="18" charset="0"/>
              </a:rPr>
              <a:t>, </a:t>
            </a:r>
            <a:r>
              <a:rPr lang="en-US" b="0" strike="noStrike" spc="-1" dirty="0" err="1">
                <a:latin typeface="Times New Roman" pitchFamily="18" charset="0"/>
                <a:ea typeface="Microsoft YaHei"/>
                <a:cs typeface="Times New Roman" pitchFamily="18" charset="0"/>
              </a:rPr>
              <a:t>doar</a:t>
            </a:r>
            <a:r>
              <a:rPr lang="en-US" b="0" strike="noStrike" spc="-1" dirty="0">
                <a:latin typeface="Times New Roman" pitchFamily="18" charset="0"/>
                <a:ea typeface="Microsoft YaHei"/>
                <a:cs typeface="Times New Roman" pitchFamily="18" charset="0"/>
              </a:rPr>
              <a:t> </a:t>
            </a:r>
            <a:r>
              <a:rPr lang="en-US" b="0" strike="noStrike" spc="-1" dirty="0" err="1">
                <a:latin typeface="Times New Roman" pitchFamily="18" charset="0"/>
                <a:ea typeface="Microsoft YaHei"/>
                <a:cs typeface="Times New Roman" pitchFamily="18" charset="0"/>
              </a:rPr>
              <a:t>satisfacție</a:t>
            </a:r>
            <a:r>
              <a:rPr lang="en-US" b="0" strike="noStrike" spc="-1" dirty="0">
                <a:latin typeface="Times New Roman" pitchFamily="18" charset="0"/>
                <a:ea typeface="Microsoft YaHei"/>
                <a:cs typeface="Times New Roman" pitchFamily="18" charset="0"/>
              </a:rPr>
              <a:t> </a:t>
            </a:r>
            <a:r>
              <a:rPr lang="en-US" b="0" strike="noStrike" spc="-1" dirty="0" err="1">
                <a:latin typeface="Times New Roman" pitchFamily="18" charset="0"/>
                <a:ea typeface="Microsoft YaHei"/>
                <a:cs typeface="Times New Roman" pitchFamily="18" charset="0"/>
              </a:rPr>
              <a:t>și</a:t>
            </a:r>
            <a:r>
              <a:rPr lang="en-US" b="0" strike="noStrike" spc="-1" dirty="0">
                <a:latin typeface="Times New Roman" pitchFamily="18" charset="0"/>
                <a:ea typeface="Microsoft YaHei"/>
                <a:cs typeface="Times New Roman" pitchFamily="18" charset="0"/>
              </a:rPr>
              <a:t> m</a:t>
            </a:r>
            <a:r>
              <a:rPr lang="ro-RO" b="0" strike="noStrike" spc="-1" dirty="0">
                <a:latin typeface="Times New Roman" pitchFamily="18" charset="0"/>
                <a:ea typeface="Microsoft YaHei"/>
                <a:cs typeface="Times New Roman" pitchFamily="18" charset="0"/>
              </a:rPr>
              <a:t>ă</a:t>
            </a:r>
            <a:r>
              <a:rPr lang="en-US" b="0" strike="noStrike" spc="-1" dirty="0">
                <a:latin typeface="Times New Roman" pitchFamily="18" charset="0"/>
                <a:ea typeface="Microsoft YaHei"/>
                <a:cs typeface="Times New Roman" pitchFamily="18" charset="0"/>
              </a:rPr>
              <a:t> face </a:t>
            </a:r>
            <a:r>
              <a:rPr lang="en-US" b="0" strike="noStrike" spc="-1" dirty="0" err="1">
                <a:latin typeface="Times New Roman" pitchFamily="18" charset="0"/>
                <a:ea typeface="Microsoft YaHei"/>
                <a:cs typeface="Times New Roman" pitchFamily="18" charset="0"/>
              </a:rPr>
              <a:t>să</a:t>
            </a:r>
            <a:r>
              <a:rPr lang="en-US" b="0" strike="noStrike" spc="-1" dirty="0">
                <a:latin typeface="Times New Roman" pitchFamily="18" charset="0"/>
                <a:ea typeface="Microsoft YaHei"/>
                <a:cs typeface="Times New Roman" pitchFamily="18" charset="0"/>
              </a:rPr>
              <a:t> </a:t>
            </a:r>
            <a:r>
              <a:rPr lang="en-US" b="0" strike="noStrike" spc="-1" dirty="0" err="1">
                <a:latin typeface="Times New Roman" pitchFamily="18" charset="0"/>
                <a:ea typeface="Microsoft YaHei"/>
                <a:cs typeface="Times New Roman" pitchFamily="18" charset="0"/>
              </a:rPr>
              <a:t>mă</a:t>
            </a:r>
            <a:r>
              <a:rPr lang="en-US" b="0" strike="noStrike" spc="-1" dirty="0">
                <a:latin typeface="Times New Roman" pitchFamily="18" charset="0"/>
                <a:ea typeface="Microsoft YaHei"/>
                <a:cs typeface="Times New Roman" pitchFamily="18" charset="0"/>
              </a:rPr>
              <a:t> </a:t>
            </a:r>
            <a:r>
              <a:rPr lang="en-US" b="0" strike="noStrike" spc="-1" dirty="0" err="1">
                <a:latin typeface="Times New Roman" pitchFamily="18" charset="0"/>
                <a:ea typeface="Microsoft YaHei"/>
                <a:cs typeface="Times New Roman" pitchFamily="18" charset="0"/>
              </a:rPr>
              <a:t>simt</a:t>
            </a:r>
            <a:r>
              <a:rPr lang="en-US" b="0" strike="noStrike" spc="-1" dirty="0">
                <a:latin typeface="Times New Roman" pitchFamily="18" charset="0"/>
                <a:ea typeface="Microsoft YaHei"/>
                <a:cs typeface="Times New Roman" pitchFamily="18" charset="0"/>
              </a:rPr>
              <a:t> un </a:t>
            </a:r>
            <a:r>
              <a:rPr lang="en-US" b="0" strike="noStrike" spc="-1" dirty="0" err="1">
                <a:latin typeface="Times New Roman" pitchFamily="18" charset="0"/>
                <a:ea typeface="Microsoft YaHei"/>
                <a:cs typeface="Times New Roman" pitchFamily="18" charset="0"/>
              </a:rPr>
              <a:t>om</a:t>
            </a:r>
            <a:r>
              <a:rPr lang="en-US" b="0" strike="noStrike" spc="-1" dirty="0">
                <a:latin typeface="Times New Roman" pitchFamily="18" charset="0"/>
                <a:ea typeface="Microsoft YaHei"/>
                <a:cs typeface="Times New Roman" pitchFamily="18" charset="0"/>
              </a:rPr>
              <a:t> </a:t>
            </a:r>
            <a:r>
              <a:rPr lang="en-US" b="0" strike="noStrike" spc="-1" dirty="0" err="1">
                <a:latin typeface="Times New Roman" pitchFamily="18" charset="0"/>
                <a:ea typeface="Microsoft YaHei"/>
                <a:cs typeface="Times New Roman" pitchFamily="18" charset="0"/>
              </a:rPr>
              <a:t>împlinit</a:t>
            </a:r>
            <a:r>
              <a:rPr lang="en-US" b="0" strike="noStrike" spc="-1" dirty="0">
                <a:latin typeface="Times New Roman" pitchFamily="18" charset="0"/>
                <a:ea typeface="Microsoft YaHei"/>
                <a:cs typeface="Times New Roman" pitchFamily="18" charset="0"/>
              </a:rPr>
              <a:t> </a:t>
            </a:r>
            <a:r>
              <a:rPr lang="ro-RO" spc="-1" dirty="0" err="1">
                <a:latin typeface="Times New Roman" pitchFamily="18" charset="0"/>
                <a:ea typeface="Microsoft YaHei"/>
                <a:cs typeface="Times New Roman" pitchFamily="18" charset="0"/>
              </a:rPr>
              <a:t>ş</a:t>
            </a:r>
            <a:r>
              <a:rPr lang="en-US" b="0" strike="noStrike" spc="-1" dirty="0">
                <a:latin typeface="Times New Roman" pitchFamily="18" charset="0"/>
                <a:ea typeface="Microsoft YaHei"/>
                <a:cs typeface="Times New Roman" pitchFamily="18" charset="0"/>
              </a:rPr>
              <a:t>i </a:t>
            </a:r>
            <a:r>
              <a:rPr lang="en-US" b="0" strike="noStrike" spc="-1" dirty="0" err="1">
                <a:latin typeface="Times New Roman" pitchFamily="18" charset="0"/>
                <a:ea typeface="Microsoft YaHei"/>
                <a:cs typeface="Times New Roman" pitchFamily="18" charset="0"/>
              </a:rPr>
              <a:t>chiar</a:t>
            </a:r>
            <a:r>
              <a:rPr lang="en-US" b="0" strike="noStrike" spc="-1" dirty="0">
                <a:latin typeface="Times New Roman" pitchFamily="18" charset="0"/>
                <a:ea typeface="Microsoft YaHei"/>
                <a:cs typeface="Times New Roman" pitchFamily="18" charset="0"/>
              </a:rPr>
              <a:t> </a:t>
            </a:r>
            <a:r>
              <a:rPr lang="ro-RO" spc="-1" dirty="0" err="1">
                <a:latin typeface="Times New Roman" pitchFamily="18" charset="0"/>
                <a:ea typeface="Microsoft YaHei"/>
                <a:cs typeface="Times New Roman" pitchFamily="18" charset="0"/>
              </a:rPr>
              <a:t>ş</a:t>
            </a:r>
            <a:r>
              <a:rPr lang="en-US" b="0" strike="noStrike" spc="-1" dirty="0">
                <a:latin typeface="Times New Roman" pitchFamily="18" charset="0"/>
                <a:ea typeface="Microsoft YaHei"/>
                <a:cs typeface="Times New Roman" pitchFamily="18" charset="0"/>
              </a:rPr>
              <a:t>i </a:t>
            </a:r>
            <a:r>
              <a:rPr lang="en-US" b="0" strike="noStrike" spc="-1" dirty="0" err="1">
                <a:latin typeface="Times New Roman" pitchFamily="18" charset="0"/>
                <a:ea typeface="Microsoft YaHei"/>
                <a:cs typeface="Times New Roman" pitchFamily="18" charset="0"/>
              </a:rPr>
              <a:t>atunci</a:t>
            </a:r>
            <a:r>
              <a:rPr lang="en-US" b="0" strike="noStrike" spc="-1" dirty="0">
                <a:latin typeface="Times New Roman" pitchFamily="18" charset="0"/>
                <a:ea typeface="Microsoft YaHei"/>
                <a:cs typeface="Times New Roman" pitchFamily="18" charset="0"/>
              </a:rPr>
              <a:t> c</a:t>
            </a:r>
            <a:r>
              <a:rPr lang="ro-RO" b="0" strike="noStrike" spc="-1" dirty="0">
                <a:latin typeface="Times New Roman" pitchFamily="18" charset="0"/>
                <a:ea typeface="Microsoft YaHei"/>
                <a:cs typeface="Times New Roman" pitchFamily="18" charset="0"/>
              </a:rPr>
              <a:t>â</a:t>
            </a:r>
            <a:r>
              <a:rPr lang="en-US" b="0" strike="noStrike" spc="-1" dirty="0" err="1">
                <a:latin typeface="Times New Roman" pitchFamily="18" charset="0"/>
                <a:ea typeface="Microsoft YaHei"/>
                <a:cs typeface="Times New Roman" pitchFamily="18" charset="0"/>
              </a:rPr>
              <a:t>nd</a:t>
            </a:r>
            <a:r>
              <a:rPr lang="en-US" b="0" strike="noStrike" spc="-1" dirty="0">
                <a:latin typeface="Times New Roman" pitchFamily="18" charset="0"/>
                <a:ea typeface="Microsoft YaHei"/>
                <a:cs typeface="Times New Roman" pitchFamily="18" charset="0"/>
              </a:rPr>
              <a:t> nu </a:t>
            </a:r>
            <a:r>
              <a:rPr lang="en-US" b="0" strike="noStrike" spc="-1" dirty="0" err="1">
                <a:latin typeface="Times New Roman" pitchFamily="18" charset="0"/>
                <a:ea typeface="Microsoft YaHei"/>
                <a:cs typeface="Times New Roman" pitchFamily="18" charset="0"/>
              </a:rPr>
              <a:t>mai</a:t>
            </a:r>
            <a:r>
              <a:rPr lang="en-US" b="0" strike="noStrike" spc="-1" dirty="0">
                <a:latin typeface="Times New Roman" pitchFamily="18" charset="0"/>
                <a:ea typeface="Microsoft YaHei"/>
                <a:cs typeface="Times New Roman" pitchFamily="18" charset="0"/>
              </a:rPr>
              <a:t> pot… tot </a:t>
            </a:r>
            <a:r>
              <a:rPr lang="en-US" b="0" strike="noStrike" spc="-1" dirty="0" err="1">
                <a:latin typeface="Times New Roman" pitchFamily="18" charset="0"/>
                <a:ea typeface="Microsoft YaHei"/>
                <a:cs typeface="Times New Roman" pitchFamily="18" charset="0"/>
              </a:rPr>
              <a:t>mai</a:t>
            </a:r>
            <a:r>
              <a:rPr lang="en-US" b="0" strike="noStrike" spc="-1" dirty="0">
                <a:latin typeface="Times New Roman" pitchFamily="18" charset="0"/>
                <a:ea typeface="Microsoft YaHei"/>
                <a:cs typeface="Times New Roman" pitchFamily="18" charset="0"/>
              </a:rPr>
              <a:t> pot </a:t>
            </a:r>
            <a:r>
              <a:rPr lang="en-US" b="0" strike="noStrike" spc="-1" dirty="0" err="1">
                <a:latin typeface="Times New Roman" pitchFamily="18" charset="0"/>
                <a:ea typeface="Microsoft YaHei"/>
                <a:cs typeface="Times New Roman" pitchFamily="18" charset="0"/>
              </a:rPr>
              <a:t>pu</a:t>
            </a:r>
            <a:r>
              <a:rPr lang="ro-RO" b="0" strike="noStrike" spc="-1" dirty="0">
                <a:latin typeface="Times New Roman" pitchFamily="18" charset="0"/>
                <a:ea typeface="Microsoft YaHei"/>
                <a:cs typeface="Times New Roman" pitchFamily="18" charset="0"/>
              </a:rPr>
              <a:t>ţ</a:t>
            </a:r>
            <a:r>
              <a:rPr lang="en-US" b="0" strike="noStrike" spc="-1" dirty="0">
                <a:latin typeface="Times New Roman" pitchFamily="18" charset="0"/>
                <a:ea typeface="Microsoft YaHei"/>
                <a:cs typeface="Times New Roman" pitchFamily="18" charset="0"/>
              </a:rPr>
              <a:t>in, </a:t>
            </a:r>
            <a:r>
              <a:rPr lang="en-US" b="0" strike="noStrike" spc="-1" dirty="0" err="1">
                <a:latin typeface="Times New Roman" pitchFamily="18" charset="0"/>
                <a:ea typeface="Microsoft YaHei"/>
                <a:cs typeface="Times New Roman" pitchFamily="18" charset="0"/>
              </a:rPr>
              <a:t>datorita</a:t>
            </a:r>
            <a:r>
              <a:rPr lang="en-US" b="0" strike="noStrike" spc="-1" dirty="0">
                <a:latin typeface="Times New Roman" pitchFamily="18" charset="0"/>
                <a:ea typeface="Microsoft YaHei"/>
                <a:cs typeface="Times New Roman" pitchFamily="18" charset="0"/>
              </a:rPr>
              <a:t> </a:t>
            </a:r>
            <a:r>
              <a:rPr lang="en-US" b="0" strike="noStrike" spc="-1" dirty="0" err="1">
                <a:latin typeface="Times New Roman" pitchFamily="18" charset="0"/>
                <a:ea typeface="Microsoft YaHei"/>
                <a:cs typeface="Times New Roman" pitchFamily="18" charset="0"/>
              </a:rPr>
              <a:t>lor</a:t>
            </a:r>
            <a:r>
              <a:rPr lang="en-US" b="0" strike="noStrike" spc="-1" dirty="0">
                <a:latin typeface="Times New Roman" pitchFamily="18" charset="0"/>
                <a:ea typeface="Microsoft YaHei"/>
                <a:cs typeface="Times New Roman" pitchFamily="18" charset="0"/>
              </a:rPr>
              <a:t>, </a:t>
            </a:r>
            <a:r>
              <a:rPr lang="en-US" b="0" strike="noStrike" spc="-1" dirty="0" err="1">
                <a:latin typeface="Times New Roman" pitchFamily="18" charset="0"/>
                <a:ea typeface="Microsoft YaHei"/>
                <a:cs typeface="Times New Roman" pitchFamily="18" charset="0"/>
              </a:rPr>
              <a:t>copiilor</a:t>
            </a:r>
            <a:r>
              <a:rPr lang="en-US" b="0" strike="noStrike" spc="-1" dirty="0">
                <a:latin typeface="Times New Roman" pitchFamily="18" charset="0"/>
                <a:ea typeface="Microsoft YaHei"/>
                <a:cs typeface="Times New Roman" pitchFamily="18" charset="0"/>
              </a:rPr>
              <a:t>.</a:t>
            </a:r>
          </a:p>
          <a:p>
            <a:pPr>
              <a:lnSpc>
                <a:spcPct val="150000"/>
              </a:lnSpc>
              <a:spcAft>
                <a:spcPts val="865"/>
              </a:spcAft>
            </a:pPr>
            <a:endParaRPr lang="en-US" sz="1400" b="0" strike="noStrike" spc="-1" dirty="0">
              <a:latin typeface="Arial"/>
              <a:ea typeface="Microsoft YaHei"/>
            </a:endParaRPr>
          </a:p>
          <a:p>
            <a:pPr>
              <a:lnSpc>
                <a:spcPct val="150000"/>
              </a:lnSpc>
              <a:spcAft>
                <a:spcPts val="865"/>
              </a:spcAft>
            </a:pPr>
            <a:endParaRPr lang="en-US" sz="1400" b="0" strike="noStrike" spc="-1" dirty="0">
              <a:latin typeface="Arial"/>
              <a:ea typeface="Microsoft YaHei"/>
            </a:endParaRPr>
          </a:p>
        </p:txBody>
      </p:sp>
      <p:pic>
        <p:nvPicPr>
          <p:cNvPr id="64" name="Picture 2"/>
          <p:cNvPicPr/>
          <p:nvPr/>
        </p:nvPicPr>
        <p:blipFill>
          <a:blip r:embed="rId2"/>
          <a:stretch/>
        </p:blipFill>
        <p:spPr>
          <a:xfrm>
            <a:off x="537991" y="1177984"/>
            <a:ext cx="2103120" cy="2743200"/>
          </a:xfrm>
          <a:prstGeom prst="rect">
            <a:avLst/>
          </a:prstGeom>
          <a:ln w="0">
            <a:noFill/>
          </a:ln>
        </p:spPr>
      </p:pic>
    </p:spTree>
    <p:extLst>
      <p:ext uri="{BB962C8B-B14F-4D97-AF65-F5344CB8AC3E}">
        <p14:creationId xmlns:p14="http://schemas.microsoft.com/office/powerpoint/2010/main" val="2778378678"/>
      </p:ext>
    </p:extLst>
  </p:cSld>
  <p:clrMapOvr>
    <a:masterClrMapping/>
  </p:clrMapOvr>
  <p:transition spd="slow" advClick="0">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02140" y="357166"/>
            <a:ext cx="6999016" cy="7386638"/>
          </a:xfrm>
          <a:prstGeom prst="rect">
            <a:avLst/>
          </a:prstGeom>
        </p:spPr>
        <p:txBody>
          <a:bodyPr wrap="square">
            <a:spAutoFit/>
          </a:bodyPr>
          <a:lstStyle/>
          <a:p>
            <a:pPr algn="just"/>
            <a:r>
              <a:rPr lang="ro-RO"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Mă</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numesc</a:t>
            </a:r>
            <a:r>
              <a:rPr lang="en-US" sz="1600" dirty="0">
                <a:latin typeface="Times New Roman" pitchFamily="18" charset="0"/>
                <a:cs typeface="Times New Roman" pitchFamily="18" charset="0"/>
              </a:rPr>
              <a:t> </a:t>
            </a:r>
            <a:r>
              <a:rPr lang="en-US" sz="1600" b="1" dirty="0" err="1">
                <a:latin typeface="Times New Roman" pitchFamily="18" charset="0"/>
                <a:cs typeface="Times New Roman" pitchFamily="18" charset="0"/>
              </a:rPr>
              <a:t>Medrea</a:t>
            </a:r>
            <a:r>
              <a:rPr lang="en-US" sz="1600" b="1" dirty="0">
                <a:latin typeface="Times New Roman" pitchFamily="18" charset="0"/>
                <a:cs typeface="Times New Roman" pitchFamily="18" charset="0"/>
              </a:rPr>
              <a:t> Maria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sunt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educatoare</a:t>
            </a:r>
            <a:r>
              <a:rPr lang="en-US" sz="1600" dirty="0">
                <a:latin typeface="Times New Roman" pitchFamily="18" charset="0"/>
                <a:cs typeface="Times New Roman" pitchFamily="18" charset="0"/>
              </a:rPr>
              <a:t> de 20 de </a:t>
            </a:r>
            <a:r>
              <a:rPr lang="en-US" sz="1600" dirty="0" err="1">
                <a:latin typeface="Times New Roman" pitchFamily="18" charset="0"/>
                <a:cs typeface="Times New Roman" pitchFamily="18" charset="0"/>
              </a:rPr>
              <a:t>ani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şi</a:t>
            </a:r>
            <a:r>
              <a:rPr lang="en-US" sz="1600" dirty="0">
                <a:latin typeface="Times New Roman" pitchFamily="18" charset="0"/>
                <a:cs typeface="Times New Roman" pitchFamily="18" charset="0"/>
              </a:rPr>
              <a:t> consider c</a:t>
            </a:r>
            <a:r>
              <a:rPr lang="vi-VN" sz="1600" dirty="0">
                <a:latin typeface="Times New Roman" pitchFamily="18" charset="0"/>
                <a:cs typeface="Times New Roman" pitchFamily="18" charset="0"/>
              </a:rPr>
              <a:t>ă</a:t>
            </a:r>
            <a:r>
              <a:rPr lang="en-US" sz="1600" dirty="0">
                <a:latin typeface="Times New Roman" pitchFamily="18" charset="0"/>
                <a:cs typeface="Times New Roman" pitchFamily="18" charset="0"/>
              </a:rPr>
              <a:t> am </a:t>
            </a:r>
            <a:r>
              <a:rPr lang="en-US" sz="1600" dirty="0" err="1">
                <a:latin typeface="Times New Roman" pitchFamily="18" charset="0"/>
                <a:cs typeface="Times New Roman" pitchFamily="18" charset="0"/>
              </a:rPr>
              <a:t>cea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mai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frumoas</a:t>
            </a:r>
            <a:r>
              <a:rPr lang="vi-VN" sz="1600" dirty="0">
                <a:latin typeface="Times New Roman" pitchFamily="18" charset="0"/>
                <a:cs typeface="Times New Roman" pitchFamily="18" charset="0"/>
              </a:rPr>
              <a:t>ă</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profesie</a:t>
            </a:r>
            <a:r>
              <a:rPr lang="en-US" sz="1600" dirty="0">
                <a:latin typeface="Times New Roman" pitchFamily="18" charset="0"/>
                <a:cs typeface="Times New Roman" pitchFamily="18" charset="0"/>
              </a:rPr>
              <a:t> din </a:t>
            </a:r>
            <a:r>
              <a:rPr lang="en-US" sz="1600" dirty="0" err="1">
                <a:latin typeface="Times New Roman" pitchFamily="18" charset="0"/>
                <a:cs typeface="Times New Roman" pitchFamily="18" charset="0"/>
              </a:rPr>
              <a:t>lume</a:t>
            </a:r>
            <a:r>
              <a:rPr lang="ro-RO" sz="1600" dirty="0">
                <a:latin typeface="Times New Roman" pitchFamily="18" charset="0"/>
                <a:cs typeface="Times New Roman" pitchFamily="18" charset="0"/>
              </a:rPr>
              <a: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pentru</a:t>
            </a:r>
            <a:r>
              <a:rPr lang="en-US" sz="1600" dirty="0">
                <a:latin typeface="Times New Roman" pitchFamily="18" charset="0"/>
                <a:cs typeface="Times New Roman" pitchFamily="18" charset="0"/>
              </a:rPr>
              <a:t> c</a:t>
            </a:r>
            <a:r>
              <a:rPr lang="vi-VN" sz="1600" dirty="0">
                <a:latin typeface="Times New Roman" pitchFamily="18" charset="0"/>
                <a:cs typeface="Times New Roman" pitchFamily="18" charset="0"/>
              </a:rPr>
              <a:t>ă</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sunt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zi</a:t>
            </a:r>
            <a:r>
              <a:rPr lang="en-US" sz="1600" dirty="0">
                <a:latin typeface="Times New Roman" pitchFamily="18" charset="0"/>
                <a:cs typeface="Times New Roman" pitchFamily="18" charset="0"/>
              </a:rPr>
              <a:t> de </a:t>
            </a:r>
            <a:r>
              <a:rPr lang="en-US" sz="1600" dirty="0" err="1">
                <a:latin typeface="Times New Roman" pitchFamily="18" charset="0"/>
                <a:cs typeface="Times New Roman" pitchFamily="18" charset="0"/>
              </a:rPr>
              <a:t>zi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înconjurat</a:t>
            </a:r>
            <a:r>
              <a:rPr lang="vi-VN" sz="1600" dirty="0">
                <a:latin typeface="Times New Roman" pitchFamily="18" charset="0"/>
                <a:cs typeface="Times New Roman" pitchFamily="18" charset="0"/>
              </a:rPr>
              <a:t>ă</a:t>
            </a:r>
            <a:r>
              <a:rPr lang="en-US" sz="1600" dirty="0">
                <a:latin typeface="Times New Roman" pitchFamily="18" charset="0"/>
                <a:cs typeface="Times New Roman" pitchFamily="18" charset="0"/>
              </a:rPr>
              <a:t> de </a:t>
            </a:r>
            <a:r>
              <a:rPr lang="en-US" sz="1600" dirty="0" err="1">
                <a:latin typeface="Times New Roman" pitchFamily="18" charset="0"/>
                <a:cs typeface="Times New Roman" pitchFamily="18" charset="0"/>
              </a:rPr>
              <a:t>cele</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mai</a:t>
            </a:r>
            <a:r>
              <a:rPr lang="en-US" sz="1600" dirty="0">
                <a:latin typeface="Times New Roman" pitchFamily="18" charset="0"/>
                <a:cs typeface="Times New Roman" pitchFamily="18" charset="0"/>
              </a:rPr>
              <a:t> pure </a:t>
            </a:r>
            <a:r>
              <a:rPr lang="en-US" sz="1600" dirty="0" err="1">
                <a:latin typeface="Times New Roman" pitchFamily="18" charset="0"/>
                <a:cs typeface="Times New Roman" pitchFamily="18" charset="0"/>
              </a:rPr>
              <a:t>suflete</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şi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cele</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mai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luminoase</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chipuri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Chiar</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dac</a:t>
            </a:r>
            <a:r>
              <a:rPr lang="vi-VN" sz="1600" dirty="0">
                <a:latin typeface="Times New Roman" pitchFamily="18" charset="0"/>
                <a:cs typeface="Times New Roman" pitchFamily="18" charset="0"/>
              </a:rPr>
              <a:t>ă</a:t>
            </a:r>
            <a:r>
              <a:rPr lang="ro-RO" sz="1600" dirty="0">
                <a:latin typeface="Times New Roman" pitchFamily="18" charset="0"/>
                <a:cs typeface="Times New Roman" pitchFamily="18" charset="0"/>
              </a:rPr>
              <a: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pe</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lâng</a:t>
            </a:r>
            <a:r>
              <a:rPr lang="vi-VN" sz="1600" dirty="0">
                <a:latin typeface="Times New Roman" pitchFamily="18" charset="0"/>
                <a:cs typeface="Times New Roman" pitchFamily="18" charset="0"/>
              </a:rPr>
              <a:t>ă</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studiile</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pedagogice</a:t>
            </a:r>
            <a:r>
              <a:rPr lang="ro-RO" sz="1600" dirty="0">
                <a:latin typeface="Times New Roman" pitchFamily="18" charset="0"/>
                <a:cs typeface="Times New Roman" pitchFamily="18" charset="0"/>
              </a:rPr>
              <a:t>,</a:t>
            </a:r>
            <a:r>
              <a:rPr lang="en-US" sz="1600" dirty="0">
                <a:latin typeface="Times New Roman" pitchFamily="18" charset="0"/>
                <a:cs typeface="Times New Roman" pitchFamily="18" charset="0"/>
              </a:rPr>
              <a:t> am f</a:t>
            </a:r>
            <a:r>
              <a:rPr lang="vi-VN" sz="1600" dirty="0">
                <a:latin typeface="Times New Roman" pitchFamily="18" charset="0"/>
                <a:cs typeface="Times New Roman" pitchFamily="18" charset="0"/>
              </a:rPr>
              <a:t>ă</a:t>
            </a:r>
            <a:r>
              <a:rPr lang="en-US" sz="1600" dirty="0">
                <a:latin typeface="Times New Roman" pitchFamily="18" charset="0"/>
                <a:cs typeface="Times New Roman" pitchFamily="18" charset="0"/>
              </a:rPr>
              <a:t>cut </a:t>
            </a:r>
            <a:r>
              <a:rPr lang="en-US" sz="1600" dirty="0" err="1">
                <a:latin typeface="Times New Roman" pitchFamily="18" charset="0"/>
                <a:cs typeface="Times New Roman" pitchFamily="18" charset="0"/>
              </a:rPr>
              <a:t>studii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şi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în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alte</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domenii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exuberanţa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şi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candoarea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copiilor</a:t>
            </a:r>
            <a:r>
              <a:rPr lang="en-US" sz="1600" dirty="0">
                <a:latin typeface="Times New Roman" pitchFamily="18" charset="0"/>
                <a:cs typeface="Times New Roman" pitchFamily="18" charset="0"/>
              </a:rPr>
              <a:t> m-au </a:t>
            </a:r>
            <a:r>
              <a:rPr lang="en-US" sz="1600" dirty="0" err="1">
                <a:latin typeface="Times New Roman" pitchFamily="18" charset="0"/>
                <a:cs typeface="Times New Roman" pitchFamily="18" charset="0"/>
              </a:rPr>
              <a:t>cucerit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iremediabil</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şi</a:t>
            </a:r>
            <a:r>
              <a:rPr lang="en-US" sz="1600" dirty="0">
                <a:latin typeface="Times New Roman" pitchFamily="18" charset="0"/>
                <a:cs typeface="Times New Roman" pitchFamily="18" charset="0"/>
              </a:rPr>
              <a:t> nu am </a:t>
            </a:r>
            <a:r>
              <a:rPr lang="en-US" sz="1600" dirty="0" err="1">
                <a:latin typeface="Times New Roman" pitchFamily="18" charset="0"/>
                <a:cs typeface="Times New Roman" pitchFamily="18" charset="0"/>
              </a:rPr>
              <a:t>putut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renunţa</a:t>
            </a:r>
            <a:r>
              <a:rPr lang="en-US" sz="1600" dirty="0">
                <a:latin typeface="Times New Roman" pitchFamily="18" charset="0"/>
                <a:cs typeface="Times New Roman" pitchFamily="18" charset="0"/>
              </a:rPr>
              <a:t> la </a:t>
            </a:r>
            <a:r>
              <a:rPr lang="en-US" sz="1600" dirty="0" err="1">
                <a:latin typeface="Times New Roman" pitchFamily="18" charset="0"/>
                <a:cs typeface="Times New Roman" pitchFamily="18" charset="0"/>
              </a:rPr>
              <a:t>munca</a:t>
            </a:r>
            <a:r>
              <a:rPr lang="en-US" sz="1600" dirty="0">
                <a:latin typeface="Times New Roman" pitchFamily="18" charset="0"/>
                <a:cs typeface="Times New Roman" pitchFamily="18" charset="0"/>
              </a:rPr>
              <a:t> cu </a:t>
            </a:r>
            <a:r>
              <a:rPr lang="en-US" sz="1600" dirty="0" err="1">
                <a:latin typeface="Times New Roman" pitchFamily="18" charset="0"/>
                <a:cs typeface="Times New Roman" pitchFamily="18" charset="0"/>
              </a:rPr>
              <a:t>ei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Ajutându-i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pe</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copii</a:t>
            </a:r>
            <a:r>
              <a:rPr lang="en-US" sz="1600" dirty="0">
                <a:latin typeface="Times New Roman" pitchFamily="18" charset="0"/>
                <a:cs typeface="Times New Roman" pitchFamily="18" charset="0"/>
              </a:rPr>
              <a:t> s</a:t>
            </a:r>
            <a:r>
              <a:rPr lang="vi-VN" sz="1600" dirty="0">
                <a:latin typeface="Times New Roman" pitchFamily="18" charset="0"/>
                <a:cs typeface="Times New Roman" pitchFamily="18" charset="0"/>
              </a:rPr>
              <a:t>ă</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descopere</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lumea</a:t>
            </a:r>
            <a:r>
              <a:rPr lang="en-US" sz="1600" dirty="0">
                <a:latin typeface="Times New Roman" pitchFamily="18" charset="0"/>
                <a:cs typeface="Times New Roman" pitchFamily="18" charset="0"/>
              </a:rPr>
              <a:t>, am </a:t>
            </a:r>
            <a:r>
              <a:rPr lang="en-US" sz="1600" dirty="0" err="1">
                <a:latin typeface="Times New Roman" pitchFamily="18" charset="0"/>
                <a:cs typeface="Times New Roman" pitchFamily="18" charset="0"/>
              </a:rPr>
              <a:t>ajuns</a:t>
            </a:r>
            <a:r>
              <a:rPr lang="en-US" sz="1600" dirty="0">
                <a:latin typeface="Times New Roman" pitchFamily="18" charset="0"/>
                <a:cs typeface="Times New Roman" pitchFamily="18" charset="0"/>
              </a:rPr>
              <a:t> s</a:t>
            </a:r>
            <a:r>
              <a:rPr lang="vi-VN" sz="1600" dirty="0">
                <a:latin typeface="Times New Roman" pitchFamily="18" charset="0"/>
                <a:cs typeface="Times New Roman" pitchFamily="18" charset="0"/>
              </a:rPr>
              <a:t>ă</a:t>
            </a:r>
            <a:r>
              <a:rPr lang="en-US" sz="1600" dirty="0">
                <a:latin typeface="Times New Roman" pitchFamily="18" charset="0"/>
                <a:cs typeface="Times New Roman" pitchFamily="18" charset="0"/>
              </a:rPr>
              <a:t> o </a:t>
            </a:r>
            <a:r>
              <a:rPr lang="en-US" sz="1600" dirty="0" err="1">
                <a:latin typeface="Times New Roman" pitchFamily="18" charset="0"/>
                <a:cs typeface="Times New Roman" pitchFamily="18" charset="0"/>
              </a:rPr>
              <a:t>înţeleg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eu</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îns</a:t>
            </a:r>
            <a:r>
              <a:rPr lang="vi-VN" sz="1600" dirty="0">
                <a:latin typeface="Times New Roman" pitchFamily="18" charset="0"/>
                <a:cs typeface="Times New Roman" pitchFamily="18" charset="0"/>
              </a:rPr>
              <a:t>ă</a:t>
            </a:r>
            <a:r>
              <a:rPr lang="en-US" sz="1600" dirty="0">
                <a:latin typeface="Times New Roman" pitchFamily="18" charset="0"/>
                <a:cs typeface="Times New Roman" pitchFamily="18" charset="0"/>
              </a:rPr>
              <a:t>mi </a:t>
            </a:r>
            <a:r>
              <a:rPr lang="en-US" sz="1600" dirty="0" err="1">
                <a:latin typeface="Times New Roman" pitchFamily="18" charset="0"/>
                <a:cs typeface="Times New Roman" pitchFamily="18" charset="0"/>
              </a:rPr>
              <a:t>mai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profund</a:t>
            </a:r>
            <a:r>
              <a:rPr lang="en-US" sz="1600" dirty="0">
                <a:latin typeface="Times New Roman" pitchFamily="18" charset="0"/>
                <a:cs typeface="Times New Roman" pitchFamily="18" charset="0"/>
              </a:rPr>
              <a:t>.</a:t>
            </a:r>
          </a:p>
          <a:p>
            <a:pPr algn="just"/>
            <a:r>
              <a:rPr lang="en-US" sz="1600" dirty="0" err="1">
                <a:latin typeface="Times New Roman" pitchFamily="18" charset="0"/>
                <a:cs typeface="Times New Roman" pitchFamily="18" charset="0"/>
              </a:rPr>
              <a:t>Anii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în</a:t>
            </a:r>
            <a:r>
              <a:rPr lang="en-US" sz="1600" dirty="0">
                <a:latin typeface="Times New Roman" pitchFamily="18" charset="0"/>
                <a:cs typeface="Times New Roman" pitchFamily="18" charset="0"/>
              </a:rPr>
              <a:t> care am </a:t>
            </a:r>
            <a:r>
              <a:rPr lang="en-US" sz="1600" dirty="0" err="1">
                <a:latin typeface="Times New Roman" pitchFamily="18" charset="0"/>
                <a:cs typeface="Times New Roman" pitchFamily="18" charset="0"/>
              </a:rPr>
              <a:t>profesat</a:t>
            </a:r>
            <a:r>
              <a:rPr lang="en-US" sz="1600" dirty="0">
                <a:latin typeface="Times New Roman" pitchFamily="18" charset="0"/>
                <a:cs typeface="Times New Roman" pitchFamily="18" charset="0"/>
              </a:rPr>
              <a:t> ca </a:t>
            </a:r>
            <a:r>
              <a:rPr lang="en-US" sz="1600" dirty="0" err="1">
                <a:latin typeface="Times New Roman" pitchFamily="18" charset="0"/>
                <a:cs typeface="Times New Roman" pitchFamily="18" charset="0"/>
              </a:rPr>
              <a:t>înv</a:t>
            </a:r>
            <a:r>
              <a:rPr lang="vi-VN" sz="1600" dirty="0">
                <a:latin typeface="Times New Roman" pitchFamily="18" charset="0"/>
                <a:cs typeface="Times New Roman" pitchFamily="18" charset="0"/>
              </a:rPr>
              <a:t>ăţă</a:t>
            </a:r>
            <a:r>
              <a:rPr lang="en-US" sz="1600" dirty="0" err="1">
                <a:latin typeface="Times New Roman" pitchFamily="18" charset="0"/>
                <a:cs typeface="Times New Roman" pitchFamily="18" charset="0"/>
              </a:rPr>
              <a:t>toare</a:t>
            </a:r>
            <a:r>
              <a:rPr lang="en-US" sz="1600" dirty="0">
                <a:latin typeface="Times New Roman" pitchFamily="18" charset="0"/>
                <a:cs typeface="Times New Roman" pitchFamily="18" charset="0"/>
              </a:rPr>
              <a:t> m-au </a:t>
            </a:r>
            <a:r>
              <a:rPr lang="en-US" sz="1600" dirty="0" err="1">
                <a:latin typeface="Times New Roman" pitchFamily="18" charset="0"/>
                <a:cs typeface="Times New Roman" pitchFamily="18" charset="0"/>
              </a:rPr>
              <a:t>ajutat</a:t>
            </a:r>
            <a:r>
              <a:rPr lang="en-US" sz="1600" dirty="0">
                <a:latin typeface="Times New Roman" pitchFamily="18" charset="0"/>
                <a:cs typeface="Times New Roman" pitchFamily="18" charset="0"/>
              </a:rPr>
              <a:t> s</a:t>
            </a:r>
            <a:r>
              <a:rPr lang="vi-VN" sz="1600" dirty="0">
                <a:latin typeface="Times New Roman" pitchFamily="18" charset="0"/>
                <a:cs typeface="Times New Roman" pitchFamily="18" charset="0"/>
              </a:rPr>
              <a:t>ă</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cunosc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nivelul</a:t>
            </a:r>
            <a:r>
              <a:rPr lang="en-US" sz="1600" dirty="0">
                <a:latin typeface="Times New Roman" pitchFamily="18" charset="0"/>
                <a:cs typeface="Times New Roman" pitchFamily="18" charset="0"/>
              </a:rPr>
              <a:t> de </a:t>
            </a:r>
            <a:r>
              <a:rPr lang="en-US" sz="1600" dirty="0" err="1">
                <a:latin typeface="Times New Roman" pitchFamily="18" charset="0"/>
                <a:cs typeface="Times New Roman" pitchFamily="18" charset="0"/>
              </a:rPr>
              <a:t>preg</a:t>
            </a:r>
            <a:r>
              <a:rPr lang="vi-VN" sz="1600" dirty="0">
                <a:latin typeface="Times New Roman" pitchFamily="18" charset="0"/>
                <a:cs typeface="Times New Roman" pitchFamily="18" charset="0"/>
              </a:rPr>
              <a:t>ă</a:t>
            </a:r>
            <a:r>
              <a:rPr lang="en-US" sz="1600" dirty="0">
                <a:latin typeface="Times New Roman" pitchFamily="18" charset="0"/>
                <a:cs typeface="Times New Roman" pitchFamily="18" charset="0"/>
              </a:rPr>
              <a:t>tire </a:t>
            </a:r>
            <a:r>
              <a:rPr lang="en-US" sz="1600" dirty="0" err="1">
                <a:latin typeface="Times New Roman" pitchFamily="18" charset="0"/>
                <a:cs typeface="Times New Roman" pitchFamily="18" charset="0"/>
              </a:rPr>
              <a:t>necesar</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copiilor</a:t>
            </a:r>
            <a:r>
              <a:rPr lang="en-US" sz="1600" dirty="0">
                <a:latin typeface="Times New Roman" pitchFamily="18" charset="0"/>
                <a:cs typeface="Times New Roman" pitchFamily="18" charset="0"/>
              </a:rPr>
              <a:t> la </a:t>
            </a:r>
            <a:r>
              <a:rPr lang="en-US" sz="1600" dirty="0" err="1">
                <a:latin typeface="Times New Roman" pitchFamily="18" charset="0"/>
                <a:cs typeface="Times New Roman" pitchFamily="18" charset="0"/>
              </a:rPr>
              <a:t>debutul</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şcolarit</a:t>
            </a:r>
            <a:r>
              <a:rPr lang="vi-VN" sz="1600" dirty="0">
                <a:latin typeface="Times New Roman" pitchFamily="18" charset="0"/>
                <a:cs typeface="Times New Roman" pitchFamily="18" charset="0"/>
              </a:rPr>
              <a:t>ăţ</a:t>
            </a:r>
            <a:r>
              <a:rPr lang="en-US" sz="1600" dirty="0">
                <a:latin typeface="Times New Roman" pitchFamily="18" charset="0"/>
                <a:cs typeface="Times New Roman" pitchFamily="18" charset="0"/>
              </a:rPr>
              <a:t>ii </a:t>
            </a:r>
            <a:r>
              <a:rPr lang="en-US" sz="1600" dirty="0" err="1">
                <a:latin typeface="Times New Roman" pitchFamily="18" charset="0"/>
                <a:cs typeface="Times New Roman" pitchFamily="18" charset="0"/>
              </a:rPr>
              <a:t>şi</a:t>
            </a:r>
            <a:r>
              <a:rPr lang="en-US" sz="1600" dirty="0">
                <a:latin typeface="Times New Roman" pitchFamily="18" charset="0"/>
                <a:cs typeface="Times New Roman" pitchFamily="18" charset="0"/>
              </a:rPr>
              <a:t> de </a:t>
            </a:r>
            <a:r>
              <a:rPr lang="en-US" sz="1600" dirty="0" err="1">
                <a:latin typeface="Times New Roman" pitchFamily="18" charset="0"/>
                <a:cs typeface="Times New Roman" pitchFamily="18" charset="0"/>
              </a:rPr>
              <a:t>aceea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în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activit</a:t>
            </a:r>
            <a:r>
              <a:rPr lang="vi-VN" sz="1600" dirty="0">
                <a:latin typeface="Times New Roman" pitchFamily="18" charset="0"/>
                <a:cs typeface="Times New Roman" pitchFamily="18" charset="0"/>
              </a:rPr>
              <a:t>ăţ</a:t>
            </a:r>
            <a:r>
              <a:rPr lang="en-US" sz="1600" dirty="0" err="1">
                <a:latin typeface="Times New Roman" pitchFamily="18" charset="0"/>
                <a:cs typeface="Times New Roman" pitchFamily="18" charset="0"/>
              </a:rPr>
              <a:t>ile</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pe</a:t>
            </a:r>
            <a:r>
              <a:rPr lang="en-US" sz="1600" dirty="0">
                <a:latin typeface="Times New Roman" pitchFamily="18" charset="0"/>
                <a:cs typeface="Times New Roman" pitchFamily="18" charset="0"/>
              </a:rPr>
              <a:t> care le </a:t>
            </a:r>
            <a:r>
              <a:rPr lang="en-US" sz="1600" dirty="0" err="1">
                <a:latin typeface="Times New Roman" pitchFamily="18" charset="0"/>
                <a:cs typeface="Times New Roman" pitchFamily="18" charset="0"/>
              </a:rPr>
              <a:t>desf</a:t>
            </a:r>
            <a:r>
              <a:rPr lang="vi-VN" sz="1600" dirty="0">
                <a:latin typeface="Times New Roman" pitchFamily="18" charset="0"/>
                <a:cs typeface="Times New Roman" pitchFamily="18" charset="0"/>
              </a:rPr>
              <a:t>ăş</a:t>
            </a:r>
            <a:r>
              <a:rPr lang="en-US" sz="1600" dirty="0">
                <a:latin typeface="Times New Roman" pitchFamily="18" charset="0"/>
                <a:cs typeface="Times New Roman" pitchFamily="18" charset="0"/>
              </a:rPr>
              <a:t>or la </a:t>
            </a:r>
            <a:r>
              <a:rPr lang="en-US" sz="1600" dirty="0" err="1">
                <a:latin typeface="Times New Roman" pitchFamily="18" charset="0"/>
                <a:cs typeface="Times New Roman" pitchFamily="18" charset="0"/>
              </a:rPr>
              <a:t>gr</a:t>
            </a:r>
            <a:r>
              <a:rPr lang="vi-VN" sz="1600" dirty="0">
                <a:latin typeface="Times New Roman" pitchFamily="18" charset="0"/>
                <a:cs typeface="Times New Roman" pitchFamily="18" charset="0"/>
              </a:rPr>
              <a:t>ă</a:t>
            </a:r>
            <a:r>
              <a:rPr lang="en-US" sz="1600" dirty="0" err="1">
                <a:latin typeface="Times New Roman" pitchFamily="18" charset="0"/>
                <a:cs typeface="Times New Roman" pitchFamily="18" charset="0"/>
              </a:rPr>
              <a:t>diniţ</a:t>
            </a:r>
            <a:r>
              <a:rPr lang="vi-VN" sz="1600" dirty="0">
                <a:latin typeface="Times New Roman" pitchFamily="18" charset="0"/>
                <a:cs typeface="Times New Roman" pitchFamily="18" charset="0"/>
              </a:rPr>
              <a:t>ă</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acord</a:t>
            </a:r>
            <a:r>
              <a:rPr lang="en-US" sz="1600" dirty="0">
                <a:latin typeface="Times New Roman" pitchFamily="18" charset="0"/>
                <a:cs typeface="Times New Roman" pitchFamily="18" charset="0"/>
              </a:rPr>
              <a:t> o </a:t>
            </a:r>
            <a:r>
              <a:rPr lang="en-US" sz="1600" dirty="0" err="1">
                <a:latin typeface="Times New Roman" pitchFamily="18" charset="0"/>
                <a:cs typeface="Times New Roman" pitchFamily="18" charset="0"/>
              </a:rPr>
              <a:t>atenţie</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deosebit</a:t>
            </a:r>
            <a:r>
              <a:rPr lang="vi-VN" sz="1600" dirty="0">
                <a:latin typeface="Times New Roman" pitchFamily="18" charset="0"/>
                <a:cs typeface="Times New Roman" pitchFamily="18" charset="0"/>
              </a:rPr>
              <a:t>ă</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preg</a:t>
            </a:r>
            <a:r>
              <a:rPr lang="vi-VN" sz="1600" dirty="0">
                <a:latin typeface="Times New Roman" pitchFamily="18" charset="0"/>
                <a:cs typeface="Times New Roman" pitchFamily="18" charset="0"/>
              </a:rPr>
              <a:t>ă</a:t>
            </a:r>
            <a:r>
              <a:rPr lang="en-US" sz="1600" dirty="0" err="1">
                <a:latin typeface="Times New Roman" pitchFamily="18" charset="0"/>
                <a:cs typeface="Times New Roman" pitchFamily="18" charset="0"/>
              </a:rPr>
              <a:t>tirii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copiilor</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pentru</a:t>
            </a:r>
            <a:r>
              <a:rPr lang="en-US" sz="1600" dirty="0">
                <a:latin typeface="Times New Roman" pitchFamily="18" charset="0"/>
                <a:cs typeface="Times New Roman" pitchFamily="18" charset="0"/>
              </a:rPr>
              <a:t> a face </a:t>
            </a:r>
            <a:r>
              <a:rPr lang="en-US" sz="1600" dirty="0" err="1">
                <a:latin typeface="Times New Roman" pitchFamily="18" charset="0"/>
                <a:cs typeface="Times New Roman" pitchFamily="18" charset="0"/>
              </a:rPr>
              <a:t>faţ</a:t>
            </a:r>
            <a:r>
              <a:rPr lang="vi-VN" sz="1600" dirty="0">
                <a:latin typeface="Times New Roman" pitchFamily="18" charset="0"/>
                <a:cs typeface="Times New Roman" pitchFamily="18" charset="0"/>
              </a:rPr>
              <a:t>ă</a:t>
            </a:r>
            <a:r>
              <a:rPr lang="en-US" sz="1600" dirty="0">
                <a:latin typeface="Times New Roman" pitchFamily="18" charset="0"/>
                <a:cs typeface="Times New Roman" pitchFamily="18" charset="0"/>
              </a:rPr>
              <a:t> cu </a:t>
            </a:r>
            <a:r>
              <a:rPr lang="en-US" sz="1600" dirty="0" err="1">
                <a:latin typeface="Times New Roman" pitchFamily="18" charset="0"/>
                <a:cs typeface="Times New Roman" pitchFamily="18" charset="0"/>
              </a:rPr>
              <a:t>succes</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provoc</a:t>
            </a:r>
            <a:r>
              <a:rPr lang="vi-VN" sz="1600" dirty="0">
                <a:latin typeface="Times New Roman" pitchFamily="18" charset="0"/>
                <a:cs typeface="Times New Roman" pitchFamily="18" charset="0"/>
              </a:rPr>
              <a:t>ă</a:t>
            </a:r>
            <a:r>
              <a:rPr lang="en-US" sz="1600" dirty="0" err="1">
                <a:latin typeface="Times New Roman" pitchFamily="18" charset="0"/>
                <a:cs typeface="Times New Roman" pitchFamily="18" charset="0"/>
              </a:rPr>
              <a:t>rilor</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şcolii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Ofer</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copiilor</a:t>
            </a:r>
            <a:r>
              <a:rPr lang="en-US" sz="1600" dirty="0">
                <a:latin typeface="Times New Roman" pitchFamily="18" charset="0"/>
                <a:cs typeface="Times New Roman" pitchFamily="18" charset="0"/>
              </a:rPr>
              <a:t> nu </a:t>
            </a:r>
            <a:r>
              <a:rPr lang="en-US" sz="1600" dirty="0" err="1">
                <a:latin typeface="Times New Roman" pitchFamily="18" charset="0"/>
                <a:cs typeface="Times New Roman" pitchFamily="18" charset="0"/>
              </a:rPr>
              <a:t>doar</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scântei</a:t>
            </a:r>
            <a:r>
              <a:rPr lang="en-US" sz="1600" dirty="0">
                <a:latin typeface="Times New Roman" pitchFamily="18" charset="0"/>
                <a:cs typeface="Times New Roman" pitchFamily="18" charset="0"/>
              </a:rPr>
              <a:t> de g</a:t>
            </a:r>
            <a:r>
              <a:rPr lang="ro-RO" sz="1600" dirty="0">
                <a:latin typeface="Times New Roman" pitchFamily="18" charset="0"/>
                <a:cs typeface="Times New Roman" pitchFamily="18" charset="0"/>
              </a:rPr>
              <a:t>â</a:t>
            </a:r>
            <a:r>
              <a:rPr lang="en-US" sz="1600" dirty="0" err="1">
                <a:latin typeface="Times New Roman" pitchFamily="18" charset="0"/>
                <a:cs typeface="Times New Roman" pitchFamily="18" charset="0"/>
              </a:rPr>
              <a:t>ndire</a:t>
            </a:r>
            <a:r>
              <a:rPr lang="en-US" sz="1600" dirty="0">
                <a:latin typeface="Times New Roman" pitchFamily="18" charset="0"/>
                <a:cs typeface="Times New Roman" pitchFamily="18" charset="0"/>
              </a:rPr>
              <a:t>, f</a:t>
            </a:r>
            <a:r>
              <a:rPr lang="vi-VN" sz="1600" dirty="0">
                <a:latin typeface="Times New Roman" pitchFamily="18" charset="0"/>
                <a:cs typeface="Times New Roman" pitchFamily="18" charset="0"/>
              </a:rPr>
              <a:t>ă</a:t>
            </a:r>
            <a:r>
              <a:rPr lang="en-US" sz="1600" dirty="0" err="1">
                <a:latin typeface="Times New Roman" pitchFamily="18" charset="0"/>
                <a:cs typeface="Times New Roman" pitchFamily="18" charset="0"/>
              </a:rPr>
              <a:t>râme</a:t>
            </a:r>
            <a:r>
              <a:rPr lang="en-US" sz="1600" dirty="0">
                <a:latin typeface="Times New Roman" pitchFamily="18" charset="0"/>
                <a:cs typeface="Times New Roman" pitchFamily="18" charset="0"/>
              </a:rPr>
              <a:t> de </a:t>
            </a:r>
            <a:r>
              <a:rPr lang="en-US" sz="1600" dirty="0" err="1">
                <a:latin typeface="Times New Roman" pitchFamily="18" charset="0"/>
                <a:cs typeface="Times New Roman" pitchFamily="18" charset="0"/>
              </a:rPr>
              <a:t>cunoaştere</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şi</a:t>
            </a:r>
            <a:r>
              <a:rPr lang="en-US" sz="1600" dirty="0">
                <a:latin typeface="Times New Roman" pitchFamily="18" charset="0"/>
                <a:cs typeface="Times New Roman" pitchFamily="18" charset="0"/>
              </a:rPr>
              <a:t>  p</a:t>
            </a:r>
            <a:r>
              <a:rPr lang="vi-VN" sz="1600" dirty="0">
                <a:latin typeface="Times New Roman" pitchFamily="18" charset="0"/>
                <a:cs typeface="Times New Roman" pitchFamily="18" charset="0"/>
              </a:rPr>
              <a:t>ă</a:t>
            </a:r>
            <a:r>
              <a:rPr lang="en-US" sz="1600" dirty="0">
                <a:latin typeface="Times New Roman" pitchFamily="18" charset="0"/>
                <a:cs typeface="Times New Roman" pitchFamily="18" charset="0"/>
              </a:rPr>
              <a:t>r</a:t>
            </a:r>
            <a:r>
              <a:rPr lang="vi-VN" sz="1600" dirty="0">
                <a:latin typeface="Times New Roman" pitchFamily="18" charset="0"/>
                <a:cs typeface="Times New Roman" pitchFamily="18" charset="0"/>
              </a:rPr>
              <a:t>ţ</a:t>
            </a:r>
            <a:r>
              <a:rPr lang="en-US" sz="1600" dirty="0" err="1">
                <a:latin typeface="Times New Roman" pitchFamily="18" charset="0"/>
                <a:cs typeface="Times New Roman" pitchFamily="18" charset="0"/>
              </a:rPr>
              <a:t>i</a:t>
            </a:r>
            <a:r>
              <a:rPr lang="en-US" sz="1600" dirty="0">
                <a:latin typeface="Times New Roman" pitchFamily="18" charset="0"/>
                <a:cs typeface="Times New Roman" pitchFamily="18" charset="0"/>
              </a:rPr>
              <a:t> din </a:t>
            </a:r>
            <a:r>
              <a:rPr lang="en-US" sz="1600" dirty="0" err="1">
                <a:latin typeface="Times New Roman" pitchFamily="18" charset="0"/>
                <a:cs typeface="Times New Roman" pitchFamily="18" charset="0"/>
              </a:rPr>
              <a:t>inima</a:t>
            </a:r>
            <a:r>
              <a:rPr lang="en-US" sz="1600" dirty="0">
                <a:latin typeface="Times New Roman" pitchFamily="18" charset="0"/>
                <a:cs typeface="Times New Roman" pitchFamily="18" charset="0"/>
              </a:rPr>
              <a:t> mea. Nu am </a:t>
            </a:r>
            <a:r>
              <a:rPr lang="en-US" sz="1600" dirty="0" err="1">
                <a:latin typeface="Times New Roman" pitchFamily="18" charset="0"/>
                <a:cs typeface="Times New Roman" pitchFamily="18" charset="0"/>
              </a:rPr>
              <a:t>nevoie</a:t>
            </a:r>
            <a:r>
              <a:rPr lang="en-US" sz="1600" dirty="0">
                <a:latin typeface="Times New Roman" pitchFamily="18" charset="0"/>
                <a:cs typeface="Times New Roman" pitchFamily="18" charset="0"/>
              </a:rPr>
              <a:t> de o </a:t>
            </a:r>
            <a:r>
              <a:rPr lang="en-US" sz="1600" dirty="0" err="1">
                <a:latin typeface="Times New Roman" pitchFamily="18" charset="0"/>
                <a:cs typeface="Times New Roman" pitchFamily="18" charset="0"/>
              </a:rPr>
              <a:t>zi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sau</a:t>
            </a:r>
            <a:r>
              <a:rPr lang="en-US" sz="1600" dirty="0">
                <a:latin typeface="Times New Roman" pitchFamily="18" charset="0"/>
                <a:cs typeface="Times New Roman" pitchFamily="18" charset="0"/>
              </a:rPr>
              <a:t> un moment </a:t>
            </a:r>
            <a:r>
              <a:rPr lang="en-US" sz="1600" dirty="0" err="1">
                <a:latin typeface="Times New Roman" pitchFamily="18" charset="0"/>
                <a:cs typeface="Times New Roman" pitchFamily="18" charset="0"/>
              </a:rPr>
              <a:t>anume</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pentru</a:t>
            </a:r>
            <a:r>
              <a:rPr lang="en-US" sz="1600" dirty="0">
                <a:latin typeface="Times New Roman" pitchFamily="18" charset="0"/>
                <a:cs typeface="Times New Roman" pitchFamily="18" charset="0"/>
              </a:rPr>
              <a:t> a-mi </a:t>
            </a:r>
            <a:r>
              <a:rPr lang="en-US" sz="1600" dirty="0" err="1">
                <a:latin typeface="Times New Roman" pitchFamily="18" charset="0"/>
                <a:cs typeface="Times New Roman" pitchFamily="18" charset="0"/>
              </a:rPr>
              <a:t>îmbr</a:t>
            </a:r>
            <a:r>
              <a:rPr lang="vi-VN" sz="1600" dirty="0">
                <a:latin typeface="Times New Roman" pitchFamily="18" charset="0"/>
                <a:cs typeface="Times New Roman" pitchFamily="18" charset="0"/>
              </a:rPr>
              <a:t>ăţ</a:t>
            </a:r>
            <a:r>
              <a:rPr lang="en-US" sz="1600" dirty="0" err="1">
                <a:latin typeface="Times New Roman" pitchFamily="18" charset="0"/>
                <a:cs typeface="Times New Roman" pitchFamily="18" charset="0"/>
              </a:rPr>
              <a:t>işa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copiii</a:t>
            </a:r>
            <a:r>
              <a:rPr lang="en-US" sz="1600" dirty="0">
                <a:latin typeface="Times New Roman" pitchFamily="18" charset="0"/>
                <a:cs typeface="Times New Roman" pitchFamily="18" charset="0"/>
              </a:rPr>
              <a:t> din </a:t>
            </a:r>
            <a:r>
              <a:rPr lang="en-US" sz="1600" dirty="0" err="1">
                <a:latin typeface="Times New Roman" pitchFamily="18" charset="0"/>
                <a:cs typeface="Times New Roman" pitchFamily="18" charset="0"/>
              </a:rPr>
              <a:t>grup</a:t>
            </a:r>
            <a:r>
              <a:rPr lang="vi-VN" sz="1600" dirty="0">
                <a:latin typeface="Times New Roman" pitchFamily="18" charset="0"/>
                <a:cs typeface="Times New Roman" pitchFamily="18" charset="0"/>
              </a:rPr>
              <a:t>ă</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îi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îmbr</a:t>
            </a:r>
            <a:r>
              <a:rPr lang="vi-VN" sz="1600" dirty="0">
                <a:latin typeface="Times New Roman" pitchFamily="18" charset="0"/>
                <a:cs typeface="Times New Roman" pitchFamily="18" charset="0"/>
              </a:rPr>
              <a:t>ăţ</a:t>
            </a:r>
            <a:r>
              <a:rPr lang="en-US" sz="1600" dirty="0" err="1">
                <a:latin typeface="Times New Roman" pitchFamily="18" charset="0"/>
                <a:cs typeface="Times New Roman" pitchFamily="18" charset="0"/>
              </a:rPr>
              <a:t>i</a:t>
            </a:r>
            <a:r>
              <a:rPr lang="vi-VN" sz="1600" dirty="0">
                <a:latin typeface="Times New Roman" pitchFamily="18" charset="0"/>
                <a:cs typeface="Times New Roman" pitchFamily="18" charset="0"/>
              </a:rPr>
              <a:t>ş</a:t>
            </a:r>
            <a:r>
              <a:rPr lang="en-US" sz="1600" dirty="0" err="1">
                <a:latin typeface="Times New Roman" pitchFamily="18" charset="0"/>
                <a:cs typeface="Times New Roman" pitchFamily="18" charset="0"/>
              </a:rPr>
              <a:t>ez</a:t>
            </a:r>
            <a:r>
              <a:rPr lang="en-US" sz="1600" dirty="0">
                <a:latin typeface="Times New Roman" pitchFamily="18" charset="0"/>
                <a:cs typeface="Times New Roman" pitchFamily="18" charset="0"/>
              </a:rPr>
              <a:t> de </a:t>
            </a:r>
            <a:r>
              <a:rPr lang="en-US" sz="1600" dirty="0" err="1">
                <a:latin typeface="Times New Roman" pitchFamily="18" charset="0"/>
                <a:cs typeface="Times New Roman" pitchFamily="18" charset="0"/>
              </a:rPr>
              <a:t>mai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multe</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ori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pe</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zi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pentru</a:t>
            </a:r>
            <a:r>
              <a:rPr lang="en-US" sz="1600" dirty="0">
                <a:latin typeface="Times New Roman" pitchFamily="18" charset="0"/>
                <a:cs typeface="Times New Roman" pitchFamily="18" charset="0"/>
              </a:rPr>
              <a:t> c</a:t>
            </a:r>
            <a:r>
              <a:rPr lang="vi-VN" sz="1600" dirty="0">
                <a:latin typeface="Times New Roman" pitchFamily="18" charset="0"/>
                <a:cs typeface="Times New Roman" pitchFamily="18" charset="0"/>
              </a:rPr>
              <a:t>ă</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îi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iubesc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şi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pentru</a:t>
            </a:r>
            <a:r>
              <a:rPr lang="en-US" sz="1600" dirty="0">
                <a:latin typeface="Times New Roman" pitchFamily="18" charset="0"/>
                <a:cs typeface="Times New Roman" pitchFamily="18" charset="0"/>
              </a:rPr>
              <a:t> c</a:t>
            </a:r>
            <a:r>
              <a:rPr lang="vi-VN" sz="1600" dirty="0">
                <a:latin typeface="Times New Roman" pitchFamily="18" charset="0"/>
                <a:cs typeface="Times New Roman" pitchFamily="18" charset="0"/>
              </a:rPr>
              <a:t>ă</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iubirea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educ</a:t>
            </a:r>
            <a:r>
              <a:rPr lang="vi-VN" sz="1600" dirty="0">
                <a:latin typeface="Times New Roman" pitchFamily="18" charset="0"/>
                <a:cs typeface="Times New Roman" pitchFamily="18" charset="0"/>
              </a:rPr>
              <a:t>ă</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în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cea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mai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frumoas</a:t>
            </a:r>
            <a:r>
              <a:rPr lang="vi-VN" sz="1600" dirty="0">
                <a:latin typeface="Times New Roman" pitchFamily="18" charset="0"/>
                <a:cs typeface="Times New Roman" pitchFamily="18" charset="0"/>
              </a:rPr>
              <a:t>ă</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manier</a:t>
            </a:r>
            <a:r>
              <a:rPr lang="vi-VN" sz="1600" dirty="0">
                <a:latin typeface="Times New Roman" pitchFamily="18" charset="0"/>
                <a:cs typeface="Times New Roman" pitchFamily="18" charset="0"/>
              </a:rPr>
              <a:t>ă</a:t>
            </a:r>
            <a:r>
              <a:rPr lang="en-US" sz="1600" dirty="0">
                <a:latin typeface="Times New Roman" pitchFamily="18" charset="0"/>
                <a:cs typeface="Times New Roman" pitchFamily="18" charset="0"/>
              </a:rPr>
              <a:t>.</a:t>
            </a:r>
          </a:p>
          <a:p>
            <a:pPr algn="just"/>
            <a:r>
              <a:rPr lang="ro-RO" sz="1600" dirty="0">
                <a:latin typeface="Times New Roman" pitchFamily="18" charset="0"/>
                <a:cs typeface="Times New Roman" pitchFamily="18" charset="0"/>
              </a:rPr>
              <a:t>        </a:t>
            </a:r>
            <a:r>
              <a:rPr lang="en-US" sz="1600" dirty="0">
                <a:latin typeface="Times New Roman" pitchFamily="18" charset="0"/>
                <a:cs typeface="Times New Roman" pitchFamily="18" charset="0"/>
              </a:rPr>
              <a:t>Am </a:t>
            </a:r>
            <a:r>
              <a:rPr lang="en-US" sz="1600" dirty="0" err="1">
                <a:latin typeface="Times New Roman" pitchFamily="18" charset="0"/>
                <a:cs typeface="Times New Roman" pitchFamily="18" charset="0"/>
              </a:rPr>
              <a:t>insuflat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mereu</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copiilor</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dorinţa</a:t>
            </a:r>
            <a:r>
              <a:rPr lang="en-US" sz="1600" dirty="0">
                <a:latin typeface="Times New Roman" pitchFamily="18" charset="0"/>
                <a:cs typeface="Times New Roman" pitchFamily="18" charset="0"/>
              </a:rPr>
              <a:t> de </a:t>
            </a:r>
            <a:r>
              <a:rPr lang="en-US" sz="1600" dirty="0" err="1">
                <a:latin typeface="Times New Roman" pitchFamily="18" charset="0"/>
                <a:cs typeface="Times New Roman" pitchFamily="18" charset="0"/>
              </a:rPr>
              <a:t>cunoaştere</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încrederea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în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forţele</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proprii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şi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ambiţia</a:t>
            </a:r>
            <a:r>
              <a:rPr lang="en-US" sz="1600" dirty="0">
                <a:latin typeface="Times New Roman" pitchFamily="18" charset="0"/>
                <a:cs typeface="Times New Roman" pitchFamily="18" charset="0"/>
              </a:rPr>
              <a:t> de a fi </a:t>
            </a:r>
            <a:r>
              <a:rPr lang="en-US" sz="1600" dirty="0" err="1">
                <a:latin typeface="Times New Roman" pitchFamily="18" charset="0"/>
                <a:cs typeface="Times New Roman" pitchFamily="18" charset="0"/>
              </a:rPr>
              <a:t>în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fiecare</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zi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mai</a:t>
            </a:r>
            <a:r>
              <a:rPr lang="en-US" sz="1600" dirty="0">
                <a:latin typeface="Times New Roman" pitchFamily="18" charset="0"/>
                <a:cs typeface="Times New Roman" pitchFamily="18" charset="0"/>
              </a:rPr>
              <a:t> bine </a:t>
            </a:r>
            <a:r>
              <a:rPr lang="en-US" sz="1600" dirty="0" err="1">
                <a:latin typeface="Times New Roman" pitchFamily="18" charset="0"/>
                <a:cs typeface="Times New Roman" pitchFamily="18" charset="0"/>
              </a:rPr>
              <a:t>preg</a:t>
            </a:r>
            <a:r>
              <a:rPr lang="vi-VN" sz="1600" dirty="0">
                <a:latin typeface="Times New Roman" pitchFamily="18" charset="0"/>
                <a:cs typeface="Times New Roman" pitchFamily="18" charset="0"/>
              </a:rPr>
              <a:t>ă</a:t>
            </a:r>
            <a:r>
              <a:rPr lang="en-US" sz="1600" dirty="0" err="1">
                <a:latin typeface="Times New Roman" pitchFamily="18" charset="0"/>
                <a:cs typeface="Times New Roman" pitchFamily="18" charset="0"/>
              </a:rPr>
              <a:t>tiţi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dar</a:t>
            </a:r>
            <a:r>
              <a:rPr lang="en-US" sz="1600" dirty="0">
                <a:latin typeface="Times New Roman" pitchFamily="18" charset="0"/>
                <a:cs typeface="Times New Roman" pitchFamily="18" charset="0"/>
              </a:rPr>
              <a:t> le-am </a:t>
            </a:r>
            <a:r>
              <a:rPr lang="en-US" sz="1600" dirty="0" err="1">
                <a:latin typeface="Times New Roman" pitchFamily="18" charset="0"/>
                <a:cs typeface="Times New Roman" pitchFamily="18" charset="0"/>
              </a:rPr>
              <a:t>transmis</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şi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valori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precum</a:t>
            </a:r>
            <a:r>
              <a:rPr lang="en-US" sz="1600" dirty="0">
                <a:latin typeface="Times New Roman" pitchFamily="18" charset="0"/>
                <a:cs typeface="Times New Roman" pitchFamily="18" charset="0"/>
              </a:rPr>
              <a:t>: bun</a:t>
            </a:r>
            <a:r>
              <a:rPr lang="vi-VN" sz="1600" dirty="0">
                <a:latin typeface="Times New Roman" pitchFamily="18" charset="0"/>
                <a:cs typeface="Times New Roman" pitchFamily="18" charset="0"/>
              </a:rPr>
              <a:t>ă</a:t>
            </a:r>
            <a:r>
              <a:rPr lang="en-US" sz="1600" dirty="0" err="1">
                <a:latin typeface="Times New Roman" pitchFamily="18" charset="0"/>
                <a:cs typeface="Times New Roman" pitchFamily="18" charset="0"/>
              </a:rPr>
              <a:t>tatea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cooperarea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responsabilitatea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şi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toleranţa</a:t>
            </a:r>
            <a:r>
              <a:rPr lang="en-US" sz="1600" dirty="0">
                <a:latin typeface="Times New Roman" pitchFamily="18" charset="0"/>
                <a:cs typeface="Times New Roman" pitchFamily="18" charset="0"/>
              </a:rPr>
              <a:t>. </a:t>
            </a:r>
          </a:p>
          <a:p>
            <a:pPr algn="just"/>
            <a:r>
              <a:rPr lang="ro-RO" sz="1600" dirty="0">
                <a:latin typeface="Times New Roman" pitchFamily="18" charset="0"/>
                <a:cs typeface="Times New Roman" pitchFamily="18" charset="0"/>
              </a:rPr>
              <a:t>        </a:t>
            </a:r>
            <a:r>
              <a:rPr lang="en-US" sz="1600" dirty="0">
                <a:latin typeface="Times New Roman" pitchFamily="18" charset="0"/>
                <a:cs typeface="Times New Roman" pitchFamily="18" charset="0"/>
              </a:rPr>
              <a:t>Consider c</a:t>
            </a:r>
            <a:r>
              <a:rPr lang="vi-VN" sz="1600" dirty="0">
                <a:latin typeface="Times New Roman" pitchFamily="18" charset="0"/>
                <a:cs typeface="Times New Roman" pitchFamily="18" charset="0"/>
              </a:rPr>
              <a:t>ă</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educaţia</a:t>
            </a:r>
            <a:r>
              <a:rPr lang="en-US" sz="1600" dirty="0">
                <a:latin typeface="Times New Roman" pitchFamily="18" charset="0"/>
                <a:cs typeface="Times New Roman" pitchFamily="18" charset="0"/>
              </a:rPr>
              <a:t> e </a:t>
            </a:r>
            <a:r>
              <a:rPr lang="en-US" sz="1600" dirty="0" err="1">
                <a:latin typeface="Times New Roman" pitchFamily="18" charset="0"/>
                <a:cs typeface="Times New Roman" pitchFamily="18" charset="0"/>
              </a:rPr>
              <a:t>arta</a:t>
            </a:r>
            <a:r>
              <a:rPr lang="en-US" sz="1600" dirty="0">
                <a:latin typeface="Times New Roman" pitchFamily="18" charset="0"/>
                <a:cs typeface="Times New Roman" pitchFamily="18" charset="0"/>
              </a:rPr>
              <a:t> de a forma </a:t>
            </a:r>
            <a:r>
              <a:rPr lang="en-US" sz="1600" dirty="0" err="1">
                <a:latin typeface="Times New Roman" pitchFamily="18" charset="0"/>
                <a:cs typeface="Times New Roman" pitchFamily="18" charset="0"/>
              </a:rPr>
              <a:t>oameni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pentru</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viaţ</a:t>
            </a:r>
            <a:r>
              <a:rPr lang="vi-VN" sz="1600" dirty="0">
                <a:latin typeface="Times New Roman" pitchFamily="18" charset="0"/>
                <a:cs typeface="Times New Roman" pitchFamily="18" charset="0"/>
              </a:rPr>
              <a:t>ă</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şi</a:t>
            </a:r>
            <a:r>
              <a:rPr lang="en-US" sz="1600" dirty="0">
                <a:latin typeface="Times New Roman" pitchFamily="18" charset="0"/>
                <a:cs typeface="Times New Roman" pitchFamily="18" charset="0"/>
              </a:rPr>
              <a:t> c</a:t>
            </a:r>
            <a:r>
              <a:rPr lang="vi-VN" sz="1600" dirty="0">
                <a:latin typeface="Times New Roman" pitchFamily="18" charset="0"/>
                <a:cs typeface="Times New Roman" pitchFamily="18" charset="0"/>
              </a:rPr>
              <a:t>ă</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fiecare</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copil</a:t>
            </a:r>
            <a:r>
              <a:rPr lang="en-US" sz="1600" dirty="0">
                <a:latin typeface="Times New Roman" pitchFamily="18" charset="0"/>
                <a:cs typeface="Times New Roman" pitchFamily="18" charset="0"/>
              </a:rPr>
              <a:t> e o </a:t>
            </a:r>
            <a:r>
              <a:rPr lang="en-US" sz="1600" dirty="0" err="1">
                <a:latin typeface="Times New Roman" pitchFamily="18" charset="0"/>
                <a:cs typeface="Times New Roman" pitchFamily="18" charset="0"/>
              </a:rPr>
              <a:t>ecuaţie</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ai</a:t>
            </a:r>
            <a:r>
              <a:rPr lang="en-US" sz="1600" dirty="0">
                <a:latin typeface="Times New Roman" pitchFamily="18" charset="0"/>
                <a:cs typeface="Times New Roman" pitchFamily="18" charset="0"/>
              </a:rPr>
              <a:t> c</a:t>
            </a:r>
            <a:r>
              <a:rPr lang="vi-VN" sz="1600" dirty="0">
                <a:latin typeface="Times New Roman" pitchFamily="18" charset="0"/>
                <a:cs typeface="Times New Roman" pitchFamily="18" charset="0"/>
              </a:rPr>
              <a:t>ă</a:t>
            </a:r>
            <a:r>
              <a:rPr lang="en-US" sz="1600" dirty="0" err="1">
                <a:latin typeface="Times New Roman" pitchFamily="18" charset="0"/>
                <a:cs typeface="Times New Roman" pitchFamily="18" charset="0"/>
              </a:rPr>
              <a:t>rei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termeni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sunt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ereditatea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mediul</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şi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educaţia</a:t>
            </a:r>
            <a:r>
              <a:rPr lang="en-US" sz="1600" dirty="0">
                <a:latin typeface="Times New Roman" pitchFamily="18" charset="0"/>
                <a:cs typeface="Times New Roman" pitchFamily="18" charset="0"/>
              </a:rPr>
              <a:t>, c</a:t>
            </a:r>
            <a:r>
              <a:rPr lang="vi-VN" sz="1600" dirty="0">
                <a:latin typeface="Times New Roman" pitchFamily="18" charset="0"/>
                <a:cs typeface="Times New Roman" pitchFamily="18" charset="0"/>
              </a:rPr>
              <a:t>ă</a:t>
            </a:r>
            <a:r>
              <a:rPr lang="en-US" sz="1600" dirty="0" err="1">
                <a:latin typeface="Times New Roman" pitchFamily="18" charset="0"/>
                <a:cs typeface="Times New Roman" pitchFamily="18" charset="0"/>
              </a:rPr>
              <a:t>rora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li</a:t>
            </a:r>
            <a:r>
              <a:rPr lang="en-US" sz="1600" dirty="0">
                <a:latin typeface="Times New Roman" pitchFamily="18" charset="0"/>
                <a:cs typeface="Times New Roman" pitchFamily="18" charset="0"/>
              </a:rPr>
              <a:t> se </a:t>
            </a:r>
            <a:r>
              <a:rPr lang="en-US" sz="1600" dirty="0" err="1">
                <a:latin typeface="Times New Roman" pitchFamily="18" charset="0"/>
                <a:cs typeface="Times New Roman" pitchFamily="18" charset="0"/>
              </a:rPr>
              <a:t>adaug</a:t>
            </a:r>
            <a:r>
              <a:rPr lang="vi-VN" sz="1600" dirty="0">
                <a:latin typeface="Times New Roman" pitchFamily="18" charset="0"/>
                <a:cs typeface="Times New Roman" pitchFamily="18" charset="0"/>
              </a:rPr>
              <a:t>ă</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factorul</a:t>
            </a:r>
            <a:r>
              <a:rPr lang="en-US" sz="1600" dirty="0">
                <a:latin typeface="Times New Roman" pitchFamily="18" charset="0"/>
                <a:cs typeface="Times New Roman" pitchFamily="18" charset="0"/>
              </a:rPr>
              <a:t> de </a:t>
            </a:r>
            <a:r>
              <a:rPr lang="en-US" sz="1600" dirty="0" err="1">
                <a:latin typeface="Times New Roman" pitchFamily="18" charset="0"/>
                <a:cs typeface="Times New Roman" pitchFamily="18" charset="0"/>
              </a:rPr>
              <a:t>imprevizibilitate</a:t>
            </a:r>
            <a:r>
              <a:rPr lang="en-US" sz="1600" dirty="0">
                <a:latin typeface="Times New Roman" pitchFamily="18" charset="0"/>
                <a:cs typeface="Times New Roman" pitchFamily="18" charset="0"/>
              </a:rPr>
              <a:t> (o </a:t>
            </a:r>
            <a:r>
              <a:rPr lang="en-US" sz="1600" dirty="0" err="1">
                <a:latin typeface="Times New Roman" pitchFamily="18" charset="0"/>
                <a:cs typeface="Times New Roman" pitchFamily="18" charset="0"/>
              </a:rPr>
              <a:t>discutie</a:t>
            </a:r>
            <a:r>
              <a:rPr lang="en-US" sz="1600" dirty="0">
                <a:latin typeface="Times New Roman" pitchFamily="18" charset="0"/>
                <a:cs typeface="Times New Roman" pitchFamily="18" charset="0"/>
              </a:rPr>
              <a:t>, o </a:t>
            </a:r>
            <a:r>
              <a:rPr lang="en-US" sz="1600" dirty="0" err="1">
                <a:latin typeface="Times New Roman" pitchFamily="18" charset="0"/>
                <a:cs typeface="Times New Roman" pitchFamily="18" charset="0"/>
              </a:rPr>
              <a:t>întâmplare</a:t>
            </a:r>
            <a:r>
              <a:rPr lang="en-US" sz="1600" dirty="0">
                <a:latin typeface="Times New Roman" pitchFamily="18" charset="0"/>
                <a:cs typeface="Times New Roman" pitchFamily="18" charset="0"/>
              </a:rPr>
              <a:t>, o </a:t>
            </a:r>
            <a:r>
              <a:rPr lang="en-US" sz="1600" dirty="0" err="1">
                <a:latin typeface="Times New Roman" pitchFamily="18" charset="0"/>
                <a:cs typeface="Times New Roman" pitchFamily="18" charset="0"/>
              </a:rPr>
              <a:t>persoan</a:t>
            </a:r>
            <a:r>
              <a:rPr lang="vi-VN" sz="1600" dirty="0">
                <a:latin typeface="Times New Roman" pitchFamily="18" charset="0"/>
                <a:cs typeface="Times New Roman" pitchFamily="18" charset="0"/>
              </a:rPr>
              <a:t>ă</a:t>
            </a:r>
            <a:r>
              <a:rPr lang="en-US" sz="1600" dirty="0">
                <a:latin typeface="Times New Roman" pitchFamily="18" charset="0"/>
                <a:cs typeface="Times New Roman" pitchFamily="18" charset="0"/>
              </a:rPr>
              <a:t> etc.), de </a:t>
            </a:r>
            <a:r>
              <a:rPr lang="en-US" sz="1600" dirty="0" err="1">
                <a:latin typeface="Times New Roman" pitchFamily="18" charset="0"/>
                <a:cs typeface="Times New Roman" pitchFamily="18" charset="0"/>
              </a:rPr>
              <a:t>aceea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urmăresc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să</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descop</a:t>
            </a:r>
            <a:r>
              <a:rPr lang="vi-VN" sz="1600" dirty="0">
                <a:latin typeface="Times New Roman" pitchFamily="18" charset="0"/>
                <a:cs typeface="Times New Roman" pitchFamily="18" charset="0"/>
              </a:rPr>
              <a:t>ă</a:t>
            </a:r>
            <a:r>
              <a:rPr lang="en-US" sz="1600" dirty="0">
                <a:latin typeface="Times New Roman" pitchFamily="18" charset="0"/>
                <a:cs typeface="Times New Roman" pitchFamily="18" charset="0"/>
              </a:rPr>
              <a:t>r </a:t>
            </a:r>
            <a:r>
              <a:rPr lang="en-US" sz="1600" dirty="0" err="1">
                <a:latin typeface="Times New Roman" pitchFamily="18" charset="0"/>
                <a:cs typeface="Times New Roman" pitchFamily="18" charset="0"/>
              </a:rPr>
              <a:t>şi</a:t>
            </a:r>
            <a:r>
              <a:rPr lang="en-US" sz="1600" dirty="0">
                <a:latin typeface="Times New Roman" pitchFamily="18" charset="0"/>
                <a:cs typeface="Times New Roman" pitchFamily="18" charset="0"/>
              </a:rPr>
              <a:t> s</a:t>
            </a:r>
            <a:r>
              <a:rPr lang="vi-VN" sz="1600" dirty="0">
                <a:latin typeface="Times New Roman" pitchFamily="18" charset="0"/>
                <a:cs typeface="Times New Roman" pitchFamily="18" charset="0"/>
              </a:rPr>
              <a:t>ă</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valorific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potenţialul</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copiilor</a:t>
            </a:r>
            <a:r>
              <a:rPr lang="en-US" sz="1600" dirty="0">
                <a:latin typeface="Times New Roman" pitchFamily="18" charset="0"/>
                <a:cs typeface="Times New Roman" pitchFamily="18" charset="0"/>
              </a:rPr>
              <a:t>, s</a:t>
            </a:r>
            <a:r>
              <a:rPr lang="vi-VN" sz="1600" dirty="0">
                <a:latin typeface="Times New Roman" pitchFamily="18" charset="0"/>
                <a:cs typeface="Times New Roman" pitchFamily="18" charset="0"/>
              </a:rPr>
              <a:t>ă</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utilizez</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strategia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cea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mai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potrivit</a:t>
            </a:r>
            <a:r>
              <a:rPr lang="vi-VN" sz="1600" dirty="0">
                <a:latin typeface="Times New Roman" pitchFamily="18" charset="0"/>
                <a:cs typeface="Times New Roman" pitchFamily="18" charset="0"/>
              </a:rPr>
              <a:t>ă</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fiec</a:t>
            </a:r>
            <a:r>
              <a:rPr lang="vi-VN" sz="1600" dirty="0">
                <a:latin typeface="Times New Roman" pitchFamily="18" charset="0"/>
                <a:cs typeface="Times New Roman" pitchFamily="18" charset="0"/>
              </a:rPr>
              <a:t>ă</a:t>
            </a:r>
            <a:r>
              <a:rPr lang="en-US" sz="1600" dirty="0" err="1">
                <a:latin typeface="Times New Roman" pitchFamily="18" charset="0"/>
                <a:cs typeface="Times New Roman" pitchFamily="18" charset="0"/>
              </a:rPr>
              <a:t>rui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copil</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şi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fiec</a:t>
            </a:r>
            <a:r>
              <a:rPr lang="vi-VN" sz="1600" dirty="0">
                <a:latin typeface="Times New Roman" pitchFamily="18" charset="0"/>
                <a:cs typeface="Times New Roman" pitchFamily="18" charset="0"/>
              </a:rPr>
              <a:t>ă</a:t>
            </a:r>
            <a:r>
              <a:rPr lang="en-US" sz="1600" dirty="0" err="1">
                <a:latin typeface="Times New Roman" pitchFamily="18" charset="0"/>
                <a:cs typeface="Times New Roman" pitchFamily="18" charset="0"/>
              </a:rPr>
              <a:t>rei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situaţii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în</a:t>
            </a:r>
            <a:r>
              <a:rPr lang="en-US" sz="1600" dirty="0">
                <a:latin typeface="Times New Roman" pitchFamily="18" charset="0"/>
                <a:cs typeface="Times New Roman" pitchFamily="18" charset="0"/>
              </a:rPr>
              <a:t> parte. </a:t>
            </a:r>
          </a:p>
          <a:p>
            <a:pPr algn="just"/>
            <a:r>
              <a:rPr lang="ro-RO"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Cele</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mai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mari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satisfacţii</a:t>
            </a:r>
            <a:r>
              <a:rPr lang="en-US" sz="1600" dirty="0">
                <a:latin typeface="Times New Roman" pitchFamily="18" charset="0"/>
                <a:cs typeface="Times New Roman" pitchFamily="18" charset="0"/>
              </a:rPr>
              <a:t> ale </a:t>
            </a:r>
            <a:r>
              <a:rPr lang="en-US" sz="1600" dirty="0" err="1">
                <a:latin typeface="Times New Roman" pitchFamily="18" charset="0"/>
                <a:cs typeface="Times New Roman" pitchFamily="18" charset="0"/>
              </a:rPr>
              <a:t>muncii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mele</a:t>
            </a:r>
            <a:r>
              <a:rPr lang="en-US" sz="1600" dirty="0">
                <a:latin typeface="Times New Roman" pitchFamily="18" charset="0"/>
                <a:cs typeface="Times New Roman" pitchFamily="18" charset="0"/>
              </a:rPr>
              <a:t> de </a:t>
            </a:r>
            <a:r>
              <a:rPr lang="en-US" sz="1600" dirty="0" err="1">
                <a:latin typeface="Times New Roman" pitchFamily="18" charset="0"/>
                <a:cs typeface="Times New Roman" pitchFamily="18" charset="0"/>
              </a:rPr>
              <a:t>pân</a:t>
            </a:r>
            <a:r>
              <a:rPr lang="vi-VN" sz="1600" dirty="0">
                <a:latin typeface="Times New Roman" pitchFamily="18" charset="0"/>
                <a:cs typeface="Times New Roman" pitchFamily="18" charset="0"/>
              </a:rPr>
              <a:t>ă</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acum</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sunt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succesele</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foştilor</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elevi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şi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preşcolari</a:t>
            </a:r>
            <a:r>
              <a:rPr lang="en-US" sz="1600" dirty="0">
                <a:latin typeface="Times New Roman" pitchFamily="18" charset="0"/>
                <a:cs typeface="Times New Roman" pitchFamily="18" charset="0"/>
              </a:rPr>
              <a:t> la </a:t>
            </a:r>
            <a:r>
              <a:rPr lang="en-US" sz="1600" dirty="0" err="1">
                <a:latin typeface="Times New Roman" pitchFamily="18" charset="0"/>
                <a:cs typeface="Times New Roman" pitchFamily="18" charset="0"/>
              </a:rPr>
              <a:t>olimpiade</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concursuri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sau</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examene</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Chiar</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dac</a:t>
            </a:r>
            <a:r>
              <a:rPr lang="vi-VN" sz="1600" dirty="0">
                <a:latin typeface="Times New Roman" pitchFamily="18" charset="0"/>
                <a:cs typeface="Times New Roman" pitchFamily="18" charset="0"/>
              </a:rPr>
              <a:t>ă</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acestea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sunt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rezultatul</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muncii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lor</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şi</a:t>
            </a:r>
            <a:r>
              <a:rPr lang="en-US" sz="1600" dirty="0">
                <a:latin typeface="Times New Roman" pitchFamily="18" charset="0"/>
                <a:cs typeface="Times New Roman" pitchFamily="18" charset="0"/>
              </a:rPr>
              <a:t> al </a:t>
            </a:r>
            <a:r>
              <a:rPr lang="en-US" sz="1600" dirty="0" err="1">
                <a:latin typeface="Times New Roman" pitchFamily="18" charset="0"/>
                <a:cs typeface="Times New Roman" pitchFamily="18" charset="0"/>
              </a:rPr>
              <a:t>îndrum</a:t>
            </a:r>
            <a:r>
              <a:rPr lang="vi-VN" sz="1600" dirty="0">
                <a:latin typeface="Times New Roman" pitchFamily="18" charset="0"/>
                <a:cs typeface="Times New Roman" pitchFamily="18" charset="0"/>
              </a:rPr>
              <a:t>ă</a:t>
            </a:r>
            <a:r>
              <a:rPr lang="en-US" sz="1600" dirty="0" err="1">
                <a:latin typeface="Times New Roman" pitchFamily="18" charset="0"/>
                <a:cs typeface="Times New Roman" pitchFamily="18" charset="0"/>
              </a:rPr>
              <a:t>rii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profesorilor</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întâlniţi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pe</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parcusul</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şcolar</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ştiu</a:t>
            </a:r>
            <a:r>
              <a:rPr lang="en-US" sz="1600" dirty="0">
                <a:latin typeface="Times New Roman" pitchFamily="18" charset="0"/>
                <a:cs typeface="Times New Roman" pitchFamily="18" charset="0"/>
              </a:rPr>
              <a:t> c</a:t>
            </a:r>
            <a:r>
              <a:rPr lang="vi-VN" sz="1600" dirty="0">
                <a:latin typeface="Times New Roman" pitchFamily="18" charset="0"/>
                <a:cs typeface="Times New Roman" pitchFamily="18" charset="0"/>
              </a:rPr>
              <a:t>ă</a:t>
            </a:r>
            <a:r>
              <a:rPr lang="en-US" sz="1600" dirty="0">
                <a:latin typeface="Times New Roman" pitchFamily="18" charset="0"/>
                <a:cs typeface="Times New Roman" pitchFamily="18" charset="0"/>
              </a:rPr>
              <a:t> o parte din </a:t>
            </a:r>
            <a:r>
              <a:rPr lang="en-US" sz="1600" dirty="0" err="1">
                <a:latin typeface="Times New Roman" pitchFamily="18" charset="0"/>
                <a:cs typeface="Times New Roman" pitchFamily="18" charset="0"/>
              </a:rPr>
              <a:t>reuşit</a:t>
            </a:r>
            <a:r>
              <a:rPr lang="vi-VN" sz="1600" dirty="0">
                <a:latin typeface="Times New Roman" pitchFamily="18" charset="0"/>
                <a:cs typeface="Times New Roman" pitchFamily="18" charset="0"/>
              </a:rPr>
              <a:t>ă</a:t>
            </a:r>
            <a:r>
              <a:rPr lang="en-US" sz="1600" dirty="0">
                <a:latin typeface="Times New Roman" pitchFamily="18" charset="0"/>
                <a:cs typeface="Times New Roman" pitchFamily="18" charset="0"/>
              </a:rPr>
              <a:t> se </a:t>
            </a:r>
            <a:r>
              <a:rPr lang="en-US" sz="1600" dirty="0" err="1">
                <a:latin typeface="Times New Roman" pitchFamily="18" charset="0"/>
                <a:cs typeface="Times New Roman" pitchFamily="18" charset="0"/>
              </a:rPr>
              <a:t>datoreaz</a:t>
            </a:r>
            <a:r>
              <a:rPr lang="vi-VN" sz="1600" dirty="0">
                <a:latin typeface="Times New Roman" pitchFamily="18" charset="0"/>
                <a:cs typeface="Times New Roman" pitchFamily="18" charset="0"/>
              </a:rPr>
              <a:t>ă</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bazelor</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puse</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în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formarea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şi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educarea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lor</a:t>
            </a:r>
            <a:r>
              <a:rPr lang="en-US" sz="1600" dirty="0">
                <a:latin typeface="Times New Roman" pitchFamily="18" charset="0"/>
                <a:cs typeface="Times New Roman" pitchFamily="18" charset="0"/>
              </a:rPr>
              <a:t> la gr</a:t>
            </a:r>
            <a:r>
              <a:rPr lang="vi-VN" sz="1600" dirty="0">
                <a:latin typeface="Times New Roman" pitchFamily="18" charset="0"/>
                <a:cs typeface="Times New Roman" pitchFamily="18" charset="0"/>
              </a:rPr>
              <a:t>ă</a:t>
            </a:r>
            <a:r>
              <a:rPr lang="en-US" sz="1600" dirty="0" err="1">
                <a:latin typeface="Times New Roman" pitchFamily="18" charset="0"/>
                <a:cs typeface="Times New Roman" pitchFamily="18" charset="0"/>
              </a:rPr>
              <a:t>diniţ</a:t>
            </a:r>
            <a:r>
              <a:rPr lang="vi-VN" sz="1600" dirty="0">
                <a:latin typeface="Times New Roman" pitchFamily="18" charset="0"/>
                <a:cs typeface="Times New Roman" pitchFamily="18" charset="0"/>
              </a:rPr>
              <a:t>ă</a:t>
            </a:r>
            <a:r>
              <a:rPr lang="en-US" sz="1600" dirty="0">
                <a:latin typeface="Times New Roman" pitchFamily="18" charset="0"/>
                <a:cs typeface="Times New Roman" pitchFamily="18" charset="0"/>
              </a:rPr>
              <a:t> </a:t>
            </a:r>
            <a:r>
              <a:rPr lang="vi-VN" sz="1600" dirty="0">
                <a:latin typeface="Times New Roman" pitchFamily="18" charset="0"/>
                <a:cs typeface="Times New Roman" pitchFamily="18" charset="0"/>
              </a:rPr>
              <a:t>ş</a:t>
            </a:r>
            <a:r>
              <a:rPr lang="en-US" sz="1600" dirty="0" err="1">
                <a:latin typeface="Times New Roman" pitchFamily="18" charset="0"/>
                <a:cs typeface="Times New Roman" pitchFamily="18" charset="0"/>
              </a:rPr>
              <a:t>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şcoal</a:t>
            </a:r>
            <a:r>
              <a:rPr lang="vi-VN" sz="1600" dirty="0">
                <a:latin typeface="Times New Roman" pitchFamily="18" charset="0"/>
                <a:cs typeface="Times New Roman" pitchFamily="18" charset="0"/>
              </a:rPr>
              <a:t>ă</a:t>
            </a:r>
            <a:r>
              <a:rPr lang="en-US" sz="1600" dirty="0">
                <a:latin typeface="Times New Roman" pitchFamily="18" charset="0"/>
                <a:cs typeface="Times New Roman" pitchFamily="18" charset="0"/>
              </a:rPr>
              <a:t>.</a:t>
            </a:r>
          </a:p>
          <a:p>
            <a:endParaRPr lang="en-US" sz="1400" dirty="0">
              <a:latin typeface="Times New Roman" pitchFamily="18" charset="0"/>
              <a:cs typeface="Times New Roman" pitchFamily="18" charset="0"/>
            </a:endParaRPr>
          </a:p>
          <a:p>
            <a:endParaRPr lang="en-US" sz="1400" dirty="0">
              <a:latin typeface="Times New Roman" pitchFamily="18" charset="0"/>
              <a:cs typeface="Times New Roman" pitchFamily="18" charset="0"/>
            </a:endParaRPr>
          </a:p>
          <a:p>
            <a:endParaRPr lang="en-US" sz="1400" dirty="0">
              <a:latin typeface="Times New Roman" pitchFamily="18" charset="0"/>
              <a:cs typeface="Times New Roman" pitchFamily="18" charset="0"/>
            </a:endParaRPr>
          </a:p>
        </p:txBody>
      </p:sp>
      <p:pic>
        <p:nvPicPr>
          <p:cNvPr id="1026" name="Picture 2" descr="C:\Users\Mia\Desktop\64641072_2282737421809064_1212511796426964992_n.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bwMode="auto">
          <a:xfrm>
            <a:off x="152400" y="357166"/>
            <a:ext cx="1849740" cy="2286000"/>
          </a:xfrm>
          <a:prstGeom prst="rect">
            <a:avLst/>
          </a:prstGeom>
          <a:noFill/>
          <a:ln>
            <a:solidFill>
              <a:schemeClr val="accent6"/>
            </a:solidFill>
          </a:ln>
        </p:spPr>
      </p:pic>
    </p:spTree>
    <p:extLst>
      <p:ext uri="{BB962C8B-B14F-4D97-AF65-F5344CB8AC3E}">
        <p14:creationId xmlns:p14="http://schemas.microsoft.com/office/powerpoint/2010/main" val="1519409228"/>
      </p:ext>
    </p:extLst>
  </p:cSld>
  <p:clrMapOvr>
    <a:masterClrMapping/>
  </p:clrMapOvr>
  <p:transition spd="slow" advClick="0">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8118" y="1066800"/>
            <a:ext cx="2560320" cy="237744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TextBox 2"/>
          <p:cNvSpPr txBox="1"/>
          <p:nvPr/>
        </p:nvSpPr>
        <p:spPr>
          <a:xfrm>
            <a:off x="3581400" y="685800"/>
            <a:ext cx="5257800" cy="3970318"/>
          </a:xfrm>
          <a:prstGeom prst="rect">
            <a:avLst/>
          </a:prstGeom>
          <a:noFill/>
        </p:spPr>
        <p:txBody>
          <a:bodyPr wrap="square" rtlCol="0">
            <a:spAutoFit/>
          </a:bodyPr>
          <a:lstStyle/>
          <a:p>
            <a:endParaRPr lang="en-US" dirty="0"/>
          </a:p>
          <a:p>
            <a:endParaRPr lang="en-US" dirty="0"/>
          </a:p>
          <a:p>
            <a:pPr algn="just"/>
            <a:r>
              <a:rPr lang="en-US" dirty="0">
                <a:latin typeface="Times New Roman" pitchFamily="18" charset="0"/>
                <a:cs typeface="Times New Roman" pitchFamily="18" charset="0"/>
              </a:rPr>
              <a:t>M</a:t>
            </a:r>
            <a:r>
              <a:rPr lang="ro-RO" dirty="0">
                <a:latin typeface="Times New Roman" pitchFamily="18" charset="0"/>
                <a:cs typeface="Times New Roman" pitchFamily="18" charset="0"/>
              </a:rPr>
              <a:t>ă </a:t>
            </a:r>
            <a:r>
              <a:rPr lang="en-US" dirty="0" err="1">
                <a:latin typeface="Times New Roman" pitchFamily="18" charset="0"/>
                <a:cs typeface="Times New Roman" pitchFamily="18" charset="0"/>
              </a:rPr>
              <a:t>numesc</a:t>
            </a:r>
            <a:r>
              <a:rPr lang="en-US" dirty="0">
                <a:latin typeface="Times New Roman" pitchFamily="18" charset="0"/>
                <a:cs typeface="Times New Roman" pitchFamily="18" charset="0"/>
              </a:rPr>
              <a:t> </a:t>
            </a:r>
            <a:r>
              <a:rPr lang="ro-RO" b="1" dirty="0">
                <a:latin typeface="Times New Roman" pitchFamily="18" charset="0"/>
                <a:cs typeface="Times New Roman" pitchFamily="18" charset="0"/>
              </a:rPr>
              <a:t>Mihuţ Ana-Maria</a:t>
            </a:r>
            <a:r>
              <a:rPr lang="ro-RO" dirty="0">
                <a:latin typeface="Times New Roman" pitchFamily="18" charset="0"/>
                <a:cs typeface="Times New Roman" pitchFamily="18" charset="0"/>
              </a:rPr>
              <a:t>, am 20 de ani de când lucrez în învăţământ. Sunt absolventă a Liceului Pedagogic din Deva şi a Facultăţii de Psihologie din Arad.</a:t>
            </a:r>
            <a:r>
              <a:rPr lang="en-US" dirty="0">
                <a:latin typeface="Times New Roman" pitchFamily="18" charset="0"/>
                <a:cs typeface="Times New Roman" pitchFamily="18" charset="0"/>
              </a:rPr>
              <a:t> </a:t>
            </a:r>
            <a:r>
              <a:rPr lang="ro-RO" dirty="0">
                <a:latin typeface="Times New Roman" pitchFamily="18" charset="0"/>
                <a:cs typeface="Times New Roman" pitchFamily="18" charset="0"/>
              </a:rPr>
              <a:t>Cea care mi-a fost un model de bunătate şi iubire, în copilarie şi care m-a  ajutat să văd dincolo de ceea ce ştiam eu este chiar educatoarea mea, datorită căreia am decis sa urmez  aceasta carieră.</a:t>
            </a:r>
          </a:p>
          <a:p>
            <a:pPr algn="just"/>
            <a:r>
              <a:rPr lang="ro-RO" dirty="0">
                <a:latin typeface="Times New Roman" pitchFamily="18" charset="0"/>
                <a:cs typeface="Times New Roman" pitchFamily="18" charset="0"/>
              </a:rPr>
              <a:t>Copiii reprezintă cea mai mare dovadă de puritate, oferindu-ne zilnic un model despre cum ar trebui să ne bucurăm în fiecare moment al vieţii noastre, de aceea consider că am cea mai frumoasă meserie.</a:t>
            </a:r>
            <a:endParaRPr lang="en-US" dirty="0">
              <a:latin typeface="Times New Roman" pitchFamily="18" charset="0"/>
              <a:cs typeface="Times New Roman" pitchFamily="18" charset="0"/>
            </a:endParaRPr>
          </a:p>
          <a:p>
            <a:endParaRPr lang="en-US" dirty="0"/>
          </a:p>
        </p:txBody>
      </p:sp>
      <p:sp>
        <p:nvSpPr>
          <p:cNvPr id="3074" name="AutoShape 2" descr="https://apis.mail.yahoo.com/ws/v3/mailboxes/@.id==VjN-rwe05ZyEKndVtQflS8gY4Gsv5H5Tel36KiB5faY5-30gx31yuxB2obU8NsZlPszyUWhjIv2uHVC2R0Wv8Q9VgQ/messages/@.id==ACcUX8RCPNjtZSAADQmc8GLBwG0/content/parts/@.id==2/thumbnail?appid=YMailNorrin&amp;downloadWhenThumbnailFails=true&amp;pid=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75" name="Picture 3"/>
          <p:cNvPicPr>
            <a:picLocks noChangeAspect="1" noChangeArrowheads="1"/>
          </p:cNvPicPr>
          <p:nvPr/>
        </p:nvPicPr>
        <p:blipFill>
          <a:blip r:embed="rId2" cstate="print"/>
          <a:srcRect/>
          <a:stretch>
            <a:fillRect/>
          </a:stretch>
        </p:blipFill>
        <p:spPr bwMode="auto">
          <a:xfrm>
            <a:off x="724267" y="1249680"/>
            <a:ext cx="2187534" cy="2011680"/>
          </a:xfrm>
          <a:prstGeom prst="rect">
            <a:avLst/>
          </a:prstGeom>
          <a:noFill/>
          <a:ln w="9525">
            <a:noFill/>
            <a:miter lim="800000"/>
            <a:headEnd/>
            <a:tailEnd/>
          </a:ln>
        </p:spPr>
      </p:pic>
      <p:sp>
        <p:nvSpPr>
          <p:cNvPr id="4" name="Rectangle 3"/>
          <p:cNvSpPr/>
          <p:nvPr/>
        </p:nvSpPr>
        <p:spPr>
          <a:xfrm>
            <a:off x="307974" y="3385557"/>
            <a:ext cx="3044826" cy="1477328"/>
          </a:xfrm>
          <a:prstGeom prst="rect">
            <a:avLst/>
          </a:prstGeom>
        </p:spPr>
        <p:txBody>
          <a:bodyPr wrap="square">
            <a:spAutoFit/>
          </a:bodyPr>
          <a:lstStyle/>
          <a:p>
            <a:pPr lvl="0" algn="just"/>
            <a:endParaRPr lang="ro-RO" i="1" dirty="0">
              <a:solidFill>
                <a:prstClr val="black"/>
              </a:solidFill>
              <a:latin typeface="Times New Roman" pitchFamily="18" charset="0"/>
              <a:cs typeface="Times New Roman" pitchFamily="18" charset="0"/>
            </a:endParaRPr>
          </a:p>
          <a:p>
            <a:pPr lvl="0" algn="just"/>
            <a:r>
              <a:rPr lang="ro-RO" i="1" dirty="0">
                <a:solidFill>
                  <a:prstClr val="black"/>
                </a:solidFill>
                <a:latin typeface="Times New Roman" pitchFamily="18" charset="0"/>
                <a:cs typeface="Times New Roman" pitchFamily="18" charset="0"/>
              </a:rPr>
              <a:t>„Copiii sunt mesaje vii pe care le transmitem unor timpuri pe care nu le vom mai apuca.”</a:t>
            </a:r>
          </a:p>
          <a:p>
            <a:pPr lvl="0" algn="just"/>
            <a:r>
              <a:rPr lang="ro-RO" i="1" dirty="0">
                <a:solidFill>
                  <a:prstClr val="black"/>
                </a:solidFill>
                <a:latin typeface="Times New Roman" pitchFamily="18" charset="0"/>
                <a:cs typeface="Times New Roman" pitchFamily="18" charset="0"/>
              </a:rPr>
              <a:t>                           Neil Postman</a:t>
            </a:r>
          </a:p>
        </p:txBody>
      </p:sp>
    </p:spTree>
    <p:extLst>
      <p:ext uri="{BB962C8B-B14F-4D97-AF65-F5344CB8AC3E}">
        <p14:creationId xmlns:p14="http://schemas.microsoft.com/office/powerpoint/2010/main" val="255476993"/>
      </p:ext>
    </p:extLst>
  </p:cSld>
  <p:clrMapOvr>
    <a:masterClrMapping/>
  </p:clrMapOvr>
  <p:transition spd="slow" advClick="0">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990600"/>
            <a:ext cx="2103120" cy="292608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2895600" y="922910"/>
            <a:ext cx="5943600" cy="3970318"/>
          </a:xfrm>
          <a:prstGeom prst="rect">
            <a:avLst/>
          </a:prstGeom>
        </p:spPr>
        <p:txBody>
          <a:bodyPr wrap="square">
            <a:spAutoFit/>
          </a:bodyPr>
          <a:lstStyle/>
          <a:p>
            <a:pPr algn="just"/>
            <a:r>
              <a:rPr lang="ro-RO" dirty="0">
                <a:latin typeface="Times New Roman" pitchFamily="18" charset="0"/>
                <a:cs typeface="Times New Roman" pitchFamily="18" charset="0"/>
              </a:rPr>
              <a:t>	</a:t>
            </a:r>
            <a:r>
              <a:rPr lang="en-US" dirty="0" err="1">
                <a:latin typeface="Times New Roman" pitchFamily="18" charset="0"/>
                <a:cs typeface="Times New Roman" pitchFamily="18" charset="0"/>
              </a:rPr>
              <a:t>Mă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numesc</a:t>
            </a:r>
            <a:r>
              <a:rPr lang="en-US" dirty="0">
                <a:latin typeface="Times New Roman" pitchFamily="18" charset="0"/>
                <a:cs typeface="Times New Roman" pitchFamily="18" charset="0"/>
              </a:rPr>
              <a:t> </a:t>
            </a:r>
            <a:r>
              <a:rPr lang="ro-RO" b="1" dirty="0">
                <a:latin typeface="Times New Roman" pitchFamily="18" charset="0"/>
                <a:cs typeface="Times New Roman" pitchFamily="18" charset="0"/>
              </a:rPr>
              <a:t>Ștefan Diana Florina</a:t>
            </a:r>
            <a:r>
              <a:rPr lang="ro-RO" dirty="0">
                <a:latin typeface="Times New Roman" pitchFamily="18" charset="0"/>
                <a:cs typeface="Times New Roman" pitchFamily="18" charset="0"/>
              </a:rPr>
              <a:t>, am 34 de ani, sunt absolventă a Liceului Pedagogic „Sabin Drăgoi” Deva</a:t>
            </a:r>
            <a:r>
              <a:rPr lang="en-US" dirty="0">
                <a:latin typeface="Times New Roman" panose="02020603050405020304" pitchFamily="18" charset="0"/>
                <a:cs typeface="Times New Roman" panose="02020603050405020304" pitchFamily="18" charset="0"/>
              </a:rPr>
              <a:t> </a:t>
            </a:r>
            <a:r>
              <a:rPr lang="ro-RO" dirty="0">
                <a:latin typeface="Times New Roman" panose="02020603050405020304" pitchFamily="18" charset="0"/>
                <a:cs typeface="Times New Roman" panose="02020603050405020304" pitchFamily="18" charset="0"/>
              </a:rPr>
              <a:t>și a Universității „1 Decembrie 1918”  Alba Iulia, specializarea P</a:t>
            </a:r>
            <a:r>
              <a:rPr lang="ro-RO" sz="1600" dirty="0">
                <a:latin typeface="Times New Roman" panose="02020603050405020304" pitchFamily="18" charset="0"/>
                <a:cs typeface="Times New Roman" panose="02020603050405020304" pitchFamily="18" charset="0"/>
              </a:rPr>
              <a:t>edagogia</a:t>
            </a:r>
            <a:r>
              <a:rPr lang="ro-RO" dirty="0">
                <a:latin typeface="Times New Roman" panose="02020603050405020304" pitchFamily="18" charset="0"/>
                <a:cs typeface="Times New Roman" panose="02020603050405020304" pitchFamily="18" charset="0"/>
              </a:rPr>
              <a:t> Învățământului Primar și Preșcolar și am 15 ani vechime în învățământ.</a:t>
            </a:r>
          </a:p>
          <a:p>
            <a:pPr algn="just"/>
            <a:r>
              <a:rPr lang="ro-RO" dirty="0">
                <a:latin typeface="Times New Roman" panose="02020603050405020304" pitchFamily="18" charset="0"/>
                <a:cs typeface="Times New Roman" panose="02020603050405020304" pitchFamily="18" charset="0"/>
              </a:rPr>
              <a:t>	Am fost îndrumată spre această nobilă meserie de către mama mea.</a:t>
            </a:r>
          </a:p>
          <a:p>
            <a:pPr algn="just"/>
            <a:r>
              <a:rPr lang="ro-RO" dirty="0">
                <a:latin typeface="Times New Roman" panose="02020603050405020304" pitchFamily="18" charset="0"/>
                <a:cs typeface="Times New Roman" panose="02020603050405020304" pitchFamily="18" charset="0"/>
              </a:rPr>
              <a:t>	Încă din prima zi petrecută în grădiniță ca educatoare am fost convinsă că aceasta e meseria potrivită pentru mine.</a:t>
            </a:r>
          </a:p>
          <a:p>
            <a:pPr algn="just"/>
            <a:r>
              <a:rPr lang="ro-RO" dirty="0">
                <a:latin typeface="Times New Roman" panose="02020603050405020304" pitchFamily="18" charset="0"/>
                <a:cs typeface="Times New Roman" panose="02020603050405020304" pitchFamily="18" charset="0"/>
              </a:rPr>
              <a:t>	Ador copiii, iubesc zâmbetele și călduroasele lor îmbrățișări și îmi doresc să fiu mereu înconjurată de aceste suflete inocente a căror fericire se oglindește pe chipurile lor.</a:t>
            </a:r>
          </a:p>
          <a:p>
            <a:r>
              <a:rPr lang="ro-RO"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80114" y="1090244"/>
            <a:ext cx="1828800" cy="2726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2600297"/>
      </p:ext>
    </p:extLst>
  </p:cSld>
  <p:clrMapOvr>
    <a:masterClrMapping/>
  </p:clrMapOvr>
  <p:transition spd="slow" advClick="0">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406A72-CBF3-D74B-1702-D01818F18AE5}"/>
              </a:ext>
            </a:extLst>
          </p:cNvPr>
          <p:cNvSpPr txBox="1"/>
          <p:nvPr/>
        </p:nvSpPr>
        <p:spPr>
          <a:xfrm>
            <a:off x="3429000" y="457200"/>
            <a:ext cx="5486400" cy="6001643"/>
          </a:xfrm>
          <a:prstGeom prst="rect">
            <a:avLst/>
          </a:prstGeom>
          <a:noFill/>
        </p:spPr>
        <p:txBody>
          <a:bodyPr wrap="square" rtlCol="0">
            <a:spAutoFit/>
          </a:bodyPr>
          <a:lstStyle/>
          <a:p>
            <a:pPr algn="just">
              <a:tabLst>
                <a:tab pos="350838" algn="l"/>
              </a:tabLst>
            </a:pPr>
            <a:r>
              <a:rPr lang="ro-RO" sz="1600" dirty="0"/>
              <a:t>	</a:t>
            </a:r>
            <a:r>
              <a:rPr lang="ro-RO" sz="1600" dirty="0">
                <a:latin typeface="Times New Roman" pitchFamily="18" charset="0"/>
                <a:cs typeface="Times New Roman" pitchFamily="18" charset="0"/>
              </a:rPr>
              <a:t>Numele meu este </a:t>
            </a:r>
            <a:r>
              <a:rPr lang="ro-RO" sz="1600" b="1" dirty="0">
                <a:latin typeface="Times New Roman" pitchFamily="18" charset="0"/>
                <a:cs typeface="Times New Roman" pitchFamily="18" charset="0"/>
              </a:rPr>
              <a:t>Diana Natalia COSTOIU </a:t>
            </a:r>
            <a:r>
              <a:rPr lang="ro-RO" sz="1600" dirty="0">
                <a:latin typeface="Times New Roman" pitchFamily="18" charset="0"/>
                <a:cs typeface="Times New Roman" pitchFamily="18" charset="0"/>
              </a:rPr>
              <a:t>și de 28 de ani mă ocup cu educarea și călăuzirea pașilor copiilor, din care ultimii 13 ani i-am petrecut alături de Grupa „Buburuzelor” de la Grădinița P.P. nr. 7 din Deva. Am absolvit Liceul Pedagogic din Deva în anul 1995, iar de-a lungul timpului mi-am continuat dezvoltarea profesională, absolvind studiile Colegiului de Institutori din cadrul Universității de Vest Timișoara, iar apoi cursurile Facultății de Educație Fizică și Management în Sport din Sibiu.</a:t>
            </a:r>
          </a:p>
          <a:p>
            <a:pPr algn="just">
              <a:tabLst>
                <a:tab pos="350838" algn="l"/>
              </a:tabLst>
            </a:pPr>
            <a:r>
              <a:rPr lang="ro-RO" sz="1600" dirty="0">
                <a:latin typeface="Times New Roman" pitchFamily="18" charset="0"/>
                <a:cs typeface="Times New Roman" pitchFamily="18" charset="0"/>
              </a:rPr>
              <a:t> 	Este un privilegiu pentru mine să pătrund în fiecare zi în lumea copiilor, lume magică, plină de pasiune și entuziasm. Prin activitățile zilnice alături de preșcolari, doresc să-i inspir să descopere adevăratele comori: iubirea pentru frumos, dragostea pentru cei din jur, respectul și nu în ultimul rând drumul numit „viață”, drum pe parcursul căruia descopăr și învăț multe lucruri inedite, la rândul meu.</a:t>
            </a:r>
          </a:p>
          <a:p>
            <a:pPr indent="357188" algn="just"/>
            <a:r>
              <a:rPr lang="ro-RO" sz="1600" dirty="0">
                <a:latin typeface="Times New Roman" pitchFamily="18" charset="0"/>
                <a:cs typeface="Times New Roman" pitchFamily="18" charset="0"/>
              </a:rPr>
              <a:t>În schimbul cunoștințelor, energiei și iubirii mele, primesc revelațiile copiilor, zâmbetul lor sincer, mici trucuri și secrete specifice copiilor și, cel mai important, dragostea și admirația lor.</a:t>
            </a:r>
          </a:p>
          <a:p>
            <a:pPr indent="357188" algn="just"/>
            <a:r>
              <a:rPr lang="ro-RO" sz="1600" dirty="0">
                <a:latin typeface="Times New Roman" pitchFamily="18" charset="0"/>
                <a:cs typeface="Times New Roman" pitchFamily="18" charset="0"/>
              </a:rPr>
              <a:t>Consider că formarea și educarea copiilor, se poate realiza doar alături de părinți printr-o strânsă colaborare. Numai  împreună putem să călăuzim pașii acestor suflete pure, oferindu-le un viitor mai bun.</a:t>
            </a:r>
          </a:p>
        </p:txBody>
      </p:sp>
      <p:grpSp>
        <p:nvGrpSpPr>
          <p:cNvPr id="17" name="Group 16">
            <a:extLst>
              <a:ext uri="{FF2B5EF4-FFF2-40B4-BE49-F238E27FC236}">
                <a16:creationId xmlns:a16="http://schemas.microsoft.com/office/drawing/2014/main" id="{28B977B7-FA46-E8A8-17E5-549B7AF8B567}"/>
              </a:ext>
            </a:extLst>
          </p:cNvPr>
          <p:cNvGrpSpPr/>
          <p:nvPr/>
        </p:nvGrpSpPr>
        <p:grpSpPr>
          <a:xfrm>
            <a:off x="933450" y="534254"/>
            <a:ext cx="1866900" cy="2585323"/>
            <a:chOff x="647700" y="838200"/>
            <a:chExt cx="1866900" cy="2585323"/>
          </a:xfrm>
        </p:grpSpPr>
        <p:sp>
          <p:nvSpPr>
            <p:cNvPr id="12" name="TextBox 11">
              <a:extLst>
                <a:ext uri="{FF2B5EF4-FFF2-40B4-BE49-F238E27FC236}">
                  <a16:creationId xmlns:a16="http://schemas.microsoft.com/office/drawing/2014/main" id="{108B6AA1-B583-5502-1C33-15E50DD82F8D}"/>
                </a:ext>
              </a:extLst>
            </p:cNvPr>
            <p:cNvSpPr txBox="1"/>
            <p:nvPr/>
          </p:nvSpPr>
          <p:spPr>
            <a:xfrm>
              <a:off x="647700" y="838200"/>
              <a:ext cx="1866900" cy="258532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16" name="Picture 15" descr="A person with blonde hair&#10;&#10;Description automatically generated">
              <a:extLst>
                <a:ext uri="{FF2B5EF4-FFF2-40B4-BE49-F238E27FC236}">
                  <a16:creationId xmlns:a16="http://schemas.microsoft.com/office/drawing/2014/main" id="{6A26E507-4E1E-1C36-20AC-9E763AE59138}"/>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72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04850" y="894915"/>
              <a:ext cx="1737360" cy="2442376"/>
            </a:xfrm>
            <a:prstGeom prst="rect">
              <a:avLst/>
            </a:prstGeom>
          </p:spPr>
        </p:pic>
      </p:grpSp>
      <p:sp>
        <p:nvSpPr>
          <p:cNvPr id="2" name="TextBox 1">
            <a:extLst>
              <a:ext uri="{FF2B5EF4-FFF2-40B4-BE49-F238E27FC236}">
                <a16:creationId xmlns:a16="http://schemas.microsoft.com/office/drawing/2014/main" id="{2E214314-FE4A-406E-8260-C5BE21B422E1}"/>
              </a:ext>
            </a:extLst>
          </p:cNvPr>
          <p:cNvSpPr txBox="1"/>
          <p:nvPr/>
        </p:nvSpPr>
        <p:spPr>
          <a:xfrm>
            <a:off x="609600" y="3133763"/>
            <a:ext cx="2514600" cy="3754874"/>
          </a:xfrm>
          <a:prstGeom prst="rect">
            <a:avLst/>
          </a:prstGeom>
          <a:noFill/>
        </p:spPr>
        <p:txBody>
          <a:bodyPr wrap="square" rtlCol="0">
            <a:spAutoFit/>
          </a:bodyPr>
          <a:lstStyle/>
          <a:p>
            <a:pPr algn="just"/>
            <a:r>
              <a:rPr lang="ro-RO" sz="1600" i="1" dirty="0">
                <a:latin typeface="Times New Roman" pitchFamily="18" charset="0"/>
                <a:cs typeface="Times New Roman" pitchFamily="18" charset="0"/>
              </a:rPr>
              <a:t>       Educatorul este și un actor și un scenarist și un artist. Stă în puterea lui să transforme orice activitate în plăcere.</a:t>
            </a:r>
          </a:p>
          <a:p>
            <a:pPr algn="just"/>
            <a:r>
              <a:rPr lang="ro-RO" sz="1600" i="1" dirty="0">
                <a:latin typeface="Times New Roman" pitchFamily="18" charset="0"/>
                <a:cs typeface="Times New Roman" pitchFamily="18" charset="0"/>
              </a:rPr>
              <a:t>         Educatorul are privilegiul de a face miracole pentru cei mici, iar astfel de minuni sunt săvârșite zilnic, în fiecare moment de către oameni obișnuiți, dar pasionați de ceea ce fac – profesorii de grădiniță.</a:t>
            </a:r>
          </a:p>
          <a:p>
            <a:pPr algn="just"/>
            <a:endParaRPr lang="ro-RO" sz="1400" dirty="0"/>
          </a:p>
        </p:txBody>
      </p:sp>
    </p:spTree>
    <p:extLst>
      <p:ext uri="{BB962C8B-B14F-4D97-AF65-F5344CB8AC3E}">
        <p14:creationId xmlns:p14="http://schemas.microsoft.com/office/powerpoint/2010/main" val="3515511447"/>
      </p:ext>
    </p:extLst>
  </p:cSld>
  <p:clrMapOvr>
    <a:masterClrMapping/>
  </p:clrMapOvr>
  <p:transition spd="slow" advClick="0">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990600"/>
            <a:ext cx="2103120" cy="25603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2819400" y="304800"/>
            <a:ext cx="6019800" cy="6247864"/>
          </a:xfrm>
          <a:prstGeom prst="rect">
            <a:avLst/>
          </a:prstGeom>
        </p:spPr>
        <p:txBody>
          <a:bodyPr wrap="square">
            <a:spAutoFit/>
          </a:bodyPr>
          <a:lstStyle/>
          <a:p>
            <a:pPr algn="just"/>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Mă</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numesc</a:t>
            </a:r>
            <a:r>
              <a:rPr lang="en-US" sz="1600" dirty="0">
                <a:latin typeface="Times New Roman" pitchFamily="18" charset="0"/>
                <a:cs typeface="Times New Roman" pitchFamily="18" charset="0"/>
              </a:rPr>
              <a:t> </a:t>
            </a:r>
            <a:r>
              <a:rPr lang="en-US" sz="1600" b="1" dirty="0">
                <a:latin typeface="Times New Roman" pitchFamily="18" charset="0"/>
                <a:cs typeface="Times New Roman" pitchFamily="18" charset="0"/>
              </a:rPr>
              <a:t>Ungureanu Cecilia</a:t>
            </a:r>
            <a:r>
              <a:rPr lang="ro-RO" sz="1600" dirty="0">
                <a:latin typeface="Times New Roman" pitchFamily="18" charset="0"/>
                <a:cs typeface="Times New Roman" pitchFamily="18" charset="0"/>
              </a:rPr>
              <a:t>, am 41 de ani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şi</a:t>
            </a:r>
            <a:r>
              <a:rPr lang="en-US" sz="1600" dirty="0">
                <a:latin typeface="Times New Roman" pitchFamily="18" charset="0"/>
                <a:cs typeface="Times New Roman" pitchFamily="18" charset="0"/>
              </a:rPr>
              <a:t> sunt </a:t>
            </a:r>
            <a:r>
              <a:rPr lang="en-US" sz="1600" dirty="0" err="1">
                <a:latin typeface="Times New Roman" pitchFamily="18" charset="0"/>
                <a:cs typeface="Times New Roman" pitchFamily="18" charset="0"/>
              </a:rPr>
              <a:t>absolven</a:t>
            </a:r>
            <a:r>
              <a:rPr lang="ro-RO" sz="1600" dirty="0">
                <a:latin typeface="Times New Roman" pitchFamily="18" charset="0"/>
                <a:cs typeface="Times New Roman" pitchFamily="18" charset="0"/>
              </a:rPr>
              <a:t>tă a </a:t>
            </a:r>
            <a:r>
              <a:rPr lang="ro-RO" sz="1600" i="1" dirty="0">
                <a:latin typeface="Times New Roman" pitchFamily="18" charset="0"/>
                <a:cs typeface="Times New Roman" pitchFamily="18" charset="0"/>
              </a:rPr>
              <a:t>Facultății de Drept și Științe Sociale</a:t>
            </a:r>
            <a:r>
              <a:rPr lang="ro-RO" sz="1600" dirty="0">
                <a:latin typeface="Times New Roman" pitchFamily="18" charset="0"/>
                <a:cs typeface="Times New Roman" pitchFamily="18" charset="0"/>
              </a:rPr>
              <a:t> din cadrul </a:t>
            </a:r>
            <a:r>
              <a:rPr lang="ro-RO" sz="1600" i="1" dirty="0">
                <a:latin typeface="Times New Roman" pitchFamily="18" charset="0"/>
                <a:cs typeface="Times New Roman" pitchFamily="18" charset="0"/>
              </a:rPr>
              <a:t>Universității</a:t>
            </a:r>
            <a:r>
              <a:rPr lang="en-US" sz="1600" i="1" dirty="0">
                <a:latin typeface="Times New Roman" pitchFamily="18" charset="0"/>
                <a:cs typeface="Times New Roman" pitchFamily="18" charset="0"/>
              </a:rPr>
              <a:t> “</a:t>
            </a:r>
            <a:r>
              <a:rPr lang="ro-RO" sz="1600" i="1" dirty="0">
                <a:latin typeface="Times New Roman" pitchFamily="18" charset="0"/>
                <a:cs typeface="Times New Roman" pitchFamily="18" charset="0"/>
              </a:rPr>
              <a:t>1 Decembrie </a:t>
            </a:r>
            <a:r>
              <a:rPr lang="en-US" sz="1600" i="1" dirty="0">
                <a:latin typeface="Times New Roman" pitchFamily="18" charset="0"/>
                <a:cs typeface="Times New Roman" pitchFamily="18" charset="0"/>
              </a:rPr>
              <a:t>1918” </a:t>
            </a:r>
            <a:r>
              <a:rPr lang="ro-RO" sz="1600" i="1" dirty="0">
                <a:latin typeface="Times New Roman" pitchFamily="18" charset="0"/>
                <a:cs typeface="Times New Roman" pitchFamily="18" charset="0"/>
              </a:rPr>
              <a:t>din Alba Iulia</a:t>
            </a:r>
            <a:r>
              <a:rPr lang="ro-RO" sz="1600" dirty="0">
                <a:latin typeface="Times New Roman" pitchFamily="18" charset="0"/>
                <a:cs typeface="Times New Roman" pitchFamily="18" charset="0"/>
              </a:rPr>
              <a:t>, specializarea </a:t>
            </a:r>
            <a:r>
              <a:rPr lang="ro-RO" sz="1600" i="1" dirty="0">
                <a:latin typeface="Times New Roman" pitchFamily="18" charset="0"/>
                <a:cs typeface="Times New Roman" pitchFamily="18" charset="0"/>
              </a:rPr>
              <a:t>Pedagogia Învățământului Primar și Preșcolar</a:t>
            </a:r>
            <a:r>
              <a:rPr lang="ro-RO" sz="1600" dirty="0">
                <a:latin typeface="Times New Roman" pitchFamily="18" charset="0"/>
                <a:cs typeface="Times New Roman" pitchFamily="18" charset="0"/>
              </a:rPr>
              <a:t>. </a:t>
            </a:r>
          </a:p>
          <a:p>
            <a:pPr algn="just"/>
            <a:r>
              <a:rPr lang="ro-RO" sz="1600" dirty="0">
                <a:latin typeface="Times New Roman" pitchFamily="18" charset="0"/>
                <a:cs typeface="Times New Roman" pitchFamily="18" charset="0"/>
              </a:rPr>
              <a:t>      Un vis din copilărie m-a adus aici, unde sunt</a:t>
            </a:r>
            <a:r>
              <a:rPr lang="en-US" sz="1600" dirty="0">
                <a:latin typeface="Times New Roman" pitchFamily="18" charset="0"/>
                <a:cs typeface="Times New Roman" pitchFamily="18" charset="0"/>
              </a:rPr>
              <a:t> </a:t>
            </a:r>
            <a:r>
              <a:rPr lang="ro-RO" sz="1600" dirty="0">
                <a:latin typeface="Times New Roman" pitchFamily="18" charset="0"/>
                <a:cs typeface="Times New Roman" pitchFamily="18" charset="0"/>
              </a:rPr>
              <a:t>astăzi</a:t>
            </a:r>
            <a:r>
              <a:rPr lang="en-US" sz="1600" dirty="0">
                <a:latin typeface="Times New Roman" pitchFamily="18" charset="0"/>
                <a:cs typeface="Times New Roman" pitchFamily="18" charset="0"/>
              </a:rPr>
              <a:t>: </a:t>
            </a:r>
            <a:r>
              <a:rPr lang="ro-RO" sz="1600" dirty="0">
                <a:latin typeface="Times New Roman" pitchFamily="18" charset="0"/>
                <a:cs typeface="Times New Roman" pitchFamily="18" charset="0"/>
              </a:rPr>
              <a:t>educatoare a minunaților copii ai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grup</a:t>
            </a:r>
            <a:r>
              <a:rPr lang="ro-RO" sz="1600" dirty="0">
                <a:latin typeface="Times New Roman" pitchFamily="18" charset="0"/>
                <a:cs typeface="Times New Roman" pitchFamily="18" charset="0"/>
              </a:rPr>
              <a:t>ei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mijloci</a:t>
            </a:r>
            <a:r>
              <a:rPr lang="ro-RO" sz="1600" dirty="0">
                <a:latin typeface="Times New Roman" pitchFamily="18" charset="0"/>
                <a:cs typeface="Times New Roman" pitchFamily="18" charset="0"/>
              </a:rPr>
              <a:t>i</a:t>
            </a:r>
            <a:r>
              <a:rPr lang="en-US" sz="1600" dirty="0">
                <a:latin typeface="Times New Roman" pitchFamily="18" charset="0"/>
                <a:cs typeface="Times New Roman" pitchFamily="18" charset="0"/>
              </a:rPr>
              <a:t> din </a:t>
            </a:r>
            <a:r>
              <a:rPr lang="en-US" sz="1600" dirty="0" err="1">
                <a:latin typeface="Times New Roman" pitchFamily="18" charset="0"/>
                <a:cs typeface="Times New Roman" pitchFamily="18" charset="0"/>
              </a:rPr>
              <a:t>cadrul</a:t>
            </a:r>
            <a:r>
              <a:rPr lang="en-US" sz="1600" dirty="0">
                <a:latin typeface="Times New Roman" pitchFamily="18" charset="0"/>
                <a:cs typeface="Times New Roman" pitchFamily="18" charset="0"/>
              </a:rPr>
              <a:t> </a:t>
            </a:r>
            <a:r>
              <a:rPr lang="en-US" sz="1600" i="1" dirty="0">
                <a:latin typeface="Times New Roman" pitchFamily="18" charset="0"/>
                <a:cs typeface="Times New Roman" pitchFamily="18" charset="0"/>
              </a:rPr>
              <a:t>Gr</a:t>
            </a:r>
            <a:r>
              <a:rPr lang="ro-RO" sz="1600" i="1" dirty="0">
                <a:latin typeface="Times New Roman" pitchFamily="18" charset="0"/>
                <a:cs typeface="Times New Roman" pitchFamily="18" charset="0"/>
              </a:rPr>
              <a:t>ădiniței cu Program Prelungit nr. 7</a:t>
            </a:r>
            <a:r>
              <a:rPr lang="en-US" sz="1600" i="1" dirty="0">
                <a:latin typeface="Times New Roman" pitchFamily="18" charset="0"/>
                <a:cs typeface="Times New Roman" pitchFamily="18" charset="0"/>
              </a:rPr>
              <a:t> </a:t>
            </a:r>
            <a:r>
              <a:rPr lang="ro-RO" sz="1600" i="1" dirty="0">
                <a:latin typeface="Times New Roman" pitchFamily="18" charset="0"/>
                <a:cs typeface="Times New Roman" pitchFamily="18" charset="0"/>
              </a:rPr>
              <a:t>Deva</a:t>
            </a:r>
            <a:r>
              <a:rPr lang="ro-RO" sz="1600" dirty="0">
                <a:latin typeface="Times New Roman" pitchFamily="18" charset="0"/>
                <a:cs typeface="Times New Roman" pitchFamily="18" charset="0"/>
              </a:rPr>
              <a:t>. Iubesc copiii și cred </a:t>
            </a:r>
            <a:r>
              <a:rPr lang="en-US" sz="1600" dirty="0">
                <a:latin typeface="Times New Roman" pitchFamily="18" charset="0"/>
                <a:cs typeface="Times New Roman" pitchFamily="18" charset="0"/>
              </a:rPr>
              <a:t>c</a:t>
            </a:r>
            <a:r>
              <a:rPr lang="ro-RO" sz="1600" dirty="0">
                <a:latin typeface="Times New Roman" pitchFamily="18" charset="0"/>
                <a:cs typeface="Times New Roman" pitchFamily="18" charset="0"/>
              </a:rPr>
              <a:t>ă a fi printre ei este minunat, iar schimbul de energie dintre copii și dascăli poate face minuni, deoarece micuții pot prinde aripi spre o lume fantastică, frumoasă, așa cum și-o imaginează fiecare. </a:t>
            </a:r>
          </a:p>
          <a:p>
            <a:pPr algn="just"/>
            <a:r>
              <a:rPr lang="ro-RO" sz="1600" dirty="0">
                <a:latin typeface="Times New Roman" pitchFamily="18" charset="0"/>
                <a:cs typeface="Times New Roman" pitchFamily="18" charset="0"/>
              </a:rPr>
              <a:t>       Având sufletul deschis, dorința de a descoperi lucruri noi, putere de muncă, iubire și dedicare, mă străduiesc să le ofer celor mici experiențe frumoase, care să îi ajute în dezvoltarea lor armonioasă, a</a:t>
            </a:r>
            <a:r>
              <a:rPr lang="ro-RO" sz="1600" dirty="0">
                <a:solidFill>
                  <a:srgbClr val="000000"/>
                </a:solidFill>
                <a:effectLst/>
                <a:latin typeface="Times New Roman" panose="02020603050405020304" pitchFamily="18" charset="0"/>
                <a:ea typeface="Calibri" panose="020F0502020204030204" pitchFamily="34" charset="0"/>
                <a:cs typeface="Times New Roman" pitchFamily="18" charset="0"/>
              </a:rPr>
              <a:t> socializării, dar și a formării competențelor și capacităților necesare adaptării în viața de școlar.</a:t>
            </a:r>
            <a:r>
              <a:rPr lang="ro-RO" sz="1600" dirty="0">
                <a:latin typeface="Times New Roman" pitchFamily="18" charset="0"/>
                <a:cs typeface="Times New Roman" pitchFamily="18" charset="0"/>
              </a:rPr>
              <a:t> </a:t>
            </a:r>
            <a:r>
              <a:rPr lang="ro-RO" sz="1600" dirty="0">
                <a:solidFill>
                  <a:srgbClr val="000000"/>
                </a:solidFill>
                <a:effectLst/>
                <a:latin typeface="Times New Roman" panose="02020603050405020304" pitchFamily="18" charset="0"/>
                <a:ea typeface="Calibri" panose="020F0502020204030204" pitchFamily="34" charset="0"/>
                <a:cs typeface="Times New Roman" pitchFamily="18" charset="0"/>
              </a:rPr>
              <a:t>Fiecare copil e unic și are nevoie de experiențe de învățare potrivite vârstei și nivelului de dezvoltare pe care îl are.</a:t>
            </a:r>
            <a:endParaRPr lang="en-US" sz="1600" dirty="0">
              <a:latin typeface="Times New Roman" pitchFamily="18" charset="0"/>
              <a:cs typeface="Times New Roman" pitchFamily="18" charset="0"/>
            </a:endParaRPr>
          </a:p>
          <a:p>
            <a:pPr algn="just"/>
            <a:r>
              <a:rPr lang="ro-RO" sz="1600" dirty="0">
                <a:latin typeface="Times New Roman" panose="02020603050405020304" pitchFamily="18" charset="0"/>
                <a:cs typeface="Times New Roman" panose="02020603050405020304" pitchFamily="18" charset="0"/>
              </a:rPr>
              <a:t>       Avem o menire specială în viața copiilor, în această instituție în care cei mici pășesc pentru prima dată în primii ani din viața lor. Sir Ken Robinson afirma că </a:t>
            </a:r>
            <a:r>
              <a:rPr lang="ro-RO" sz="1600" dirty="0">
                <a:effectLst/>
                <a:latin typeface="Times New Roman" panose="02020603050405020304" pitchFamily="18" charset="0"/>
                <a:ea typeface="Calibri" panose="020F0502020204030204" pitchFamily="34" charset="0"/>
                <a:cs typeface="Times New Roman" panose="02020603050405020304" pitchFamily="18" charset="0"/>
              </a:rPr>
              <a:t>“școala este o comunitate de învațăcei, care ar trebui sa creeze cele mai bune condiții în care copiii noștri să învețe și să se dezvolte sub toate aspectele: cognitive, afectiv, social si spiritual, iar aceasta ar trebui să scoată tot ce au mai bun in ei ca indivizi și să-i ajute sa dezvolte competențele de care au nevoie pentru a reuși în lume” .</a:t>
            </a:r>
            <a:endParaRPr lang="en-US" sz="1600" dirty="0">
              <a:latin typeface="Times New Roman" pitchFamily="18" charset="0"/>
              <a:cs typeface="Times New Roman" pitchFamily="18" charset="0"/>
            </a:endParaRPr>
          </a:p>
        </p:txBody>
      </p:sp>
      <p:pic>
        <p:nvPicPr>
          <p:cNvPr id="10" name="Picture 9">
            <a:extLst>
              <a:ext uri="{FF2B5EF4-FFF2-40B4-BE49-F238E27FC236}">
                <a16:creationId xmlns:a16="http://schemas.microsoft.com/office/drawing/2014/main" id="{EDBDF544-0814-D0E4-45BE-8EF7163002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360" y="1124295"/>
            <a:ext cx="1828800" cy="2314875"/>
          </a:xfrm>
          <a:prstGeom prst="rect">
            <a:avLst/>
          </a:prstGeom>
        </p:spPr>
      </p:pic>
      <p:sp>
        <p:nvSpPr>
          <p:cNvPr id="11" name="TextBox 10">
            <a:extLst>
              <a:ext uri="{FF2B5EF4-FFF2-40B4-BE49-F238E27FC236}">
                <a16:creationId xmlns:a16="http://schemas.microsoft.com/office/drawing/2014/main" id="{44482D13-E741-F422-8F05-1D0BAA4B77FA}"/>
              </a:ext>
            </a:extLst>
          </p:cNvPr>
          <p:cNvSpPr txBox="1"/>
          <p:nvPr/>
        </p:nvSpPr>
        <p:spPr>
          <a:xfrm>
            <a:off x="0" y="4114800"/>
            <a:ext cx="2667000" cy="1077218"/>
          </a:xfrm>
          <a:prstGeom prst="rect">
            <a:avLst/>
          </a:prstGeom>
          <a:noFill/>
        </p:spPr>
        <p:txBody>
          <a:bodyPr wrap="square" rtlCol="0">
            <a:spAutoFit/>
          </a:bodyPr>
          <a:lstStyle/>
          <a:p>
            <a:pPr algn="just"/>
            <a:r>
              <a:rPr lang="en-US" sz="1600" i="1" dirty="0">
                <a:latin typeface="Times New Roman" panose="02020603050405020304" pitchFamily="18" charset="0"/>
                <a:cs typeface="Times New Roman" panose="02020603050405020304" pitchFamily="18" charset="0"/>
              </a:rPr>
              <a:t>“</a:t>
            </a:r>
            <a:r>
              <a:rPr lang="ro-RO" sz="1600" i="1" dirty="0">
                <a:latin typeface="Times New Roman" panose="02020603050405020304" pitchFamily="18" charset="0"/>
                <a:cs typeface="Times New Roman" panose="02020603050405020304" pitchFamily="18" charset="0"/>
              </a:rPr>
              <a:t>O carte, un creion, un copil și un profesor pot schimba lumea</a:t>
            </a:r>
            <a:r>
              <a:rPr lang="en-US" sz="1600" i="1" dirty="0">
                <a:latin typeface="Times New Roman" panose="02020603050405020304" pitchFamily="18" charset="0"/>
                <a:cs typeface="Times New Roman" panose="02020603050405020304" pitchFamily="18" charset="0"/>
              </a:rPr>
              <a:t>”.</a:t>
            </a:r>
            <a:endParaRPr lang="ro-RO" sz="1600" i="1" dirty="0">
              <a:latin typeface="Times New Roman" panose="02020603050405020304" pitchFamily="18" charset="0"/>
              <a:cs typeface="Times New Roman" panose="02020603050405020304" pitchFamily="18" charset="0"/>
            </a:endParaRPr>
          </a:p>
          <a:p>
            <a:pPr algn="r"/>
            <a:r>
              <a:rPr lang="ro-RO" sz="1600" i="1" dirty="0">
                <a:latin typeface="Times New Roman" panose="02020603050405020304" pitchFamily="18" charset="0"/>
                <a:cs typeface="Times New Roman" panose="02020603050405020304" pitchFamily="18" charset="0"/>
              </a:rPr>
              <a:t>Malala Yousafzai</a:t>
            </a:r>
            <a:endParaRPr lang="en-US" sz="16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9368112"/>
      </p:ext>
    </p:extLst>
  </p:cSld>
  <p:clrMapOvr>
    <a:masterClrMapping/>
  </p:clrMapOvr>
  <p:transition spd="slow" advClick="0">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990600"/>
            <a:ext cx="2103120" cy="292608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TextBox 2"/>
          <p:cNvSpPr txBox="1"/>
          <p:nvPr/>
        </p:nvSpPr>
        <p:spPr>
          <a:xfrm>
            <a:off x="3048000" y="685800"/>
            <a:ext cx="5181600" cy="5078313"/>
          </a:xfrm>
          <a:prstGeom prst="rect">
            <a:avLst/>
          </a:prstGeom>
          <a:noFill/>
        </p:spPr>
        <p:txBody>
          <a:bodyPr wrap="square" rtlCol="0">
            <a:spAutoFit/>
          </a:bodyPr>
          <a:lstStyle/>
          <a:p>
            <a:pPr algn="just"/>
            <a:endParaRPr lang="ro-RO" dirty="0"/>
          </a:p>
          <a:p>
            <a:pPr algn="just"/>
            <a:r>
              <a:rPr lang="en-US" dirty="0">
                <a:latin typeface="Times New Roman" panose="02020603050405020304" pitchFamily="18" charset="0"/>
                <a:cs typeface="Times New Roman" panose="02020603050405020304" pitchFamily="18" charset="0"/>
              </a:rPr>
              <a:t>M</a:t>
            </a:r>
            <a:r>
              <a:rPr lang="ro-RO" dirty="0">
                <a:latin typeface="Times New Roman" panose="02020603050405020304" pitchFamily="18" charset="0"/>
                <a:cs typeface="Times New Roman" panose="02020603050405020304" pitchFamily="18" charset="0"/>
              </a:rPr>
              <a:t>ă numesc</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Cri</a:t>
            </a:r>
            <a:r>
              <a:rPr lang="ro-RO" b="1" dirty="0">
                <a:latin typeface="Times New Roman" panose="02020603050405020304" pitchFamily="18" charset="0"/>
                <a:cs typeface="Times New Roman" panose="02020603050405020304" pitchFamily="18" charset="0"/>
              </a:rPr>
              <a:t>șan Laura Elena </a:t>
            </a:r>
            <a:r>
              <a:rPr lang="ro-RO" dirty="0">
                <a:latin typeface="Times New Roman" panose="02020603050405020304" pitchFamily="18" charset="0"/>
                <a:cs typeface="Times New Roman" panose="02020603050405020304" pitchFamily="18" charset="0"/>
              </a:rPr>
              <a:t>și profesez cu drag meseria de educatoare de 19 ani. Sunt absolventă a Liceului Pedagogic ”Sabin Drăgoi” Deva, dar am terminat și Facultatea de Filologie a Universității ”1 Decembrie 1918”, Alba Iulia. </a:t>
            </a:r>
          </a:p>
          <a:p>
            <a:pPr algn="just"/>
            <a:r>
              <a:rPr lang="ro-RO" dirty="0">
                <a:latin typeface="Times New Roman" panose="02020603050405020304" pitchFamily="18" charset="0"/>
                <a:cs typeface="Times New Roman" panose="02020603050405020304" pitchFamily="18" charset="0"/>
              </a:rPr>
              <a:t>Meseria de educatoare mi-a oferit posibilitatea de a mă ocupa de educația și pregătirea copiilor de vârsta preșcolară, astfel încât ei să dobândească noțiunile de bază despre lume și societatea în care trăiesc, dar și să își dezvolte limbajul, creativitatea și abilitățile cognitive și psihomotorii. </a:t>
            </a:r>
          </a:p>
          <a:p>
            <a:pPr algn="just"/>
            <a:r>
              <a:rPr lang="ro-RO" dirty="0">
                <a:latin typeface="Times New Roman" panose="02020603050405020304" pitchFamily="18" charset="0"/>
                <a:cs typeface="Times New Roman" panose="02020603050405020304" pitchFamily="18" charset="0"/>
              </a:rPr>
              <a:t>Această mes</a:t>
            </a:r>
            <a:r>
              <a:rPr lang="en-US" dirty="0">
                <a:latin typeface="Times New Roman" panose="02020603050405020304" pitchFamily="18" charset="0"/>
                <a:cs typeface="Times New Roman" panose="02020603050405020304" pitchFamily="18" charset="0"/>
              </a:rPr>
              <a:t>e</a:t>
            </a:r>
            <a:r>
              <a:rPr lang="ro-RO" dirty="0">
                <a:latin typeface="Times New Roman" panose="02020603050405020304" pitchFamily="18" charset="0"/>
                <a:cs typeface="Times New Roman" panose="02020603050405020304" pitchFamily="18" charset="0"/>
              </a:rPr>
              <a:t>rie implică numeroase responsabilități, multă atenție, o doză considerabilă de empatie, dar și aptitudini pedagogice și o înclinație către lucrul cu copiii. Nu este un job ușor, dar satisfacțiile sunt pe măsură, mai ales când se vede dezvoltarea și formarea micuților în rezultatele muncii lor.</a:t>
            </a:r>
          </a:p>
        </p:txBody>
      </p:sp>
      <p:pic>
        <p:nvPicPr>
          <p:cNvPr id="6" name="Imagine 5">
            <a:extLst>
              <a:ext uri="{FF2B5EF4-FFF2-40B4-BE49-F238E27FC236}">
                <a16:creationId xmlns:a16="http://schemas.microsoft.com/office/drawing/2014/main" id="{C63181EC-0929-2064-357A-00EBE6A091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316" r="9295"/>
          <a:stretch/>
        </p:blipFill>
        <p:spPr>
          <a:xfrm>
            <a:off x="563880" y="1066800"/>
            <a:ext cx="1920240" cy="2789991"/>
          </a:xfrm>
          <a:prstGeom prst="rect">
            <a:avLst/>
          </a:prstGeom>
        </p:spPr>
      </p:pic>
      <p:sp>
        <p:nvSpPr>
          <p:cNvPr id="4" name="Rectangle 3"/>
          <p:cNvSpPr/>
          <p:nvPr/>
        </p:nvSpPr>
        <p:spPr>
          <a:xfrm>
            <a:off x="387054" y="4009787"/>
            <a:ext cx="2660946" cy="1477328"/>
          </a:xfrm>
          <a:prstGeom prst="rect">
            <a:avLst/>
          </a:prstGeom>
        </p:spPr>
        <p:txBody>
          <a:bodyPr wrap="square">
            <a:spAutoFit/>
          </a:bodyPr>
          <a:lstStyle/>
          <a:p>
            <a:pPr lvl="0" algn="just"/>
            <a:r>
              <a:rPr lang="ro-RO" i="1" dirty="0">
                <a:solidFill>
                  <a:prstClr val="black"/>
                </a:solidFill>
                <a:latin typeface="Times New Roman" panose="02020603050405020304" pitchFamily="18" charset="0"/>
                <a:cs typeface="Times New Roman" panose="02020603050405020304" pitchFamily="18" charset="0"/>
              </a:rPr>
              <a:t>”A educa înseamnă a fi un artizan al personalității, un poet al inteligenței, un semănător de idei.”</a:t>
            </a:r>
            <a:r>
              <a:rPr lang="en-US" i="1" dirty="0">
                <a:solidFill>
                  <a:prstClr val="black"/>
                </a:solidFill>
                <a:latin typeface="Times New Roman" panose="02020603050405020304" pitchFamily="18" charset="0"/>
                <a:cs typeface="Times New Roman" panose="02020603050405020304" pitchFamily="18" charset="0"/>
              </a:rPr>
              <a:t>           </a:t>
            </a:r>
            <a:r>
              <a:rPr lang="ro-RO" i="1" dirty="0">
                <a:solidFill>
                  <a:prstClr val="black"/>
                </a:solidFill>
                <a:latin typeface="Times New Roman" panose="02020603050405020304" pitchFamily="18" charset="0"/>
                <a:cs typeface="Times New Roman" panose="02020603050405020304" pitchFamily="18" charset="0"/>
              </a:rPr>
              <a:t>Augusto Cury</a:t>
            </a:r>
            <a:endParaRPr lang="en-US"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6885228"/>
      </p:ext>
    </p:extLst>
  </p:cSld>
  <p:clrMapOvr>
    <a:masterClrMapping/>
  </p:clrMapOvr>
  <p:transition spd="slow" advClick="0">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shiba\Desktop\qlzf_w8g5_170508.jpg"/>
          <p:cNvPicPr>
            <a:picLocks noChangeAspect="1" noChangeArrowheads="1"/>
          </p:cNvPicPr>
          <p:nvPr/>
        </p:nvPicPr>
        <p:blipFill>
          <a:blip r:embed="rId2" cstate="print"/>
          <a:stretch>
            <a:fillRect/>
          </a:stretch>
        </p:blipFill>
        <p:spPr bwMode="auto">
          <a:xfrm>
            <a:off x="1066800" y="1752600"/>
            <a:ext cx="7521821" cy="4724400"/>
          </a:xfrm>
          <a:prstGeom prst="rect">
            <a:avLst/>
          </a:prstGeom>
          <a:noFill/>
          <a:ln>
            <a:solidFill>
              <a:schemeClr val="accent1">
                <a:lumMod val="60000"/>
                <a:lumOff val="40000"/>
              </a:schemeClr>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1563" y="762000"/>
            <a:ext cx="8400873" cy="523220"/>
          </a:xfrm>
          <a:prstGeom prst="rect">
            <a:avLst/>
          </a:prstGeom>
          <a:solidFill>
            <a:srgbClr val="FFC000"/>
          </a:solidFill>
        </p:spPr>
        <p:txBody>
          <a:bodyPr wrap="square" rtlCol="0">
            <a:spAutoFit/>
          </a:bodyPr>
          <a:lstStyle/>
          <a:p>
            <a:pPr algn="ctr"/>
            <a:r>
              <a:rPr lang="ro-RO" sz="2800" b="1" dirty="0">
                <a:solidFill>
                  <a:srgbClr val="002060"/>
                </a:solidFill>
                <a:latin typeface="Arial" pitchFamily="34" charset="0"/>
                <a:cs typeface="Arial" pitchFamily="34" charset="0"/>
              </a:rPr>
              <a:t>Structura - Grădiniţa P.P. Nr.6 Deva</a:t>
            </a:r>
            <a:endParaRPr lang="en-US" sz="2800" b="1"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2484136652"/>
      </p:ext>
    </p:extLst>
  </p:cSld>
  <p:clrMapOvr>
    <a:masterClrMapping/>
  </p:clrMapOvr>
  <p:transition spd="slow" advClick="0">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2633" y="609600"/>
            <a:ext cx="2133600"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TextBox 2"/>
          <p:cNvSpPr txBox="1"/>
          <p:nvPr/>
        </p:nvSpPr>
        <p:spPr>
          <a:xfrm>
            <a:off x="2467786" y="-81098"/>
            <a:ext cx="6096000" cy="4862870"/>
          </a:xfrm>
          <a:prstGeom prst="rect">
            <a:avLst/>
          </a:prstGeom>
          <a:noFill/>
        </p:spPr>
        <p:txBody>
          <a:bodyPr wrap="square" rtlCol="0">
            <a:spAutoFit/>
          </a:bodyPr>
          <a:lstStyle/>
          <a:p>
            <a:pPr algn="just"/>
            <a:endParaRPr lang="ro-RO" sz="2000" dirty="0"/>
          </a:p>
          <a:p>
            <a:pPr algn="just"/>
            <a:endParaRPr lang="ro-RO" sz="2000" dirty="0"/>
          </a:p>
          <a:p>
            <a:pPr indent="504000" algn="just"/>
            <a:r>
              <a:rPr lang="ro-RO" dirty="0">
                <a:latin typeface="Times New Roman" panose="02020603050405020304" pitchFamily="18" charset="0"/>
                <a:cs typeface="Times New Roman" panose="02020603050405020304" pitchFamily="18" charset="0"/>
              </a:rPr>
              <a:t>Numele meu este </a:t>
            </a:r>
            <a:r>
              <a:rPr lang="ro-RO" b="1" dirty="0">
                <a:latin typeface="Times New Roman" panose="02020603050405020304" pitchFamily="18" charset="0"/>
                <a:cs typeface="Times New Roman" panose="02020603050405020304" pitchFamily="18" charset="0"/>
              </a:rPr>
              <a:t>Alina Trif. </a:t>
            </a:r>
            <a:r>
              <a:rPr lang="ro-RO" dirty="0">
                <a:latin typeface="Times New Roman" panose="02020603050405020304" pitchFamily="18" charset="0"/>
                <a:cs typeface="Times New Roman" panose="02020603050405020304" pitchFamily="18" charset="0"/>
              </a:rPr>
              <a:t>Sunt licențiată în Științe ale Educației în cadrul Universității de Vest din Timișoara și profesez cu drag cea mai frumoasă meserie, meseria de dascăl. </a:t>
            </a:r>
          </a:p>
          <a:p>
            <a:pPr indent="504000" algn="just"/>
            <a:r>
              <a:rPr lang="ro-RO" dirty="0">
                <a:latin typeface="Times New Roman" panose="02020603050405020304" pitchFamily="18" charset="0"/>
                <a:cs typeface="Times New Roman" panose="02020603050405020304" pitchFamily="18" charset="0"/>
              </a:rPr>
              <a:t>Mă bucur că Dumnezeu a îngăduit în dreptul meu să am onoarea să lucrez cu cele mai sincere și inocente ființe, copilașii. </a:t>
            </a:r>
          </a:p>
          <a:p>
            <a:pPr indent="504000" algn="just"/>
            <a:r>
              <a:rPr lang="ro-RO" dirty="0">
                <a:latin typeface="Times New Roman" panose="02020603050405020304" pitchFamily="18" charset="0"/>
                <a:cs typeface="Times New Roman" panose="02020603050405020304" pitchFamily="18" charset="0"/>
              </a:rPr>
              <a:t>Tot ceea ce îmi propun atunci când lucrez cu acești minunați omuleți, este ca ei să înțeleagă prin joc, bucuria vieții, și să știe că pentru a fi special nu trebuie să fii perfect, ci unic. Nu trebuie să semeni cu cineva, ci trebuie să fii pur și simplu „Tu însuți”, lucrând în fiecare zi la varianta ta cea mai bună. </a:t>
            </a:r>
          </a:p>
          <a:p>
            <a:pPr indent="504000" algn="just"/>
            <a:r>
              <a:rPr lang="ro-RO" dirty="0">
                <a:latin typeface="Times New Roman" panose="02020603050405020304" pitchFamily="18" charset="0"/>
                <a:cs typeface="Times New Roman" panose="02020603050405020304" pitchFamily="18" charset="0"/>
              </a:rPr>
              <a:t>Întreaga mea activitate mi-o clădesc cu pasiune, devotament și bucurie nemărginită, știind că nimeni nu va putea lua vreodată niciunui copil, educația, experiența și amintirile strânse în cufărul anilor de grădiniță. </a:t>
            </a:r>
          </a:p>
        </p:txBody>
      </p:sp>
      <p:pic>
        <p:nvPicPr>
          <p:cNvPr id="5" name="Picture 4">
            <a:extLst>
              <a:ext uri="{FF2B5EF4-FFF2-40B4-BE49-F238E27FC236}">
                <a16:creationId xmlns:a16="http://schemas.microsoft.com/office/drawing/2014/main" id="{B2CBC164-69BD-8F51-38FA-E5B61C26D2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419" y="739140"/>
            <a:ext cx="1770028" cy="2049243"/>
          </a:xfrm>
          <a:prstGeom prst="rect">
            <a:avLst/>
          </a:prstGeom>
        </p:spPr>
      </p:pic>
      <p:pic>
        <p:nvPicPr>
          <p:cNvPr id="7" name="Picture 6">
            <a:extLst>
              <a:ext uri="{FF2B5EF4-FFF2-40B4-BE49-F238E27FC236}">
                <a16:creationId xmlns:a16="http://schemas.microsoft.com/office/drawing/2014/main" id="{AD482B92-484D-0D40-F197-EDDE56CB67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944" t="13266"/>
          <a:stretch/>
        </p:blipFill>
        <p:spPr>
          <a:xfrm>
            <a:off x="381000" y="3581400"/>
            <a:ext cx="1905000" cy="2400745"/>
          </a:xfrm>
          <a:prstGeom prst="rect">
            <a:avLst/>
          </a:prstGeom>
        </p:spPr>
      </p:pic>
      <p:sp>
        <p:nvSpPr>
          <p:cNvPr id="4" name="TextBox 3"/>
          <p:cNvSpPr txBox="1"/>
          <p:nvPr/>
        </p:nvSpPr>
        <p:spPr>
          <a:xfrm>
            <a:off x="252632" y="2917924"/>
            <a:ext cx="2261967" cy="369332"/>
          </a:xfrm>
          <a:prstGeom prst="rect">
            <a:avLst/>
          </a:prstGeom>
          <a:noFill/>
        </p:spPr>
        <p:txBody>
          <a:bodyPr wrap="square" rtlCol="0">
            <a:spAutoFit/>
          </a:bodyPr>
          <a:lstStyle/>
          <a:p>
            <a:r>
              <a:rPr lang="en-US" dirty="0" err="1">
                <a:latin typeface="Times New Roman" pitchFamily="18" charset="0"/>
                <a:cs typeface="Times New Roman" pitchFamily="18" charset="0"/>
              </a:rPr>
              <a:t>Coordonator</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structur</a:t>
            </a:r>
            <a:r>
              <a:rPr lang="ro-RO" dirty="0">
                <a:latin typeface="Times New Roman" pitchFamily="18" charset="0"/>
                <a:cs typeface="Times New Roman" pitchFamily="18" charset="0"/>
              </a:rPr>
              <a:t>ă</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942202340"/>
      </p:ext>
    </p:extLst>
  </p:cSld>
  <p:clrMapOvr>
    <a:masterClrMapping/>
  </p:clrMapOvr>
  <p:transition spd="slow" advClick="0">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609600"/>
            <a:ext cx="2165023"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TextBox 2"/>
          <p:cNvSpPr txBox="1"/>
          <p:nvPr/>
        </p:nvSpPr>
        <p:spPr>
          <a:xfrm>
            <a:off x="2424258" y="152400"/>
            <a:ext cx="6643542" cy="6986528"/>
          </a:xfrm>
          <a:prstGeom prst="rect">
            <a:avLst/>
          </a:prstGeom>
          <a:noFill/>
        </p:spPr>
        <p:txBody>
          <a:bodyPr wrap="square" rtlCol="0">
            <a:spAutoFit/>
          </a:bodyPr>
          <a:lstStyle/>
          <a:p>
            <a:pPr algn="just"/>
            <a:r>
              <a:rPr lang="ro-RO" sz="1400" dirty="0"/>
              <a:t> </a:t>
            </a:r>
            <a:r>
              <a:rPr lang="ro-RO" sz="1600" dirty="0"/>
              <a:t>       </a:t>
            </a:r>
            <a:r>
              <a:rPr lang="en-US" sz="1600" dirty="0">
                <a:latin typeface="Times New Roman" pitchFamily="18" charset="0"/>
                <a:cs typeface="Times New Roman" pitchFamily="18" charset="0"/>
              </a:rPr>
              <a:t>M</a:t>
            </a:r>
            <a:r>
              <a:rPr lang="ro-RO" sz="1600" dirty="0">
                <a:latin typeface="Times New Roman" pitchFamily="18" charset="0"/>
                <a:cs typeface="Times New Roman" pitchFamily="18" charset="0"/>
              </a:rPr>
              <a:t>ă </a:t>
            </a:r>
            <a:r>
              <a:rPr lang="en-US" sz="1600" dirty="0" err="1">
                <a:latin typeface="Times New Roman" pitchFamily="18" charset="0"/>
                <a:cs typeface="Times New Roman" pitchFamily="18" charset="0"/>
              </a:rPr>
              <a:t>numesc</a:t>
            </a:r>
            <a:r>
              <a:rPr lang="en-US" sz="1600" dirty="0">
                <a:latin typeface="Times New Roman" pitchFamily="18" charset="0"/>
                <a:cs typeface="Times New Roman" pitchFamily="18" charset="0"/>
              </a:rPr>
              <a:t> </a:t>
            </a:r>
            <a:r>
              <a:rPr lang="ro-RO" sz="1600" b="1" dirty="0">
                <a:latin typeface="Times New Roman" pitchFamily="18" charset="0"/>
                <a:cs typeface="Times New Roman" pitchFamily="18" charset="0"/>
              </a:rPr>
              <a:t>Flavia Butaș </a:t>
            </a:r>
            <a:r>
              <a:rPr lang="ro-RO" sz="1600" dirty="0">
                <a:latin typeface="Times New Roman" pitchFamily="18" charset="0"/>
                <a:cs typeface="Times New Roman" pitchFamily="18" charset="0"/>
              </a:rPr>
              <a:t>și am frumoasa vârstă de 23 de ani. Sunt absolventă a Facultății de Psihologie și Sociologie din cadrul Universității de Vest din Timișoara, specializarea Pedagogia Învățământului Primar și Preșcolar. Atunci când spun copil, spun minune. </a:t>
            </a:r>
          </a:p>
          <a:p>
            <a:pPr algn="just"/>
            <a:r>
              <a:rPr lang="ro-RO" sz="1600" dirty="0">
                <a:latin typeface="Times New Roman" pitchFamily="18" charset="0"/>
                <a:cs typeface="Times New Roman" pitchFamily="18" charset="0"/>
              </a:rPr>
              <a:t>       Sunt educatoare prin binecuvântarea Tatălui. Nu a fost visul meu din copilărie, însă cred cu tărie într-un plan făcut din veșnicie pentu mine și Îi sunt recunoscătoare. Sunt recunoscătoare pentru o misiune atât de minunată și importantă în același timp</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misiunea</a:t>
            </a:r>
            <a:r>
              <a:rPr lang="en-GB" sz="1600" dirty="0">
                <a:latin typeface="Times New Roman" pitchFamily="18" charset="0"/>
                <a:cs typeface="Times New Roman" pitchFamily="18" charset="0"/>
              </a:rPr>
              <a:t> de a da form</a:t>
            </a:r>
            <a:r>
              <a:rPr lang="ro-RO" sz="1600" dirty="0">
                <a:latin typeface="Times New Roman" pitchFamily="18" charset="0"/>
                <a:cs typeface="Times New Roman" pitchFamily="18" charset="0"/>
              </a:rPr>
              <a:t>ă celor mai valoroase „mâini de lut”, celor mai pure și dragi ființe, copilașii. </a:t>
            </a:r>
          </a:p>
          <a:p>
            <a:pPr algn="just"/>
            <a:r>
              <a:rPr lang="ro-RO" sz="1600" dirty="0">
                <a:latin typeface="Times New Roman" pitchFamily="18" charset="0"/>
                <a:cs typeface="Times New Roman" pitchFamily="18" charset="0"/>
              </a:rPr>
              <a:t>      Dintr-o frântură de experiență dobândită în lucrul zilnic cu micile comori, pot afirma cu încredere că nu poate fi educator decât</a:t>
            </a:r>
            <a:r>
              <a:rPr lang="en-GB" sz="1600" dirty="0">
                <a:latin typeface="Times New Roman" pitchFamily="18" charset="0"/>
                <a:cs typeface="Times New Roman" pitchFamily="18" charset="0"/>
              </a:rPr>
              <a:t>:</a:t>
            </a:r>
            <a:r>
              <a:rPr lang="ro-RO" sz="1600" dirty="0">
                <a:latin typeface="Times New Roman" pitchFamily="18" charset="0"/>
                <a:cs typeface="Times New Roman" pitchFamily="18" charset="0"/>
              </a:rPr>
              <a:t> acel care rămâne uluit</a:t>
            </a:r>
            <a:r>
              <a:rPr lang="en-GB" sz="1600" dirty="0">
                <a:latin typeface="Times New Roman" pitchFamily="18" charset="0"/>
                <a:cs typeface="Times New Roman" pitchFamily="18" charset="0"/>
              </a:rPr>
              <a:t> de </a:t>
            </a:r>
            <a:r>
              <a:rPr lang="en-GB" sz="1600" dirty="0" err="1">
                <a:latin typeface="Times New Roman" pitchFamily="18" charset="0"/>
                <a:cs typeface="Times New Roman" pitchFamily="18" charset="0"/>
              </a:rPr>
              <a:t>puterea</a:t>
            </a:r>
            <a:r>
              <a:rPr lang="en-GB" sz="1600" dirty="0">
                <a:latin typeface="Times New Roman" pitchFamily="18" charset="0"/>
                <a:cs typeface="Times New Roman" pitchFamily="18" charset="0"/>
              </a:rPr>
              <a:t> </a:t>
            </a:r>
            <a:r>
              <a:rPr lang="ro-RO" sz="1600" dirty="0">
                <a:latin typeface="Times New Roman" pitchFamily="18" charset="0"/>
                <a:cs typeface="Times New Roman" pitchFamily="18" charset="0"/>
              </a:rPr>
              <a:t>și energia pe care o transmit copiii, acel a cărui inimă vibrează la fiecare mic pas pe care copilul învață să-l facă, acel care are blândețe și răbdare cât Oceanul Pacific de mare. </a:t>
            </a:r>
          </a:p>
          <a:p>
            <a:pPr algn="just"/>
            <a:r>
              <a:rPr lang="ro-RO" sz="1600" dirty="0">
                <a:latin typeface="Times New Roman" pitchFamily="18" charset="0"/>
                <a:cs typeface="Times New Roman" pitchFamily="18" charset="0"/>
              </a:rPr>
              <a:t>      Conștientă fiind de marea responsabilitate și de valoarea educației timpurii pentru tot restul vieții, mă anevoiesc să dau tot ceea ce este mai bun și mai frumos, continui să învăț și să investesc în propria creștere. </a:t>
            </a:r>
          </a:p>
          <a:p>
            <a:pPr algn="just"/>
            <a:r>
              <a:rPr lang="ro-RO" sz="1600" dirty="0">
                <a:latin typeface="Times New Roman" pitchFamily="18" charset="0"/>
                <a:cs typeface="Times New Roman" pitchFamily="18" charset="0"/>
              </a:rPr>
              <a:t>      Mă simt privilegiată să primesc în fiecare zi privirea caldă, zâmbetul sincer, chicotele copiilor la intrarea în grupă „doamnaaaa”, îmbrățișarea strânsă, dar și lacrima caldă a unui suflețel plin de dor după ai săi părinți. </a:t>
            </a:r>
          </a:p>
          <a:p>
            <a:pPr algn="just"/>
            <a:r>
              <a:rPr lang="ro-RO" sz="1600" dirty="0">
                <a:latin typeface="Times New Roman" pitchFamily="18" charset="0"/>
                <a:cs typeface="Times New Roman" pitchFamily="18" charset="0"/>
              </a:rPr>
              <a:t>        Dacă avem curajul să recunoaștem, copiii sunt cei de la care noi putem învăța cele mai importante lecții ale vieții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iertarea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iubirea</a:t>
            </a:r>
            <a:r>
              <a:rPr lang="en-US" sz="1600" dirty="0">
                <a:latin typeface="Times New Roman" pitchFamily="18" charset="0"/>
                <a:cs typeface="Times New Roman" pitchFamily="18" charset="0"/>
              </a:rPr>
              <a:t>, </a:t>
            </a:r>
            <a:r>
              <a:rPr lang="ro-RO" sz="1600" dirty="0">
                <a:latin typeface="Times New Roman" pitchFamily="18" charset="0"/>
                <a:cs typeface="Times New Roman" pitchFamily="18" charset="0"/>
              </a:rPr>
              <a:t>și onestitatea. În schimb, noi avem datoria să-i stimulăm și să-i ajutăm să se dezvolte la potențialul lor maxim.</a:t>
            </a:r>
          </a:p>
          <a:p>
            <a:pPr algn="just"/>
            <a:r>
              <a:rPr lang="ro-RO" sz="1600" dirty="0">
                <a:latin typeface="Times New Roman" pitchFamily="18" charset="0"/>
                <a:cs typeface="Times New Roman" pitchFamily="18" charset="0"/>
              </a:rPr>
              <a:t>       Mai presus de tot ceea ce eu le spun și fac pentru ei, ceea ce ei vor uita, îmi doresc să-și amintească întotdeauna de „doamna” care i-a făcut să se simtă bine, importanți și puternici, aici la grădiniță. </a:t>
            </a:r>
            <a:endParaRPr lang="en-US" sz="1600" dirty="0"/>
          </a:p>
        </p:txBody>
      </p:sp>
      <p:pic>
        <p:nvPicPr>
          <p:cNvPr id="5" name="Picture 4">
            <a:extLst>
              <a:ext uri="{FF2B5EF4-FFF2-40B4-BE49-F238E27FC236}">
                <a16:creationId xmlns:a16="http://schemas.microsoft.com/office/drawing/2014/main" id="{068E7EF8-B663-A278-839C-C6351F01330D}"/>
              </a:ext>
            </a:extLst>
          </p:cNvPr>
          <p:cNvPicPr>
            <a:picLocks noChangeAspect="1"/>
          </p:cNvPicPr>
          <p:nvPr/>
        </p:nvPicPr>
        <p:blipFill rotWithShape="1">
          <a:blip r:embed="rId2">
            <a:extLst>
              <a:ext uri="{28A0092B-C50C-407E-A947-70E740481C1C}">
                <a14:useLocalDpi xmlns:a14="http://schemas.microsoft.com/office/drawing/2010/main" val="0"/>
              </a:ext>
            </a:extLst>
          </a:blip>
          <a:srcRect l="9171" t="25000" r="12864"/>
          <a:stretch/>
        </p:blipFill>
        <p:spPr>
          <a:xfrm>
            <a:off x="304800" y="762000"/>
            <a:ext cx="1897419" cy="2009032"/>
          </a:xfrm>
          <a:prstGeom prst="rect">
            <a:avLst/>
          </a:prstGeom>
        </p:spPr>
      </p:pic>
    </p:spTree>
    <p:extLst>
      <p:ext uri="{BB962C8B-B14F-4D97-AF65-F5344CB8AC3E}">
        <p14:creationId xmlns:p14="http://schemas.microsoft.com/office/powerpoint/2010/main" val="3929143340"/>
      </p:ext>
    </p:extLst>
  </p:cSld>
  <p:clrMapOvr>
    <a:masterClrMapping/>
  </p:clrMapOvr>
  <p:transition spd="slow" advClick="0">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990600"/>
            <a:ext cx="1142300" cy="369332"/>
          </a:xfrm>
          <a:prstGeom prst="rect">
            <a:avLst/>
          </a:prstGeom>
        </p:spPr>
        <p:txBody>
          <a:bodyPr wrap="none">
            <a:spAutoFit/>
          </a:bodyPr>
          <a:lstStyle/>
          <a:p>
            <a:r>
              <a:rPr lang="ro-RO" b="1" dirty="0">
                <a:latin typeface="Times New Roman" pitchFamily="18" charset="0"/>
                <a:cs typeface="Times New Roman" pitchFamily="18" charset="0"/>
              </a:rPr>
              <a:t>MOTTO:</a:t>
            </a:r>
            <a:endParaRPr lang="en-US" b="1" dirty="0">
              <a:latin typeface="Times New Roman" pitchFamily="18" charset="0"/>
              <a:cs typeface="Times New Roman" pitchFamily="18" charset="0"/>
            </a:endParaRPr>
          </a:p>
        </p:txBody>
      </p:sp>
      <p:sp>
        <p:nvSpPr>
          <p:cNvPr id="3" name="Rectangle 2"/>
          <p:cNvSpPr/>
          <p:nvPr/>
        </p:nvSpPr>
        <p:spPr>
          <a:xfrm>
            <a:off x="1295400" y="1600200"/>
            <a:ext cx="6324600" cy="3539430"/>
          </a:xfrm>
          <a:prstGeom prst="rect">
            <a:avLst/>
          </a:prstGeom>
        </p:spPr>
        <p:txBody>
          <a:bodyPr wrap="square">
            <a:spAutoFit/>
          </a:bodyPr>
          <a:lstStyle/>
          <a:p>
            <a:pPr algn="just"/>
            <a:r>
              <a:rPr lang="vi-VN" sz="3200" b="1" i="1" dirty="0">
                <a:latin typeface="Times New Roman" pitchFamily="18" charset="0"/>
                <a:cs typeface="Times New Roman" pitchFamily="18" charset="0"/>
              </a:rPr>
              <a:t>Cu fiecare zi în care abilităţile de viaţă vor fi mai cunoscute şi mai promovate în </a:t>
            </a:r>
            <a:r>
              <a:rPr lang="en-US" sz="3200" b="1" i="1" dirty="0">
                <a:latin typeface="Times New Roman" pitchFamily="18" charset="0"/>
                <a:cs typeface="Times New Roman" pitchFamily="18" charset="0"/>
              </a:rPr>
              <a:t>gr</a:t>
            </a:r>
            <a:r>
              <a:rPr lang="ro-RO" sz="3200" b="1" i="1" dirty="0">
                <a:latin typeface="Times New Roman" pitchFamily="18" charset="0"/>
                <a:cs typeface="Times New Roman" pitchFamily="18" charset="0"/>
              </a:rPr>
              <a:t>ădiniţa noastră</a:t>
            </a:r>
            <a:r>
              <a:rPr lang="vi-VN" sz="3200" b="1" i="1" dirty="0">
                <a:latin typeface="Times New Roman" pitchFamily="18" charset="0"/>
                <a:cs typeface="Times New Roman" pitchFamily="18" charset="0"/>
              </a:rPr>
              <a:t>, noi, </a:t>
            </a:r>
            <a:r>
              <a:rPr lang="ro-RO" sz="3200" b="1" i="1" dirty="0">
                <a:latin typeface="Times New Roman" pitchFamily="18" charset="0"/>
                <a:cs typeface="Times New Roman" pitchFamily="18" charset="0"/>
              </a:rPr>
              <a:t>educatoarele</a:t>
            </a:r>
            <a:r>
              <a:rPr lang="vi-VN" sz="3200" b="1" i="1" dirty="0">
                <a:latin typeface="Times New Roman" pitchFamily="18" charset="0"/>
                <a:cs typeface="Times New Roman" pitchFamily="18" charset="0"/>
              </a:rPr>
              <a:t>, vom fi mai aproape de obiectivul educaţional propus şi de condiţia de educator, de modelator de personalităţi.</a:t>
            </a:r>
            <a:endParaRPr lang="en-US" sz="3200" i="1" dirty="0">
              <a:latin typeface="Times New Roman" pitchFamily="18" charset="0"/>
              <a:cs typeface="Times New Roman" pitchFamily="18" charset="0"/>
            </a:endParaRPr>
          </a:p>
        </p:txBody>
      </p:sp>
    </p:spTree>
    <p:extLst>
      <p:ext uri="{BB962C8B-B14F-4D97-AF65-F5344CB8AC3E}">
        <p14:creationId xmlns:p14="http://schemas.microsoft.com/office/powerpoint/2010/main" val="126775958"/>
      </p:ext>
    </p:extLst>
  </p:cSld>
  <p:clrMapOvr>
    <a:masterClrMapping/>
  </p:clrMapOvr>
  <p:transition spd="slow" advClick="0">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685800"/>
            <a:ext cx="2133600" cy="23845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838200"/>
            <a:ext cx="1676400" cy="2165351"/>
          </a:xfrm>
          <a:prstGeom prst="rect">
            <a:avLst/>
          </a:prstGeom>
        </p:spPr>
      </p:pic>
      <p:sp>
        <p:nvSpPr>
          <p:cNvPr id="6" name="TextBox 5"/>
          <p:cNvSpPr txBox="1"/>
          <p:nvPr/>
        </p:nvSpPr>
        <p:spPr>
          <a:xfrm>
            <a:off x="2362200" y="533400"/>
            <a:ext cx="6553200" cy="5324535"/>
          </a:xfrm>
          <a:prstGeom prst="rect">
            <a:avLst/>
          </a:prstGeom>
          <a:noFill/>
        </p:spPr>
        <p:txBody>
          <a:bodyPr wrap="square" rtlCol="0">
            <a:spAutoFit/>
          </a:bodyPr>
          <a:lstStyle/>
          <a:p>
            <a:endParaRPr lang="ro-RO" dirty="0">
              <a:latin typeface="Bahnschrift" panose="020B0502040204020203" pitchFamily="34" charset="0"/>
            </a:endParaRPr>
          </a:p>
          <a:p>
            <a:r>
              <a:rPr lang="ro-RO" sz="1600" dirty="0">
                <a:latin typeface="Times New Roman" pitchFamily="18" charset="0"/>
                <a:cs typeface="Times New Roman" pitchFamily="18" charset="0"/>
              </a:rPr>
              <a:t>      </a:t>
            </a:r>
            <a:r>
              <a:rPr lang="en-US" sz="1600" dirty="0">
                <a:latin typeface="Times New Roman" pitchFamily="18" charset="0"/>
                <a:cs typeface="Times New Roman" pitchFamily="18" charset="0"/>
              </a:rPr>
              <a:t>M</a:t>
            </a:r>
            <a:r>
              <a:rPr lang="ro-RO" sz="1600" dirty="0">
                <a:latin typeface="Times New Roman" pitchFamily="18" charset="0"/>
                <a:cs typeface="Times New Roman" pitchFamily="18" charset="0"/>
              </a:rPr>
              <a:t>ă numesc </a:t>
            </a:r>
            <a:r>
              <a:rPr lang="ro-RO" sz="1600" b="1" dirty="0">
                <a:latin typeface="Times New Roman" pitchFamily="18" charset="0"/>
                <a:cs typeface="Times New Roman" pitchFamily="18" charset="0"/>
              </a:rPr>
              <a:t>Călugăru Victoria Liliana</a:t>
            </a:r>
            <a:r>
              <a:rPr lang="ro-RO" sz="1600" dirty="0">
                <a:latin typeface="Times New Roman" pitchFamily="18" charset="0"/>
                <a:cs typeface="Times New Roman" pitchFamily="18" charset="0"/>
              </a:rPr>
              <a:t>. De când am început să mă cunosc cu adevărat pe mine, mi-am dat seama ce vreau să devin, o bună educatoare. Pentru mine, educația este ca o călătorie a cunoașterii și a dezvoltării personale care durează toată viața, nu doar predarea de cunoștințe, ci ajutarea la formarea unor oameni buni, cu valori, este procesul de a ghida, de a crește sau de a forma caracterul și cunoștințele unei persoane prin intermediul instruirii, învățării și dezvoltării. În drumul meu spre îndeplinirea scopului am urmat atât liceul pedagogic ,,Sabin Drăgoi</a:t>
            </a:r>
            <a:r>
              <a:rPr lang="en-US" sz="1600" dirty="0">
                <a:latin typeface="Times New Roman" pitchFamily="18" charset="0"/>
                <a:cs typeface="Times New Roman" pitchFamily="18" charset="0"/>
              </a:rPr>
              <a:t>” Deva, </a:t>
            </a:r>
            <a:r>
              <a:rPr lang="ro-RO" sz="1600" dirty="0">
                <a:latin typeface="Times New Roman" pitchFamily="18" charset="0"/>
                <a:cs typeface="Times New Roman" pitchFamily="18" charset="0"/>
              </a:rPr>
              <a:t>cât și Facultatea de Vest ,,Vasile Goldiș</a:t>
            </a:r>
            <a:r>
              <a:rPr lang="en-US" sz="1600" dirty="0">
                <a:latin typeface="Times New Roman" pitchFamily="18" charset="0"/>
                <a:cs typeface="Times New Roman" pitchFamily="18" charset="0"/>
              </a:rPr>
              <a:t>” Arad.</a:t>
            </a:r>
            <a:r>
              <a:rPr lang="ro-RO" sz="1600" dirty="0">
                <a:latin typeface="Times New Roman" pitchFamily="18" charset="0"/>
                <a:cs typeface="Times New Roman" pitchFamily="18" charset="0"/>
              </a:rPr>
              <a:t> </a:t>
            </a:r>
          </a:p>
          <a:p>
            <a:r>
              <a:rPr lang="ro-RO" sz="1600" dirty="0">
                <a:latin typeface="Times New Roman" pitchFamily="18" charset="0"/>
                <a:cs typeface="Times New Roman" pitchFamily="18" charset="0"/>
              </a:rPr>
              <a:t>     După mulți ani de studii am ajuns să am slujba pe care mi-am dorit-o dintotdeauna, slujba de educatoare, oportunitatea de a fi martoră la universalitate și incluziune, la evoluție și muncă, la schimbările produse și la felul în care copiii se influențează prin joacă, la felul în care se acceptă și se iubesc infantil indiferent de diferențe și imperfecțiuni. La momentul actual, lucrez la </a:t>
            </a:r>
            <a:r>
              <a:rPr lang="en-US" sz="1600" dirty="0">
                <a:latin typeface="Times New Roman" pitchFamily="18" charset="0"/>
                <a:cs typeface="Times New Roman" pitchFamily="18" charset="0"/>
              </a:rPr>
              <a:t>GR</a:t>
            </a:r>
            <a:r>
              <a:rPr lang="ro-RO" sz="1600" dirty="0">
                <a:latin typeface="Times New Roman" pitchFamily="18" charset="0"/>
                <a:cs typeface="Times New Roman" pitchFamily="18" charset="0"/>
              </a:rPr>
              <a:t>ĂDINIŢA P.P. NR.</a:t>
            </a:r>
            <a:r>
              <a:rPr lang="en-US" sz="1600" dirty="0">
                <a:latin typeface="Times New Roman" pitchFamily="18" charset="0"/>
                <a:cs typeface="Times New Roman" pitchFamily="18" charset="0"/>
              </a:rPr>
              <a:t>6 </a:t>
            </a:r>
            <a:r>
              <a:rPr lang="ro-RO" sz="1600" dirty="0">
                <a:latin typeface="Times New Roman" pitchFamily="18" charset="0"/>
                <a:cs typeface="Times New Roman" pitchFamily="18" charset="0"/>
              </a:rPr>
              <a:t>Deva, unde, alături de colegele mele am format o familie. </a:t>
            </a:r>
          </a:p>
          <a:p>
            <a:r>
              <a:rPr lang="ro-RO" sz="1600" dirty="0">
                <a:latin typeface="Times New Roman" pitchFamily="18" charset="0"/>
                <a:cs typeface="Times New Roman" pitchFamily="18" charset="0"/>
              </a:rPr>
              <a:t>      Un motto care mă reprezintă, în opinia mea, este „Nu-ți limita copilul la propria cunoaștere.El s-a născut în alte vremuri.</a:t>
            </a:r>
            <a:r>
              <a:rPr lang="en-US" sz="1600" dirty="0">
                <a:latin typeface="Times New Roman" pitchFamily="18" charset="0"/>
                <a:cs typeface="Times New Roman" pitchFamily="18" charset="0"/>
              </a:rPr>
              <a:t>”</a:t>
            </a:r>
            <a:r>
              <a:rPr lang="ro-RO" sz="1600" dirty="0">
                <a:latin typeface="Times New Roman" pitchFamily="18" charset="0"/>
                <a:cs typeface="Times New Roman" pitchFamily="18" charset="0"/>
              </a:rPr>
              <a:t>, de către </a:t>
            </a:r>
            <a:r>
              <a:rPr lang="en-US" sz="1600" dirty="0">
                <a:latin typeface="Times New Roman" pitchFamily="18" charset="0"/>
                <a:cs typeface="Times New Roman" pitchFamily="18" charset="0"/>
              </a:rPr>
              <a:t>Rabindranath Tagore</a:t>
            </a:r>
            <a:r>
              <a:rPr lang="ro-RO" sz="1600" dirty="0">
                <a:latin typeface="Times New Roman" pitchFamily="18" charset="0"/>
                <a:cs typeface="Times New Roman" pitchFamily="18" charset="0"/>
              </a:rPr>
              <a:t>.</a:t>
            </a:r>
          </a:p>
          <a:p>
            <a:endParaRPr lang="en-US" dirty="0">
              <a:latin typeface="Bahnschrift" panose="020B0502040204020203" pitchFamily="34" charset="0"/>
            </a:endParaRPr>
          </a:p>
        </p:txBody>
      </p:sp>
    </p:spTree>
    <p:extLst>
      <p:ext uri="{BB962C8B-B14F-4D97-AF65-F5344CB8AC3E}">
        <p14:creationId xmlns:p14="http://schemas.microsoft.com/office/powerpoint/2010/main" val="1354114953"/>
      </p:ext>
    </p:extLst>
  </p:cSld>
  <p:clrMapOvr>
    <a:masterClrMapping/>
  </p:clrMapOvr>
  <p:transition spd="slow" advClick="0">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914400"/>
            <a:ext cx="2057400" cy="23845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TextBox 2"/>
          <p:cNvSpPr txBox="1"/>
          <p:nvPr/>
        </p:nvSpPr>
        <p:spPr>
          <a:xfrm>
            <a:off x="2667000" y="108482"/>
            <a:ext cx="6172200" cy="5324535"/>
          </a:xfrm>
          <a:prstGeom prst="rect">
            <a:avLst/>
          </a:prstGeom>
          <a:noFill/>
        </p:spPr>
        <p:txBody>
          <a:bodyPr wrap="square" rtlCol="0">
            <a:spAutoFit/>
          </a:bodyPr>
          <a:lstStyle/>
          <a:p>
            <a:endParaRPr lang="en-US" dirty="0">
              <a:latin typeface="Times New Roman" pitchFamily="18" charset="0"/>
              <a:cs typeface="Times New Roman" pitchFamily="18" charset="0"/>
            </a:endParaRPr>
          </a:p>
          <a:p>
            <a:pPr algn="just"/>
            <a:endParaRPr lang="ro-RO" dirty="0">
              <a:latin typeface="Times New Roman" pitchFamily="18" charset="0"/>
              <a:cs typeface="Times New Roman" pitchFamily="18" charset="0"/>
            </a:endParaRPr>
          </a:p>
          <a:p>
            <a:pPr algn="just"/>
            <a:r>
              <a:rPr lang="ro-RO" sz="1600" dirty="0">
                <a:latin typeface="Times New Roman" pitchFamily="18" charset="0"/>
                <a:cs typeface="Times New Roman" pitchFamily="18" charset="0"/>
              </a:rPr>
              <a:t>    </a:t>
            </a:r>
            <a:r>
              <a:rPr lang="en-US" sz="1600" dirty="0">
                <a:latin typeface="Times New Roman" pitchFamily="18" charset="0"/>
                <a:cs typeface="Times New Roman" pitchFamily="18" charset="0"/>
              </a:rPr>
              <a:t>M</a:t>
            </a:r>
            <a:r>
              <a:rPr lang="ro-RO" sz="1600" dirty="0">
                <a:latin typeface="Times New Roman" pitchFamily="18" charset="0"/>
                <a:cs typeface="Times New Roman" pitchFamily="18" charset="0"/>
              </a:rPr>
              <a:t>ă </a:t>
            </a:r>
            <a:r>
              <a:rPr lang="en-US" sz="1600" dirty="0" err="1">
                <a:latin typeface="Times New Roman" pitchFamily="18" charset="0"/>
                <a:cs typeface="Times New Roman" pitchFamily="18" charset="0"/>
              </a:rPr>
              <a:t>numesc</a:t>
            </a:r>
            <a:r>
              <a:rPr lang="en-US" sz="1600" dirty="0">
                <a:latin typeface="Times New Roman" pitchFamily="18" charset="0"/>
                <a:cs typeface="Times New Roman" pitchFamily="18" charset="0"/>
              </a:rPr>
              <a:t> </a:t>
            </a:r>
            <a:r>
              <a:rPr lang="ro-RO" sz="1600" b="1" dirty="0">
                <a:latin typeface="Times New Roman" pitchFamily="18" charset="0"/>
                <a:cs typeface="Times New Roman" pitchFamily="18" charset="0"/>
              </a:rPr>
              <a:t>Ioniță Lia</a:t>
            </a:r>
            <a:r>
              <a:rPr lang="ro-RO" sz="1600" dirty="0">
                <a:latin typeface="Times New Roman" pitchFamily="18" charset="0"/>
                <a:cs typeface="Times New Roman" pitchFamily="18" charset="0"/>
              </a:rPr>
              <a:t>. Sunt absolventă a Facultății de Științe ale Educației din cadrul Universității „Vasile Goldiș” Arad. Sunt educatoare de 45 de ani și am toate gradele didactice. </a:t>
            </a:r>
          </a:p>
          <a:p>
            <a:pPr algn="just"/>
            <a:r>
              <a:rPr lang="ro-RO" sz="1600" dirty="0">
                <a:latin typeface="Times New Roman" pitchFamily="18" charset="0"/>
                <a:cs typeface="Times New Roman" pitchFamily="18" charset="0"/>
              </a:rPr>
              <a:t>    Mereu mi-am dorit să lucrez cu copiii, să mă cobor la nivelul lor pentru a reuși să-i ridic apoi pe ei la nivelul și potențialul lor maxim. </a:t>
            </a:r>
          </a:p>
          <a:p>
            <a:pPr algn="just"/>
            <a:r>
              <a:rPr lang="ro-RO" sz="1600" dirty="0">
                <a:latin typeface="Times New Roman" pitchFamily="18" charset="0"/>
                <a:cs typeface="Times New Roman" pitchFamily="18" charset="0"/>
              </a:rPr>
              <a:t>Când eram mai tânară, îmi era teamă că odată cu înaintarea în vârstă, copiii nu mă vor mai iubi la fel, dar m-am înșelat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ei</a:t>
            </a:r>
            <a:r>
              <a:rPr lang="en-US" sz="1600" dirty="0">
                <a:latin typeface="Times New Roman" pitchFamily="18" charset="0"/>
                <a:cs typeface="Times New Roman" pitchFamily="18" charset="0"/>
              </a:rPr>
              <a:t> </a:t>
            </a:r>
            <a:r>
              <a:rPr lang="ro-RO" sz="1600" dirty="0">
                <a:latin typeface="Times New Roman" pitchFamily="18" charset="0"/>
                <a:cs typeface="Times New Roman" pitchFamily="18" charset="0"/>
              </a:rPr>
              <a:t>mă văd ca pe o bunică, deci eu sunt cea câștigată! Pentru acest lucru le sunt recunoscătoare! </a:t>
            </a:r>
          </a:p>
          <a:p>
            <a:pPr algn="just"/>
            <a:r>
              <a:rPr lang="ro-RO" sz="1600" dirty="0">
                <a:latin typeface="Times New Roman" pitchFamily="18" charset="0"/>
                <a:cs typeface="Times New Roman" pitchFamily="18" charset="0"/>
              </a:rPr>
              <a:t>     La început, în noua „casă” numită grădiniță, copiii caută siguranță, ceva care să semene cu acasă. Și eu asta fac</a:t>
            </a:r>
            <a:r>
              <a:rPr lang="en-US" sz="1600" dirty="0">
                <a:latin typeface="Times New Roman" pitchFamily="18" charset="0"/>
                <a:cs typeface="Times New Roman" pitchFamily="18" charset="0"/>
              </a:rPr>
              <a:t>: </a:t>
            </a:r>
            <a:r>
              <a:rPr lang="ro-RO" sz="1600" dirty="0">
                <a:latin typeface="Times New Roman" pitchFamily="18" charset="0"/>
                <a:cs typeface="Times New Roman" pitchFamily="18" charset="0"/>
              </a:rPr>
              <a:t>mereu îi fac să se simtă „acasă”. </a:t>
            </a:r>
          </a:p>
          <a:p>
            <a:pPr algn="just"/>
            <a:r>
              <a:rPr lang="ro-RO" sz="1600" dirty="0">
                <a:latin typeface="Times New Roman" pitchFamily="18" charset="0"/>
                <a:cs typeface="Times New Roman" pitchFamily="18" charset="0"/>
              </a:rPr>
              <a:t>     Consider că dacă ai răbdare, copiii se vor deschide în fața ta ca o floare. Și apoi, dorința lor de a învăța mereu lucruri noi, să coopereze cu colegii, să ofere respect și atenție, este tot ceea ce eu sunt mai mult decât mulțumită să le ofer. </a:t>
            </a:r>
          </a:p>
          <a:p>
            <a:pPr algn="just"/>
            <a:r>
              <a:rPr lang="ro-RO" sz="1600" dirty="0">
                <a:latin typeface="Times New Roman" pitchFamily="18" charset="0"/>
                <a:cs typeface="Times New Roman" pitchFamily="18" charset="0"/>
              </a:rPr>
              <a:t>     Mereu m-am adaptat la modul de a fi al copiilor și la vremuri</a:t>
            </a:r>
            <a:r>
              <a:rPr lang="en-US" sz="1600" dirty="0">
                <a:latin typeface="Times New Roman" pitchFamily="18" charset="0"/>
                <a:cs typeface="Times New Roman" pitchFamily="18" charset="0"/>
              </a:rPr>
              <a:t>; </a:t>
            </a:r>
            <a:r>
              <a:rPr lang="ro-RO" sz="1600" dirty="0">
                <a:latin typeface="Times New Roman" pitchFamily="18" charset="0"/>
                <a:cs typeface="Times New Roman" pitchFamily="18" charset="0"/>
              </a:rPr>
              <a:t>am fost și sunt în pas cu tehnologia, totul pentru o bună formare și dezvoltare a personalității copiilor.</a:t>
            </a:r>
            <a:endParaRPr lang="en-US" sz="1600" dirty="0">
              <a:latin typeface="Times New Roman" pitchFamily="18" charset="0"/>
              <a:cs typeface="Times New Roman" pitchFamily="18"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645" t="19689" r="508" b="21243"/>
          <a:stretch/>
        </p:blipFill>
        <p:spPr>
          <a:xfrm>
            <a:off x="685800" y="1066800"/>
            <a:ext cx="1612132" cy="2096098"/>
          </a:xfrm>
          <a:prstGeom prst="rect">
            <a:avLst/>
          </a:prstGeom>
        </p:spPr>
      </p:pic>
    </p:spTree>
    <p:extLst>
      <p:ext uri="{BB962C8B-B14F-4D97-AF65-F5344CB8AC3E}">
        <p14:creationId xmlns:p14="http://schemas.microsoft.com/office/powerpoint/2010/main" val="3741483720"/>
      </p:ext>
    </p:extLst>
  </p:cSld>
  <p:clrMapOvr>
    <a:masterClrMapping/>
  </p:clrMapOvr>
  <p:transition spd="slow" advClick="0">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990600"/>
            <a:ext cx="2133600"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3" name="Picture 2" descr="C:\Users\Toshiba\Pictures\thumbnail.jpg"/>
          <p:cNvPicPr/>
          <p:nvPr/>
        </p:nvPicPr>
        <p:blipFill>
          <a:blip r:embed="rId2" cstate="print"/>
          <a:stretch>
            <a:fillRect/>
          </a:stretch>
        </p:blipFill>
        <p:spPr bwMode="auto">
          <a:xfrm>
            <a:off x="609600" y="1143000"/>
            <a:ext cx="1828800" cy="2057400"/>
          </a:xfrm>
          <a:prstGeom prst="rect">
            <a:avLst/>
          </a:prstGeom>
          <a:noFill/>
          <a:ln>
            <a:noFill/>
          </a:ln>
          <a:extLst>
            <a:ext uri="{53640926-AAD7-44D8-BBD7-CCE9431645EC}">
              <a14:shadowObscured xmlns:a14="http://schemas.microsoft.com/office/drawing/2010/main"/>
            </a:ext>
          </a:extLst>
        </p:spPr>
      </p:pic>
      <p:sp>
        <p:nvSpPr>
          <p:cNvPr id="4" name="Rectangle 3"/>
          <p:cNvSpPr/>
          <p:nvPr/>
        </p:nvSpPr>
        <p:spPr>
          <a:xfrm>
            <a:off x="2743200" y="685800"/>
            <a:ext cx="6172200" cy="5878532"/>
          </a:xfrm>
          <a:prstGeom prst="rect">
            <a:avLst/>
          </a:prstGeom>
        </p:spPr>
        <p:txBody>
          <a:bodyPr wrap="square">
            <a:spAutoFit/>
          </a:bodyPr>
          <a:lstStyle/>
          <a:p>
            <a:endParaRPr lang="ro-RO" sz="1600" dirty="0">
              <a:latin typeface="Times New Roman" pitchFamily="18" charset="0"/>
              <a:cs typeface="Times New Roman" pitchFamily="18" charset="0"/>
            </a:endParaRPr>
          </a:p>
          <a:p>
            <a:r>
              <a:rPr lang="ro-RO" i="1" dirty="0">
                <a:latin typeface="Times New Roman" pitchFamily="18" charset="0"/>
                <a:cs typeface="Times New Roman" pitchFamily="18" charset="0"/>
              </a:rPr>
              <a:t>”</a:t>
            </a:r>
            <a:r>
              <a:rPr lang="it-IT" i="1" dirty="0">
                <a:latin typeface="Times New Roman" pitchFamily="18" charset="0"/>
                <a:cs typeface="Times New Roman" pitchFamily="18" charset="0"/>
              </a:rPr>
              <a:t>Cel care le d</a:t>
            </a:r>
            <a:r>
              <a:rPr lang="ro-RO" i="1" dirty="0">
                <a:latin typeface="Times New Roman" pitchFamily="18" charset="0"/>
                <a:cs typeface="Times New Roman" pitchFamily="18" charset="0"/>
              </a:rPr>
              <a:t>ă</a:t>
            </a:r>
            <a:r>
              <a:rPr lang="it-IT" i="1" dirty="0">
                <a:latin typeface="Times New Roman" pitchFamily="18" charset="0"/>
                <a:cs typeface="Times New Roman" pitchFamily="18" charset="0"/>
              </a:rPr>
              <a:t> lec</a:t>
            </a:r>
            <a:r>
              <a:rPr lang="ro-RO" i="1" dirty="0">
                <a:latin typeface="Times New Roman" pitchFamily="18" charset="0"/>
                <a:cs typeface="Times New Roman" pitchFamily="18" charset="0"/>
              </a:rPr>
              <a:t>ț</a:t>
            </a:r>
            <a:r>
              <a:rPr lang="it-IT" i="1" dirty="0">
                <a:latin typeface="Times New Roman" pitchFamily="18" charset="0"/>
                <a:cs typeface="Times New Roman" pitchFamily="18" charset="0"/>
              </a:rPr>
              <a:t>ii copiilor, </a:t>
            </a:r>
            <a:r>
              <a:rPr lang="ro-RO" i="1" dirty="0">
                <a:latin typeface="Times New Roman" pitchFamily="18" charset="0"/>
                <a:cs typeface="Times New Roman" pitchFamily="18" charset="0"/>
              </a:rPr>
              <a:t>î</a:t>
            </a:r>
            <a:r>
              <a:rPr lang="it-IT" i="1" dirty="0">
                <a:latin typeface="Times New Roman" pitchFamily="18" charset="0"/>
                <a:cs typeface="Times New Roman" pitchFamily="18" charset="0"/>
              </a:rPr>
              <a:t>nva</a:t>
            </a:r>
            <a:r>
              <a:rPr lang="ro-RO" i="1" dirty="0">
                <a:latin typeface="Times New Roman" pitchFamily="18" charset="0"/>
                <a:cs typeface="Times New Roman" pitchFamily="18" charset="0"/>
              </a:rPr>
              <a:t>ță</a:t>
            </a:r>
            <a:r>
              <a:rPr lang="it-IT" i="1" dirty="0">
                <a:latin typeface="Times New Roman" pitchFamily="18" charset="0"/>
                <a:cs typeface="Times New Roman" pitchFamily="18" charset="0"/>
              </a:rPr>
              <a:t> mai mult dec</a:t>
            </a:r>
            <a:r>
              <a:rPr lang="ro-RO" i="1" dirty="0">
                <a:latin typeface="Times New Roman" pitchFamily="18" charset="0"/>
                <a:cs typeface="Times New Roman" pitchFamily="18" charset="0"/>
              </a:rPr>
              <a:t>â</a:t>
            </a:r>
            <a:r>
              <a:rPr lang="it-IT" i="1" dirty="0">
                <a:latin typeface="Times New Roman" pitchFamily="18" charset="0"/>
                <a:cs typeface="Times New Roman" pitchFamily="18" charset="0"/>
              </a:rPr>
              <a:t>t ei.</a:t>
            </a:r>
            <a:r>
              <a:rPr lang="ro-RO" i="1" dirty="0">
                <a:latin typeface="Times New Roman" pitchFamily="18" charset="0"/>
                <a:cs typeface="Times New Roman" pitchFamily="18" charset="0"/>
              </a:rPr>
              <a:t>” </a:t>
            </a:r>
          </a:p>
          <a:p>
            <a:pPr algn="r"/>
            <a:r>
              <a:rPr lang="ro-RO" i="1" dirty="0">
                <a:latin typeface="Times New Roman" pitchFamily="18" charset="0"/>
                <a:cs typeface="Times New Roman" pitchFamily="18" charset="0"/>
              </a:rPr>
              <a:t>(proverb german)</a:t>
            </a:r>
          </a:p>
          <a:p>
            <a:r>
              <a:rPr lang="ro-RO" dirty="0">
                <a:latin typeface="Times New Roman" pitchFamily="18" charset="0"/>
                <a:cs typeface="Times New Roman" pitchFamily="18" charset="0"/>
              </a:rPr>
              <a:t>     Numele meu este </a:t>
            </a:r>
            <a:r>
              <a:rPr lang="ro-RO" b="1" dirty="0">
                <a:latin typeface="Times New Roman" pitchFamily="18" charset="0"/>
                <a:cs typeface="Times New Roman" pitchFamily="18" charset="0"/>
              </a:rPr>
              <a:t>Popa Lidia Adina </a:t>
            </a:r>
            <a:r>
              <a:rPr lang="ro-RO" dirty="0">
                <a:latin typeface="Times New Roman" pitchFamily="18" charset="0"/>
                <a:cs typeface="Times New Roman" pitchFamily="18" charset="0"/>
              </a:rPr>
              <a:t>și mă consider binecuvântată să pot avea o profesie într-un domeniu îndrăgit și să o practic cu pasiune și entuziasm, activitate pe care o desfășor de 14 ani.</a:t>
            </a:r>
          </a:p>
          <a:p>
            <a:r>
              <a:rPr lang="ro-RO" dirty="0">
                <a:latin typeface="Times New Roman" pitchFamily="18" charset="0"/>
                <a:cs typeface="Times New Roman" pitchFamily="18" charset="0"/>
              </a:rPr>
              <a:t>      Sunt absolventă a Universității de Vest din Timișoara, departamentul Științe ale Educației și deasemenea am absolvit studiile de Masterat în Management Educațional în cadrul Universității de Vest Vasile Goldiș, Arad. </a:t>
            </a:r>
          </a:p>
          <a:p>
            <a:r>
              <a:rPr lang="ro-RO" dirty="0">
                <a:latin typeface="Times New Roman" pitchFamily="18" charset="0"/>
                <a:cs typeface="Times New Roman" pitchFamily="18" charset="0"/>
              </a:rPr>
              <a:t>       </a:t>
            </a:r>
            <a:r>
              <a:rPr lang="vi-VN" dirty="0">
                <a:latin typeface="Times New Roman" pitchFamily="18" charset="0"/>
                <a:cs typeface="Times New Roman" pitchFamily="18" charset="0"/>
              </a:rPr>
              <a:t>Profesia </a:t>
            </a:r>
            <a:r>
              <a:rPr lang="ro-RO" dirty="0">
                <a:latin typeface="Times New Roman" pitchFamily="18" charset="0"/>
                <a:cs typeface="Times New Roman" pitchFamily="18" charset="0"/>
              </a:rPr>
              <a:t>pe care am ales-o </a:t>
            </a:r>
            <a:r>
              <a:rPr lang="vi-VN" dirty="0">
                <a:latin typeface="Times New Roman" pitchFamily="18" charset="0"/>
                <a:cs typeface="Times New Roman" pitchFamily="18" charset="0"/>
              </a:rPr>
              <a:t>este o profesie</a:t>
            </a:r>
            <a:r>
              <a:rPr lang="ro-RO" dirty="0">
                <a:latin typeface="Times New Roman" pitchFamily="18" charset="0"/>
                <a:cs typeface="Times New Roman" pitchFamily="18" charset="0"/>
              </a:rPr>
              <a:t> </a:t>
            </a:r>
            <a:r>
              <a:rPr lang="vi-VN" dirty="0">
                <a:latin typeface="Times New Roman" pitchFamily="18" charset="0"/>
                <a:cs typeface="Times New Roman" pitchFamily="18" charset="0"/>
              </a:rPr>
              <a:t>minunată, care deschide drum</a:t>
            </a:r>
            <a:r>
              <a:rPr lang="ro-RO" dirty="0">
                <a:latin typeface="Times New Roman" pitchFamily="18" charset="0"/>
                <a:cs typeface="Times New Roman" pitchFamily="18" charset="0"/>
              </a:rPr>
              <a:t> </a:t>
            </a:r>
            <a:r>
              <a:rPr lang="vi-VN" dirty="0">
                <a:latin typeface="Times New Roman" pitchFamily="18" charset="0"/>
                <a:cs typeface="Times New Roman" pitchFamily="18" charset="0"/>
              </a:rPr>
              <a:t>către cele mai adânci</a:t>
            </a:r>
            <a:r>
              <a:rPr lang="ro-RO" dirty="0">
                <a:latin typeface="Times New Roman" pitchFamily="18" charset="0"/>
                <a:cs typeface="Times New Roman" pitchFamily="18" charset="0"/>
              </a:rPr>
              <a:t> </a:t>
            </a:r>
            <a:r>
              <a:rPr lang="vi-VN" dirty="0">
                <a:latin typeface="Times New Roman" pitchFamily="18" charset="0"/>
                <a:cs typeface="Times New Roman" pitchFamily="18" charset="0"/>
              </a:rPr>
              <a:t>și intime cute ale</a:t>
            </a:r>
            <a:r>
              <a:rPr lang="ro-RO" dirty="0">
                <a:latin typeface="Times New Roman" pitchFamily="18" charset="0"/>
                <a:cs typeface="Times New Roman" pitchFamily="18" charset="0"/>
              </a:rPr>
              <a:t> </a:t>
            </a:r>
            <a:r>
              <a:rPr lang="vi-VN" dirty="0">
                <a:latin typeface="Times New Roman" pitchFamily="18" charset="0"/>
                <a:cs typeface="Times New Roman" pitchFamily="18" charset="0"/>
              </a:rPr>
              <a:t>minții</a:t>
            </a:r>
            <a:r>
              <a:rPr lang="ro-RO" dirty="0">
                <a:latin typeface="Times New Roman" pitchFamily="18" charset="0"/>
                <a:cs typeface="Times New Roman" pitchFamily="18" charset="0"/>
              </a:rPr>
              <a:t> </a:t>
            </a:r>
            <a:r>
              <a:rPr lang="vi-VN" dirty="0">
                <a:latin typeface="Times New Roman" pitchFamily="18" charset="0"/>
                <a:cs typeface="Times New Roman" pitchFamily="18" charset="0"/>
              </a:rPr>
              <a:t>și sufletului fragil al multor</a:t>
            </a:r>
            <a:r>
              <a:rPr lang="ro-RO" dirty="0">
                <a:latin typeface="Times New Roman" pitchFamily="18" charset="0"/>
                <a:cs typeface="Times New Roman" pitchFamily="18" charset="0"/>
              </a:rPr>
              <a:t> </a:t>
            </a:r>
            <a:r>
              <a:rPr lang="vi-VN" dirty="0">
                <a:latin typeface="Times New Roman" pitchFamily="18" charset="0"/>
                <a:cs typeface="Times New Roman" pitchFamily="18" charset="0"/>
              </a:rPr>
              <a:t>promoții de copii.</a:t>
            </a:r>
            <a:r>
              <a:rPr lang="ro-RO" dirty="0">
                <a:latin typeface="Times New Roman" pitchFamily="18" charset="0"/>
                <a:cs typeface="Times New Roman" pitchFamily="18" charset="0"/>
              </a:rPr>
              <a:t> </a:t>
            </a:r>
            <a:r>
              <a:rPr lang="vi-VN" dirty="0">
                <a:latin typeface="Times New Roman" pitchFamily="18" charset="0"/>
                <a:cs typeface="Times New Roman" pitchFamily="18" charset="0"/>
              </a:rPr>
              <a:t>Și tocmai prin</a:t>
            </a:r>
            <a:r>
              <a:rPr lang="ro-RO" dirty="0">
                <a:latin typeface="Times New Roman" pitchFamily="18" charset="0"/>
                <a:cs typeface="Times New Roman" pitchFamily="18" charset="0"/>
              </a:rPr>
              <a:t> </a:t>
            </a:r>
            <a:r>
              <a:rPr lang="vi-VN" dirty="0">
                <a:latin typeface="Times New Roman" pitchFamily="18" charset="0"/>
                <a:cs typeface="Times New Roman" pitchFamily="18" charset="0"/>
              </a:rPr>
              <a:t>această</a:t>
            </a:r>
            <a:r>
              <a:rPr lang="ro-RO" dirty="0">
                <a:latin typeface="Times New Roman" pitchFamily="18" charset="0"/>
                <a:cs typeface="Times New Roman" pitchFamily="18" charset="0"/>
              </a:rPr>
              <a:t> </a:t>
            </a:r>
            <a:r>
              <a:rPr lang="vi-VN" dirty="0">
                <a:latin typeface="Times New Roman" pitchFamily="18" charset="0"/>
                <a:cs typeface="Times New Roman" pitchFamily="18" charset="0"/>
              </a:rPr>
              <a:t>legătură</a:t>
            </a:r>
            <a:r>
              <a:rPr lang="ro-RO" dirty="0">
                <a:latin typeface="Times New Roman" pitchFamily="18" charset="0"/>
                <a:cs typeface="Times New Roman" pitchFamily="18" charset="0"/>
              </a:rPr>
              <a:t> </a:t>
            </a:r>
            <a:r>
              <a:rPr lang="vi-VN" dirty="0">
                <a:latin typeface="Times New Roman" pitchFamily="18" charset="0"/>
                <a:cs typeface="Times New Roman" pitchFamily="18" charset="0"/>
              </a:rPr>
              <a:t>umană</a:t>
            </a:r>
            <a:r>
              <a:rPr lang="ro-RO" dirty="0">
                <a:latin typeface="Times New Roman" pitchFamily="18" charset="0"/>
                <a:cs typeface="Times New Roman" pitchFamily="18" charset="0"/>
              </a:rPr>
              <a:t> </a:t>
            </a:r>
            <a:r>
              <a:rPr lang="vi-VN" dirty="0">
                <a:latin typeface="Times New Roman" pitchFamily="18" charset="0"/>
                <a:cs typeface="Times New Roman" pitchFamily="18" charset="0"/>
              </a:rPr>
              <a:t>intimă, el</a:t>
            </a:r>
            <a:r>
              <a:rPr lang="ro-RO" dirty="0">
                <a:latin typeface="Times New Roman" pitchFamily="18" charset="0"/>
                <a:cs typeface="Times New Roman" pitchFamily="18" charset="0"/>
              </a:rPr>
              <a:t> </a:t>
            </a:r>
            <a:r>
              <a:rPr lang="vi-VN" dirty="0">
                <a:latin typeface="Times New Roman" pitchFamily="18" charset="0"/>
                <a:cs typeface="Times New Roman" pitchFamily="18" charset="0"/>
              </a:rPr>
              <a:t>rămâne</a:t>
            </a:r>
            <a:r>
              <a:rPr lang="ro-RO" dirty="0">
                <a:latin typeface="Times New Roman" pitchFamily="18" charset="0"/>
                <a:cs typeface="Times New Roman" pitchFamily="18" charset="0"/>
              </a:rPr>
              <a:t> </a:t>
            </a:r>
            <a:r>
              <a:rPr lang="vi-VN" dirty="0">
                <a:latin typeface="Times New Roman" pitchFamily="18" charset="0"/>
                <a:cs typeface="Times New Roman" pitchFamily="18" charset="0"/>
              </a:rPr>
              <a:t>veșnic</a:t>
            </a:r>
            <a:r>
              <a:rPr lang="ro-RO" dirty="0">
                <a:latin typeface="Times New Roman" pitchFamily="18" charset="0"/>
                <a:cs typeface="Times New Roman" pitchFamily="18" charset="0"/>
              </a:rPr>
              <a:t> </a:t>
            </a:r>
            <a:r>
              <a:rPr lang="vi-VN" dirty="0">
                <a:latin typeface="Times New Roman" pitchFamily="18" charset="0"/>
                <a:cs typeface="Times New Roman" pitchFamily="18" charset="0"/>
              </a:rPr>
              <a:t>tânăr</a:t>
            </a:r>
            <a:r>
              <a:rPr lang="ro-RO" dirty="0">
                <a:latin typeface="Times New Roman" pitchFamily="18" charset="0"/>
                <a:cs typeface="Times New Roman" pitchFamily="18" charset="0"/>
              </a:rPr>
              <a:t> </a:t>
            </a:r>
            <a:r>
              <a:rPr lang="vi-VN" dirty="0">
                <a:latin typeface="Times New Roman" pitchFamily="18" charset="0"/>
                <a:cs typeface="Times New Roman" pitchFamily="18" charset="0"/>
              </a:rPr>
              <a:t>și nemuritor.</a:t>
            </a:r>
          </a:p>
          <a:p>
            <a:r>
              <a:rPr lang="ro-RO" dirty="0">
                <a:latin typeface="Times New Roman" pitchFamily="18" charset="0"/>
                <a:cs typeface="Times New Roman" pitchFamily="18" charset="0"/>
              </a:rPr>
              <a:t>        Mă consider norocoasă pentru că am primit de la Dumnezeu vocația de a lucra cu copii și cred că cea mai mare bucurie vine atunci când deprinderile și cunoștințele pe care le însușesc la grădiniță se regăsesc în rezultatele școlare, iar copii sunt fericiți. </a:t>
            </a:r>
          </a:p>
          <a:p>
            <a:r>
              <a:rPr lang="ro-RO" dirty="0">
                <a:latin typeface="Times New Roman" pitchFamily="18" charset="0"/>
                <a:cs typeface="Times New Roman" pitchFamily="18" charset="0"/>
              </a:rPr>
              <a:t>Pasiunea mea este să ofer aripi copiilor!</a:t>
            </a:r>
            <a:endParaRPr lang="en-US" dirty="0">
              <a:latin typeface="Times New Roman" pitchFamily="18" charset="0"/>
              <a:cs typeface="Times New Roman" pitchFamily="18" charset="0"/>
            </a:endParaRPr>
          </a:p>
        </p:txBody>
      </p:sp>
      <p:sp>
        <p:nvSpPr>
          <p:cNvPr id="5" name="TextBox 4"/>
          <p:cNvSpPr txBox="1"/>
          <p:nvPr/>
        </p:nvSpPr>
        <p:spPr>
          <a:xfrm>
            <a:off x="457200" y="3581400"/>
            <a:ext cx="1981200" cy="2031325"/>
          </a:xfrm>
          <a:prstGeom prst="rect">
            <a:avLst/>
          </a:prstGeom>
          <a:noFill/>
        </p:spPr>
        <p:txBody>
          <a:bodyPr wrap="square" rtlCol="0">
            <a:spAutoFit/>
          </a:bodyPr>
          <a:lstStyle/>
          <a:p>
            <a:pPr algn="ctr"/>
            <a:r>
              <a:rPr lang="ro-RO" i="1" dirty="0">
                <a:latin typeface="Times New Roman" pitchFamily="18" charset="0"/>
                <a:cs typeface="Times New Roman" pitchFamily="18" charset="0"/>
              </a:rPr>
              <a:t>”</a:t>
            </a:r>
            <a:r>
              <a:rPr lang="it-IT" i="1" dirty="0">
                <a:latin typeface="Times New Roman" pitchFamily="18" charset="0"/>
                <a:cs typeface="Times New Roman" pitchFamily="18" charset="0"/>
              </a:rPr>
              <a:t>Educa</a:t>
            </a:r>
            <a:r>
              <a:rPr lang="ro-RO" i="1" dirty="0">
                <a:latin typeface="Times New Roman" pitchFamily="18" charset="0"/>
                <a:cs typeface="Times New Roman" pitchFamily="18" charset="0"/>
              </a:rPr>
              <a:t>ț</a:t>
            </a:r>
            <a:r>
              <a:rPr lang="it-IT" i="1" dirty="0">
                <a:latin typeface="Times New Roman" pitchFamily="18" charset="0"/>
                <a:cs typeface="Times New Roman" pitchFamily="18" charset="0"/>
              </a:rPr>
              <a:t>ia este cea mai puternic</a:t>
            </a:r>
            <a:r>
              <a:rPr lang="ro-RO" i="1" dirty="0">
                <a:latin typeface="Times New Roman" pitchFamily="18" charset="0"/>
                <a:cs typeface="Times New Roman" pitchFamily="18" charset="0"/>
              </a:rPr>
              <a:t>ă</a:t>
            </a:r>
            <a:r>
              <a:rPr lang="it-IT" i="1" dirty="0">
                <a:latin typeface="Times New Roman" pitchFamily="18" charset="0"/>
                <a:cs typeface="Times New Roman" pitchFamily="18" charset="0"/>
              </a:rPr>
              <a:t> arm</a:t>
            </a:r>
            <a:r>
              <a:rPr lang="ro-RO" i="1" dirty="0">
                <a:latin typeface="Times New Roman" pitchFamily="18" charset="0"/>
                <a:cs typeface="Times New Roman" pitchFamily="18" charset="0"/>
              </a:rPr>
              <a:t>ă</a:t>
            </a:r>
            <a:r>
              <a:rPr lang="it-IT" i="1" dirty="0">
                <a:latin typeface="Times New Roman" pitchFamily="18" charset="0"/>
                <a:cs typeface="Times New Roman" pitchFamily="18" charset="0"/>
              </a:rPr>
              <a:t> pe care o po</a:t>
            </a:r>
            <a:r>
              <a:rPr lang="ro-RO" i="1" dirty="0">
                <a:latin typeface="Times New Roman" pitchFamily="18" charset="0"/>
                <a:cs typeface="Times New Roman" pitchFamily="18" charset="0"/>
              </a:rPr>
              <a:t>ț</a:t>
            </a:r>
            <a:r>
              <a:rPr lang="it-IT" i="1" dirty="0">
                <a:latin typeface="Times New Roman" pitchFamily="18" charset="0"/>
                <a:cs typeface="Times New Roman" pitchFamily="18" charset="0"/>
              </a:rPr>
              <a:t>i folosi pentru a schimba lumea.</a:t>
            </a:r>
            <a:r>
              <a:rPr lang="ro-RO" i="1" dirty="0">
                <a:latin typeface="Times New Roman" pitchFamily="18" charset="0"/>
                <a:cs typeface="Times New Roman" pitchFamily="18" charset="0"/>
              </a:rPr>
              <a:t>”</a:t>
            </a:r>
            <a:r>
              <a:rPr lang="it-IT" i="1" dirty="0">
                <a:latin typeface="Times New Roman" pitchFamily="18" charset="0"/>
                <a:cs typeface="Times New Roman" pitchFamily="18" charset="0"/>
              </a:rPr>
              <a:t> </a:t>
            </a:r>
            <a:endParaRPr lang="ro-RO" i="1" dirty="0">
              <a:latin typeface="Times New Roman" pitchFamily="18" charset="0"/>
              <a:cs typeface="Times New Roman" pitchFamily="18" charset="0"/>
            </a:endParaRPr>
          </a:p>
          <a:p>
            <a:pPr algn="ctr"/>
            <a:endParaRPr lang="ro-RO" i="1" dirty="0">
              <a:latin typeface="Times New Roman" pitchFamily="18" charset="0"/>
              <a:cs typeface="Times New Roman" pitchFamily="18" charset="0"/>
            </a:endParaRPr>
          </a:p>
          <a:p>
            <a:pPr algn="ctr"/>
            <a:r>
              <a:rPr lang="it-IT" i="1" dirty="0">
                <a:latin typeface="Times New Roman" pitchFamily="18" charset="0"/>
                <a:cs typeface="Times New Roman" pitchFamily="18" charset="0"/>
              </a:rPr>
              <a:t>Nelson Mandela</a:t>
            </a:r>
            <a:endParaRPr lang="ro-RO" i="1" dirty="0">
              <a:latin typeface="Times New Roman" pitchFamily="18" charset="0"/>
              <a:cs typeface="Times New Roman" pitchFamily="18" charset="0"/>
            </a:endParaRPr>
          </a:p>
        </p:txBody>
      </p:sp>
    </p:spTree>
    <p:extLst>
      <p:ext uri="{BB962C8B-B14F-4D97-AF65-F5344CB8AC3E}">
        <p14:creationId xmlns:p14="http://schemas.microsoft.com/office/powerpoint/2010/main" val="3800890788"/>
      </p:ext>
    </p:extLst>
  </p:cSld>
  <p:clrMapOvr>
    <a:masterClrMapping/>
  </p:clrMapOvr>
  <p:transition spd="slow" advClick="0">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3585" y="1083824"/>
            <a:ext cx="2103120" cy="27432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TextBox 2"/>
          <p:cNvSpPr txBox="1"/>
          <p:nvPr/>
        </p:nvSpPr>
        <p:spPr>
          <a:xfrm>
            <a:off x="3661192" y="609600"/>
            <a:ext cx="5105400" cy="5078313"/>
          </a:xfrm>
          <a:prstGeom prst="rect">
            <a:avLst/>
          </a:prstGeom>
          <a:noFill/>
        </p:spPr>
        <p:txBody>
          <a:bodyPr wrap="square" rtlCol="0">
            <a:spAutoFit/>
          </a:bodyPr>
          <a:lstStyle/>
          <a:p>
            <a:pPr algn="just"/>
            <a:endParaRPr lang="en-US" dirty="0">
              <a:latin typeface="Times New Roman" pitchFamily="18" charset="0"/>
              <a:cs typeface="Times New Roman" pitchFamily="18" charset="0"/>
            </a:endParaRPr>
          </a:p>
          <a:p>
            <a:pPr algn="just"/>
            <a:r>
              <a:rPr lang="ro-RO" dirty="0">
                <a:latin typeface="Times New Roman" pitchFamily="18" charset="0"/>
                <a:cs typeface="Times New Roman" pitchFamily="18" charset="0"/>
              </a:rPr>
              <a:t>       </a:t>
            </a:r>
            <a:r>
              <a:rPr lang="en-US" dirty="0">
                <a:latin typeface="Times New Roman" pitchFamily="18" charset="0"/>
                <a:cs typeface="Times New Roman" pitchFamily="18" charset="0"/>
              </a:rPr>
              <a:t>M</a:t>
            </a:r>
            <a:r>
              <a:rPr lang="ro-RO" dirty="0">
                <a:latin typeface="Times New Roman" pitchFamily="18" charset="0"/>
                <a:cs typeface="Times New Roman" pitchFamily="18" charset="0"/>
              </a:rPr>
              <a:t>ă </a:t>
            </a:r>
            <a:r>
              <a:rPr lang="en-US" dirty="0" err="1">
                <a:latin typeface="Times New Roman" pitchFamily="18" charset="0"/>
                <a:cs typeface="Times New Roman" pitchFamily="18" charset="0"/>
              </a:rPr>
              <a:t>numesc</a:t>
            </a:r>
            <a:r>
              <a:rPr lang="en-US" dirty="0">
                <a:latin typeface="Times New Roman" pitchFamily="18" charset="0"/>
                <a:cs typeface="Times New Roman" pitchFamily="18" charset="0"/>
              </a:rPr>
              <a:t> </a:t>
            </a:r>
            <a:r>
              <a:rPr lang="en-US" b="1" dirty="0" err="1">
                <a:latin typeface="Times New Roman" pitchFamily="18" charset="0"/>
                <a:cs typeface="Times New Roman" pitchFamily="18" charset="0"/>
              </a:rPr>
              <a:t>Gheara</a:t>
            </a:r>
            <a:r>
              <a:rPr lang="en-US" b="1" dirty="0">
                <a:latin typeface="Times New Roman" pitchFamily="18" charset="0"/>
                <a:cs typeface="Times New Roman" pitchFamily="18" charset="0"/>
              </a:rPr>
              <a:t> Cristina Cornelia</a:t>
            </a:r>
            <a:r>
              <a:rPr lang="en-US" dirty="0">
                <a:latin typeface="Times New Roman" pitchFamily="18" charset="0"/>
                <a:cs typeface="Times New Roman" pitchFamily="18" charset="0"/>
              </a:rPr>
              <a:t>. </a:t>
            </a:r>
            <a:endParaRPr lang="ro-RO" dirty="0">
              <a:latin typeface="Times New Roman" pitchFamily="18" charset="0"/>
              <a:cs typeface="Times New Roman" pitchFamily="18" charset="0"/>
            </a:endParaRPr>
          </a:p>
          <a:p>
            <a:pPr algn="just"/>
            <a:r>
              <a:rPr lang="ro-RO" dirty="0">
                <a:latin typeface="Times New Roman" pitchFamily="18" charset="0"/>
                <a:cs typeface="Times New Roman" pitchFamily="18" charset="0"/>
              </a:rPr>
              <a:t>        Sunt</a:t>
            </a:r>
            <a:r>
              <a:rPr lang="en-US" dirty="0">
                <a:latin typeface="Times New Roman" pitchFamily="18" charset="0"/>
                <a:cs typeface="Times New Roman" pitchFamily="18" charset="0"/>
              </a:rPr>
              <a:t> </a:t>
            </a:r>
            <a:r>
              <a:rPr lang="ro-RO" dirty="0">
                <a:latin typeface="Times New Roman" pitchFamily="18" charset="0"/>
                <a:cs typeface="Times New Roman" pitchFamily="18" charset="0"/>
              </a:rPr>
              <a:t>absolventă a </a:t>
            </a:r>
            <a:r>
              <a:rPr lang="en-US" dirty="0" err="1">
                <a:latin typeface="Times New Roman" pitchFamily="18" charset="0"/>
                <a:cs typeface="Times New Roman" pitchFamily="18" charset="0"/>
              </a:rPr>
              <a:t>Facult</a:t>
            </a:r>
            <a:r>
              <a:rPr lang="vi-VN" dirty="0">
                <a:solidFill>
                  <a:schemeClr val="tx2"/>
                </a:solidFill>
                <a:latin typeface="Times New Roman" pitchFamily="18" charset="0"/>
                <a:cs typeface="Times New Roman" pitchFamily="18" charset="0"/>
              </a:rPr>
              <a:t>ăţ</a:t>
            </a:r>
            <a:r>
              <a:rPr lang="en-US" dirty="0">
                <a:latin typeface="Times New Roman" pitchFamily="18" charset="0"/>
                <a:cs typeface="Times New Roman" pitchFamily="18" charset="0"/>
              </a:rPr>
              <a:t>ii de </a:t>
            </a:r>
            <a:r>
              <a:rPr lang="en-US" dirty="0" err="1">
                <a:latin typeface="Times New Roman" pitchFamily="18" charset="0"/>
                <a:cs typeface="Times New Roman" pitchFamily="18" charset="0"/>
              </a:rPr>
              <a:t>Sociologie</a:t>
            </a:r>
            <a:r>
              <a:rPr lang="en-US" dirty="0">
                <a:latin typeface="Times New Roman" pitchFamily="18" charset="0"/>
                <a:cs typeface="Times New Roman" pitchFamily="18" charset="0"/>
              </a:rPr>
              <a:t> </a:t>
            </a:r>
            <a:r>
              <a:rPr lang="ro-RO" dirty="0">
                <a:latin typeface="Times New Roman" pitchFamily="18" charset="0"/>
                <a:cs typeface="Times New Roman" pitchFamily="18" charset="0"/>
              </a:rPr>
              <a:t>şi </a:t>
            </a:r>
            <a:r>
              <a:rPr lang="en-US" dirty="0" err="1">
                <a:latin typeface="Times New Roman" pitchFamily="18" charset="0"/>
                <a:cs typeface="Times New Roman" pitchFamily="18" charset="0"/>
              </a:rPr>
              <a:t>Psihologie</a:t>
            </a:r>
            <a:r>
              <a:rPr lang="en-US" dirty="0">
                <a:latin typeface="Times New Roman" pitchFamily="18" charset="0"/>
                <a:cs typeface="Times New Roman" pitchFamily="18" charset="0"/>
              </a:rPr>
              <a:t> a </a:t>
            </a:r>
            <a:r>
              <a:rPr lang="en-US" dirty="0" err="1">
                <a:latin typeface="Times New Roman" pitchFamily="18" charset="0"/>
                <a:cs typeface="Times New Roman" pitchFamily="18" charset="0"/>
              </a:rPr>
              <a:t>Universit</a:t>
            </a:r>
            <a:r>
              <a:rPr lang="vi-VN" dirty="0">
                <a:solidFill>
                  <a:schemeClr val="tx2"/>
                </a:solidFill>
                <a:latin typeface="Times New Roman" pitchFamily="18" charset="0"/>
                <a:cs typeface="Times New Roman" pitchFamily="18" charset="0"/>
              </a:rPr>
              <a:t>ăţ</a:t>
            </a:r>
            <a:r>
              <a:rPr lang="en-US" dirty="0">
                <a:latin typeface="Times New Roman" pitchFamily="18" charset="0"/>
                <a:cs typeface="Times New Roman" pitchFamily="18" charset="0"/>
              </a:rPr>
              <a:t>ii de Vest </a:t>
            </a:r>
            <a:r>
              <a:rPr lang="en-US" dirty="0" err="1">
                <a:latin typeface="Times New Roman" pitchFamily="18" charset="0"/>
                <a:cs typeface="Times New Roman" pitchFamily="18" charset="0"/>
              </a:rPr>
              <a:t>Timi</a:t>
            </a:r>
            <a:r>
              <a:rPr lang="ro-RO" dirty="0">
                <a:latin typeface="Times New Roman" pitchFamily="18" charset="0"/>
                <a:cs typeface="Times New Roman" pitchFamily="18" charset="0"/>
              </a:rPr>
              <a:t>ş</a:t>
            </a:r>
            <a:r>
              <a:rPr lang="en-US" dirty="0" err="1">
                <a:latin typeface="Times New Roman" pitchFamily="18" charset="0"/>
                <a:cs typeface="Times New Roman" pitchFamily="18" charset="0"/>
              </a:rPr>
              <a:t>oara</a:t>
            </a:r>
            <a:r>
              <a:rPr lang="en-US" dirty="0">
                <a:latin typeface="Times New Roman" pitchFamily="18" charset="0"/>
                <a:cs typeface="Times New Roman" pitchFamily="18" charset="0"/>
              </a:rPr>
              <a:t>,</a:t>
            </a:r>
            <a:r>
              <a:rPr lang="ro-RO" dirty="0">
                <a:latin typeface="Times New Roman" pitchFamily="18" charset="0"/>
                <a:cs typeface="Times New Roman" pitchFamily="18" charset="0"/>
              </a:rPr>
              <a:t> Departamentul Științe ale Educației și deasemenea am absolvit studiile de Masterat în Management Educațional în cadrul Universității de Vest Vasile Goldiș, Arad. </a:t>
            </a:r>
            <a:endParaRPr lang="en-US" dirty="0">
              <a:latin typeface="Times New Roman" pitchFamily="18" charset="0"/>
              <a:cs typeface="Times New Roman" pitchFamily="18" charset="0"/>
            </a:endParaRPr>
          </a:p>
          <a:p>
            <a:pPr algn="just"/>
            <a:r>
              <a:rPr lang="ro-RO" dirty="0">
                <a:latin typeface="Times New Roman" pitchFamily="18" charset="0"/>
                <a:cs typeface="Times New Roman" pitchFamily="18" charset="0"/>
              </a:rPr>
              <a:t>        </a:t>
            </a:r>
            <a:r>
              <a:rPr lang="en-US" dirty="0" err="1">
                <a:latin typeface="Times New Roman" pitchFamily="18" charset="0"/>
                <a:cs typeface="Times New Roman" pitchFamily="18" charset="0"/>
              </a:rPr>
              <a:t>Visul</a:t>
            </a:r>
            <a:r>
              <a:rPr lang="en-US" dirty="0">
                <a:latin typeface="Times New Roman" pitchFamily="18" charset="0"/>
                <a:cs typeface="Times New Roman" pitchFamily="18" charset="0"/>
              </a:rPr>
              <a:t> din </a:t>
            </a:r>
            <a:r>
              <a:rPr lang="en-US" dirty="0" err="1">
                <a:latin typeface="Times New Roman" pitchFamily="18" charset="0"/>
                <a:cs typeface="Times New Roman" pitchFamily="18" charset="0"/>
              </a:rPr>
              <a:t>copil</a:t>
            </a:r>
            <a:r>
              <a:rPr lang="ro-RO" dirty="0">
                <a:latin typeface="Times New Roman" pitchFamily="18" charset="0"/>
                <a:cs typeface="Times New Roman" pitchFamily="18" charset="0"/>
              </a:rPr>
              <a:t>ă</a:t>
            </a:r>
            <a:r>
              <a:rPr lang="en-US" dirty="0" err="1">
                <a:latin typeface="Times New Roman" pitchFamily="18" charset="0"/>
                <a:cs typeface="Times New Roman" pitchFamily="18" charset="0"/>
              </a:rPr>
              <a:t>ria</a:t>
            </a:r>
            <a:r>
              <a:rPr lang="en-US" dirty="0">
                <a:latin typeface="Times New Roman" pitchFamily="18" charset="0"/>
                <a:cs typeface="Times New Roman" pitchFamily="18" charset="0"/>
              </a:rPr>
              <a:t> mea a </a:t>
            </a:r>
            <a:r>
              <a:rPr lang="en-US" dirty="0" err="1">
                <a:latin typeface="Times New Roman" pitchFamily="18" charset="0"/>
                <a:cs typeface="Times New Roman" pitchFamily="18" charset="0"/>
              </a:rPr>
              <a:t>devenit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realitate</a:t>
            </a:r>
            <a:r>
              <a:rPr lang="ro-RO" dirty="0">
                <a:latin typeface="Times New Roman" pitchFamily="18" charset="0"/>
                <a:cs typeface="Times New Roman" pitchFamily="18" charset="0"/>
              </a:rPr>
              <a: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când</a:t>
            </a:r>
            <a:r>
              <a:rPr lang="en-US" dirty="0">
                <a:latin typeface="Times New Roman" pitchFamily="18" charset="0"/>
                <a:cs typeface="Times New Roman" pitchFamily="18" charset="0"/>
              </a:rPr>
              <a:t> am </a:t>
            </a:r>
            <a:r>
              <a:rPr lang="en-US" dirty="0" err="1">
                <a:latin typeface="Times New Roman" pitchFamily="18" charset="0"/>
                <a:cs typeface="Times New Roman" pitchFamily="18" charset="0"/>
              </a:rPr>
              <a:t>ajuns</a:t>
            </a:r>
            <a:r>
              <a:rPr lang="en-US" dirty="0">
                <a:latin typeface="Times New Roman" pitchFamily="18" charset="0"/>
                <a:cs typeface="Times New Roman" pitchFamily="18" charset="0"/>
              </a:rPr>
              <a:t> </a:t>
            </a:r>
            <a:r>
              <a:rPr lang="ro-RO" dirty="0">
                <a:latin typeface="Times New Roman" pitchFamily="18" charset="0"/>
                <a:cs typeface="Times New Roman" pitchFamily="18" charset="0"/>
              </a:rPr>
              <a:t>î</a:t>
            </a:r>
            <a:r>
              <a:rPr lang="en-US" dirty="0">
                <a:latin typeface="Times New Roman" pitchFamily="18" charset="0"/>
                <a:cs typeface="Times New Roman" pitchFamily="18" charset="0"/>
              </a:rPr>
              <a:t>n gr</a:t>
            </a:r>
            <a:r>
              <a:rPr lang="vi-VN" dirty="0">
                <a:solidFill>
                  <a:schemeClr val="tx2"/>
                </a:solidFill>
                <a:latin typeface="Times New Roman" pitchFamily="18" charset="0"/>
                <a:cs typeface="Times New Roman" pitchFamily="18" charset="0"/>
              </a:rPr>
              <a:t>ă</a:t>
            </a:r>
            <a:r>
              <a:rPr lang="en-US" dirty="0" err="1">
                <a:latin typeface="Times New Roman" pitchFamily="18" charset="0"/>
                <a:cs typeface="Times New Roman" pitchFamily="18" charset="0"/>
              </a:rPr>
              <a:t>diniţ</a:t>
            </a:r>
            <a:r>
              <a:rPr lang="vi-VN" dirty="0">
                <a:solidFill>
                  <a:schemeClr val="tx2"/>
                </a:solidFill>
                <a:latin typeface="Times New Roman" pitchFamily="18" charset="0"/>
                <a:cs typeface="Times New Roman" pitchFamily="18" charset="0"/>
              </a:rPr>
              <a:t>ă</a:t>
            </a:r>
            <a:r>
              <a:rPr lang="ro-RO" dirty="0">
                <a:solidFill>
                  <a:schemeClr val="tx2"/>
                </a:solidFill>
                <a:latin typeface="Times New Roman" pitchFamily="18" charset="0"/>
                <a:cs typeface="Times New Roman" pitchFamily="18" charset="0"/>
              </a:rPr>
              <a: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unde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lucrez</a:t>
            </a:r>
            <a:r>
              <a:rPr lang="en-US" dirty="0">
                <a:latin typeface="Times New Roman" pitchFamily="18" charset="0"/>
                <a:cs typeface="Times New Roman" pitchFamily="18" charset="0"/>
              </a:rPr>
              <a:t> de 17 </a:t>
            </a:r>
            <a:r>
              <a:rPr lang="en-US" dirty="0" err="1">
                <a:latin typeface="Times New Roman" pitchFamily="18" charset="0"/>
                <a:cs typeface="Times New Roman" pitchFamily="18" charset="0"/>
              </a:rPr>
              <a:t>ani</a:t>
            </a:r>
            <a:r>
              <a:rPr lang="en-US" dirty="0">
                <a:latin typeface="Times New Roman" pitchFamily="18" charset="0"/>
                <a:cs typeface="Times New Roman" pitchFamily="18" charset="0"/>
              </a:rPr>
              <a:t>, cu </a:t>
            </a:r>
            <a:r>
              <a:rPr lang="en-US" dirty="0" err="1">
                <a:latin typeface="Times New Roman" pitchFamily="18" charset="0"/>
                <a:cs typeface="Times New Roman" pitchFamily="18" charset="0"/>
              </a:rPr>
              <a:t>dragoste</a:t>
            </a:r>
            <a:r>
              <a:rPr lang="en-US" dirty="0">
                <a:latin typeface="Times New Roman" pitchFamily="18" charset="0"/>
                <a:cs typeface="Times New Roman" pitchFamily="18" charset="0"/>
              </a:rPr>
              <a:t>  </a:t>
            </a:r>
            <a:r>
              <a:rPr lang="ro-RO" dirty="0">
                <a:latin typeface="Times New Roman" pitchFamily="18" charset="0"/>
                <a:cs typeface="Times New Roman" pitchFamily="18" charset="0"/>
              </a:rPr>
              <a:t>şi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iubire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pentru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minuna</a:t>
            </a:r>
            <a:r>
              <a:rPr lang="ro-RO" dirty="0">
                <a:latin typeface="Times New Roman" pitchFamily="18" charset="0"/>
                <a:cs typeface="Times New Roman" pitchFamily="18" charset="0"/>
              </a:rPr>
              <a:t>ţ</a:t>
            </a:r>
            <a:r>
              <a:rPr lang="en-US" dirty="0">
                <a:latin typeface="Times New Roman" pitchFamily="18" charset="0"/>
                <a:cs typeface="Times New Roman" pitchFamily="18" charset="0"/>
              </a:rPr>
              <a:t>ii  </a:t>
            </a:r>
            <a:r>
              <a:rPr lang="en-US" dirty="0" err="1">
                <a:latin typeface="Times New Roman" pitchFamily="18" charset="0"/>
                <a:cs typeface="Times New Roman" pitchFamily="18" charset="0"/>
              </a:rPr>
              <a:t>copila</a:t>
            </a:r>
            <a:r>
              <a:rPr lang="ro-RO" dirty="0">
                <a:latin typeface="Times New Roman" pitchFamily="18" charset="0"/>
                <a:cs typeface="Times New Roman" pitchFamily="18" charset="0"/>
              </a:rPr>
              <a:t>şi</a:t>
            </a:r>
            <a:r>
              <a:rPr lang="en-US" dirty="0">
                <a:latin typeface="Times New Roman" pitchFamily="18" charset="0"/>
                <a:cs typeface="Times New Roman" pitchFamily="18" charset="0"/>
              </a:rPr>
              <a:t>.</a:t>
            </a:r>
          </a:p>
          <a:p>
            <a:pPr algn="just"/>
            <a:r>
              <a:rPr lang="en-US" dirty="0">
                <a:latin typeface="Times New Roman" pitchFamily="18" charset="0"/>
                <a:cs typeface="Times New Roman" pitchFamily="18" charset="0"/>
              </a:rPr>
              <a:t>,,</a:t>
            </a:r>
            <a:r>
              <a:rPr lang="ro-RO" dirty="0">
                <a:latin typeface="Times New Roman" pitchFamily="18" charset="0"/>
                <a:cs typeface="Times New Roman" pitchFamily="18" charset="0"/>
              </a:rPr>
              <a:t>      „</a:t>
            </a:r>
            <a:r>
              <a:rPr lang="en-US" dirty="0" err="1">
                <a:latin typeface="Times New Roman" pitchFamily="18" charset="0"/>
                <a:cs typeface="Times New Roman" pitchFamily="18" charset="0"/>
              </a:rPr>
              <a:t>Meseria</a:t>
            </a:r>
            <a:r>
              <a:rPr lang="en-US" dirty="0">
                <a:latin typeface="Times New Roman" pitchFamily="18" charset="0"/>
                <a:cs typeface="Times New Roman" pitchFamily="18" charset="0"/>
              </a:rPr>
              <a:t> de educator </a:t>
            </a:r>
            <a:r>
              <a:rPr lang="en-US" dirty="0" err="1">
                <a:latin typeface="Times New Roman" pitchFamily="18" charset="0"/>
                <a:cs typeface="Times New Roman" pitchFamily="18" charset="0"/>
              </a:rPr>
              <a:t>este</a:t>
            </a:r>
            <a:r>
              <a:rPr lang="en-US" dirty="0">
                <a:latin typeface="Times New Roman" pitchFamily="18" charset="0"/>
                <a:cs typeface="Times New Roman" pitchFamily="18" charset="0"/>
              </a:rPr>
              <a:t> o art</a:t>
            </a:r>
            <a:r>
              <a:rPr lang="vi-VN" dirty="0">
                <a:latin typeface="Times New Roman" pitchFamily="18" charset="0"/>
                <a:cs typeface="Times New Roman" pitchFamily="18" charset="0"/>
              </a:rPr>
              <a:t>ă</a:t>
            </a:r>
            <a:r>
              <a:rPr lang="ro-RO" dirty="0">
                <a:latin typeface="Times New Roman" pitchFamily="18" charset="0"/>
                <a:cs typeface="Times New Roman" pitchFamily="18" charset="0"/>
              </a:rPr>
              <a:t>.”</a:t>
            </a:r>
            <a:r>
              <a:rPr lang="en-US" dirty="0">
                <a:latin typeface="Times New Roman" pitchFamily="18" charset="0"/>
                <a:cs typeface="Times New Roman" pitchFamily="18" charset="0"/>
              </a:rPr>
              <a:t> </a:t>
            </a:r>
            <a:endParaRPr lang="ro-RO" dirty="0">
              <a:latin typeface="Times New Roman" pitchFamily="18" charset="0"/>
              <a:cs typeface="Times New Roman" pitchFamily="18" charset="0"/>
            </a:endParaRPr>
          </a:p>
          <a:p>
            <a:pPr algn="just"/>
            <a:r>
              <a:rPr lang="ro-RO" dirty="0">
                <a:latin typeface="Times New Roman" pitchFamily="18" charset="0"/>
                <a:cs typeface="Times New Roman" pitchFamily="18" charset="0"/>
              </a:rPr>
              <a:t>      </a:t>
            </a:r>
            <a:r>
              <a:rPr lang="en-US" dirty="0" err="1">
                <a:latin typeface="Times New Roman" pitchFamily="18" charset="0"/>
                <a:cs typeface="Times New Roman" pitchFamily="18" charset="0"/>
              </a:rPr>
              <a:t>Ador</a:t>
            </a:r>
            <a:r>
              <a:rPr lang="en-US" dirty="0">
                <a:latin typeface="Times New Roman" pitchFamily="18" charset="0"/>
                <a:cs typeface="Times New Roman" pitchFamily="18" charset="0"/>
              </a:rPr>
              <a:t> s</a:t>
            </a:r>
            <a:r>
              <a:rPr lang="vi-VN" dirty="0">
                <a:solidFill>
                  <a:schemeClr val="tx2"/>
                </a:solidFill>
                <a:latin typeface="Times New Roman" pitchFamily="18" charset="0"/>
                <a:cs typeface="Times New Roman" pitchFamily="18" charset="0"/>
              </a:rPr>
              <a:t>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lucrez</a:t>
            </a:r>
            <a:r>
              <a:rPr lang="en-US" dirty="0">
                <a:latin typeface="Times New Roman" pitchFamily="18" charset="0"/>
                <a:cs typeface="Times New Roman" pitchFamily="18" charset="0"/>
              </a:rPr>
              <a:t> cu </a:t>
            </a:r>
            <a:r>
              <a:rPr lang="en-US" dirty="0" err="1">
                <a:latin typeface="Times New Roman" pitchFamily="18" charset="0"/>
                <a:cs typeface="Times New Roman" pitchFamily="18" charset="0"/>
              </a:rPr>
              <a:t>copiii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acesta</a:t>
            </a:r>
            <a:r>
              <a:rPr lang="en-US" dirty="0">
                <a:latin typeface="Times New Roman" pitchFamily="18" charset="0"/>
                <a:cs typeface="Times New Roman" pitchFamily="18" charset="0"/>
              </a:rPr>
              <a:t> a </a:t>
            </a:r>
            <a:r>
              <a:rPr lang="en-US" dirty="0" err="1">
                <a:latin typeface="Times New Roman" pitchFamily="18" charset="0"/>
                <a:cs typeface="Times New Roman" pitchFamily="18" charset="0"/>
              </a:rPr>
              <a:t>fost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şi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punctul</a:t>
            </a:r>
            <a:r>
              <a:rPr lang="en-US" dirty="0">
                <a:latin typeface="Times New Roman" pitchFamily="18" charset="0"/>
                <a:cs typeface="Times New Roman" pitchFamily="18" charset="0"/>
              </a:rPr>
              <a:t> de </a:t>
            </a:r>
            <a:r>
              <a:rPr lang="en-US" dirty="0" err="1">
                <a:latin typeface="Times New Roman" pitchFamily="18" charset="0"/>
                <a:cs typeface="Times New Roman" pitchFamily="18" charset="0"/>
              </a:rPr>
              <a:t>pornire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ȋn</a:t>
            </a:r>
            <a:r>
              <a:rPr lang="en-US" dirty="0">
                <a:latin typeface="Times New Roman" pitchFamily="18" charset="0"/>
                <a:cs typeface="Times New Roman" pitchFamily="18" charset="0"/>
              </a:rPr>
              <a:t> a </a:t>
            </a:r>
            <a:r>
              <a:rPr lang="en-US" dirty="0" err="1">
                <a:latin typeface="Times New Roman" pitchFamily="18" charset="0"/>
                <a:cs typeface="Times New Roman" pitchFamily="18" charset="0"/>
              </a:rPr>
              <a:t>studia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şi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apoi</a:t>
            </a:r>
            <a:r>
              <a:rPr lang="en-US" dirty="0">
                <a:latin typeface="Times New Roman" pitchFamily="18" charset="0"/>
                <a:cs typeface="Times New Roman" pitchFamily="18" charset="0"/>
              </a:rPr>
              <a:t>  a </a:t>
            </a:r>
            <a:r>
              <a:rPr lang="en-US" dirty="0" err="1">
                <a:latin typeface="Times New Roman" pitchFamily="18" charset="0"/>
                <a:cs typeface="Times New Roman" pitchFamily="18" charset="0"/>
              </a:rPr>
              <a:t>lucra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ȋn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acest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domeniu</a:t>
            </a:r>
            <a:r>
              <a:rPr lang="en-US" dirty="0">
                <a:latin typeface="Times New Roman" pitchFamily="18" charset="0"/>
                <a:cs typeface="Times New Roman" pitchFamily="18" charset="0"/>
              </a:rPr>
              <a:t>. Este important s</a:t>
            </a:r>
            <a:r>
              <a:rPr lang="vi-VN" dirty="0">
                <a:solidFill>
                  <a:schemeClr val="tx2"/>
                </a:solidFill>
                <a:latin typeface="Times New Roman" pitchFamily="18" charset="0"/>
                <a:cs typeface="Times New Roman" pitchFamily="18" charset="0"/>
              </a:rPr>
              <a:t>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lucrezi</a:t>
            </a:r>
            <a:r>
              <a:rPr lang="en-US" dirty="0">
                <a:latin typeface="Times New Roman" pitchFamily="18" charset="0"/>
                <a:cs typeface="Times New Roman" pitchFamily="18" charset="0"/>
              </a:rPr>
              <a:t> cu </a:t>
            </a:r>
            <a:r>
              <a:rPr lang="en-US" dirty="0" err="1">
                <a:latin typeface="Times New Roman" pitchFamily="18" charset="0"/>
                <a:cs typeface="Times New Roman" pitchFamily="18" charset="0"/>
              </a:rPr>
              <a:t>suflet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pasiune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iubire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şi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asta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va</a:t>
            </a:r>
            <a:r>
              <a:rPr lang="en-US" dirty="0">
                <a:latin typeface="Times New Roman" pitchFamily="18" charset="0"/>
                <a:cs typeface="Times New Roman" pitchFamily="18" charset="0"/>
              </a:rPr>
              <a:t> face </a:t>
            </a:r>
            <a:r>
              <a:rPr lang="en-US" dirty="0" err="1">
                <a:latin typeface="Times New Roman" pitchFamily="18" charset="0"/>
                <a:cs typeface="Times New Roman" pitchFamily="18" charset="0"/>
              </a:rPr>
              <a:t>ȋmplinit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şi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fericit</a:t>
            </a:r>
            <a:r>
              <a:rPr lang="en-US" dirty="0">
                <a:latin typeface="Times New Roman" pitchFamily="18" charset="0"/>
                <a:cs typeface="Times New Roman" pitchFamily="18" charset="0"/>
              </a:rPr>
              <a:t>. </a:t>
            </a:r>
            <a:r>
              <a:rPr lang="ro-RO" dirty="0">
                <a:latin typeface="Times New Roman" pitchFamily="18" charset="0"/>
                <a:cs typeface="Times New Roman" pitchFamily="18" charset="0"/>
              </a:rPr>
              <a:t>                 </a:t>
            </a:r>
            <a:r>
              <a:rPr lang="en-US" dirty="0" err="1">
                <a:latin typeface="Times New Roman" pitchFamily="18" charset="0"/>
                <a:cs typeface="Times New Roman" pitchFamily="18" charset="0"/>
              </a:rPr>
              <a:t>Dac</a:t>
            </a:r>
            <a:r>
              <a:rPr lang="vi-VN" dirty="0">
                <a:solidFill>
                  <a:schemeClr val="tx2"/>
                </a:solidFill>
                <a:latin typeface="Times New Roman" pitchFamily="18" charset="0"/>
                <a:cs typeface="Times New Roman" pitchFamily="18" charset="0"/>
              </a:rPr>
              <a:t>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eşti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sensibil</a:t>
            </a:r>
            <a:r>
              <a:rPr lang="en-US" dirty="0">
                <a:latin typeface="Times New Roman" pitchFamily="18" charset="0"/>
                <a:cs typeface="Times New Roman" pitchFamily="18" charset="0"/>
              </a:rPr>
              <a:t>, calm, </a:t>
            </a:r>
            <a:r>
              <a:rPr lang="en-US" dirty="0" err="1">
                <a:latin typeface="Times New Roman" pitchFamily="18" charset="0"/>
                <a:cs typeface="Times New Roman" pitchFamily="18" charset="0"/>
              </a:rPr>
              <a:t>rabd</a:t>
            </a:r>
            <a:r>
              <a:rPr lang="vi-VN" dirty="0">
                <a:solidFill>
                  <a:schemeClr val="tx2"/>
                </a:solidFill>
                <a:latin typeface="Times New Roman" pitchFamily="18" charset="0"/>
                <a:cs typeface="Times New Roman" pitchFamily="18" charset="0"/>
              </a:rPr>
              <a:t>ă</a:t>
            </a:r>
            <a:r>
              <a:rPr lang="en-US" dirty="0">
                <a:latin typeface="Times New Roman" pitchFamily="18" charset="0"/>
                <a:cs typeface="Times New Roman" pitchFamily="18" charset="0"/>
              </a:rPr>
              <a:t>tor </a:t>
            </a:r>
            <a:r>
              <a:rPr lang="en-US" dirty="0" err="1">
                <a:latin typeface="Times New Roman" pitchFamily="18" charset="0"/>
                <a:cs typeface="Times New Roman" pitchFamily="18" charset="0"/>
              </a:rPr>
              <a:t>şi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echilibrat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atunci</a:t>
            </a:r>
            <a:r>
              <a:rPr lang="en-US" dirty="0">
                <a:latin typeface="Times New Roman" pitchFamily="18" charset="0"/>
                <a:cs typeface="Times New Roman" pitchFamily="18" charset="0"/>
              </a:rPr>
              <a:t> cu </a:t>
            </a:r>
            <a:r>
              <a:rPr lang="en-US" dirty="0" err="1">
                <a:latin typeface="Times New Roman" pitchFamily="18" charset="0"/>
                <a:cs typeface="Times New Roman" pitchFamily="18" charset="0"/>
              </a:rPr>
              <a:t>siguranţ</a:t>
            </a:r>
            <a:r>
              <a:rPr lang="vi-VN" dirty="0">
                <a:solidFill>
                  <a:schemeClr val="tx2"/>
                </a:solidFill>
                <a:latin typeface="Times New Roman" pitchFamily="18" charset="0"/>
                <a:cs typeface="Times New Roman" pitchFamily="18" charset="0"/>
              </a:rPr>
              <a:t>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poţi</a:t>
            </a:r>
            <a:r>
              <a:rPr lang="en-US" dirty="0">
                <a:latin typeface="Times New Roman" pitchFamily="18" charset="0"/>
                <a:cs typeface="Times New Roman" pitchFamily="18" charset="0"/>
              </a:rPr>
              <a:t> s</a:t>
            </a:r>
            <a:r>
              <a:rPr lang="vi-VN" dirty="0">
                <a:solidFill>
                  <a:schemeClr val="tx2"/>
                </a:solidFill>
                <a:latin typeface="Times New Roman" pitchFamily="18" charset="0"/>
                <a:cs typeface="Times New Roman" pitchFamily="18" charset="0"/>
              </a:rPr>
              <a:t>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t>
            </a:r>
            <a:r>
              <a:rPr lang="vi-VN" dirty="0">
                <a:solidFill>
                  <a:schemeClr val="tx2"/>
                </a:solidFill>
                <a:latin typeface="Times New Roman" pitchFamily="18" charset="0"/>
                <a:cs typeface="Times New Roman" pitchFamily="18" charset="0"/>
              </a:rPr>
              <a:t>ă</a:t>
            </a:r>
            <a:r>
              <a:rPr lang="en-US" dirty="0" err="1">
                <a:latin typeface="Times New Roman" pitchFamily="18" charset="0"/>
                <a:cs typeface="Times New Roman" pitchFamily="18" charset="0"/>
              </a:rPr>
              <a:t>ieşti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printre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micuţii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ȋngeraşi</a:t>
            </a:r>
            <a:r>
              <a:rPr lang="en-US" dirty="0">
                <a:latin typeface="Times New Roman" pitchFamily="18" charset="0"/>
                <a:cs typeface="Times New Roman" pitchFamily="18" charset="0"/>
              </a:rPr>
              <a:t>.</a:t>
            </a:r>
            <a:endParaRPr lang="en-US" dirty="0">
              <a:solidFill>
                <a:srgbClr val="C00000"/>
              </a:solidFill>
            </a:endParaRP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175264"/>
            <a:ext cx="1896690" cy="256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72312" y="3914187"/>
            <a:ext cx="3085665" cy="1200329"/>
          </a:xfrm>
          <a:prstGeom prst="rect">
            <a:avLst/>
          </a:prstGeom>
        </p:spPr>
        <p:txBody>
          <a:bodyPr wrap="square">
            <a:spAutoFit/>
          </a:bodyPr>
          <a:lstStyle/>
          <a:p>
            <a:pPr lvl="0"/>
            <a:r>
              <a:rPr lang="ro-RO" i="1" dirty="0">
                <a:solidFill>
                  <a:prstClr val="black"/>
                </a:solidFill>
                <a:latin typeface="Times New Roman" pitchFamily="18" charset="0"/>
                <a:cs typeface="Times New Roman" pitchFamily="18" charset="0"/>
              </a:rPr>
              <a:t>„Educaţia e</a:t>
            </a:r>
            <a:r>
              <a:rPr lang="en-US" i="1" dirty="0" err="1">
                <a:solidFill>
                  <a:prstClr val="black"/>
                </a:solidFill>
                <a:latin typeface="Times New Roman" pitchFamily="18" charset="0"/>
                <a:cs typeface="Times New Roman" pitchFamily="18" charset="0"/>
              </a:rPr>
              <a:t>ste</a:t>
            </a:r>
            <a:r>
              <a:rPr lang="en-US" i="1" dirty="0">
                <a:solidFill>
                  <a:prstClr val="black"/>
                </a:solidFill>
                <a:latin typeface="Times New Roman" pitchFamily="18" charset="0"/>
                <a:cs typeface="Times New Roman" pitchFamily="18" charset="0"/>
              </a:rPr>
              <a:t> un al </a:t>
            </a:r>
            <a:r>
              <a:rPr lang="en-US" i="1" dirty="0" err="1">
                <a:solidFill>
                  <a:prstClr val="black"/>
                </a:solidFill>
                <a:latin typeface="Times New Roman" pitchFamily="18" charset="0"/>
                <a:cs typeface="Times New Roman" pitchFamily="18" charset="0"/>
              </a:rPr>
              <a:t>doilea</a:t>
            </a:r>
            <a:r>
              <a:rPr lang="en-US" i="1" dirty="0">
                <a:solidFill>
                  <a:prstClr val="black"/>
                </a:solidFill>
                <a:latin typeface="Times New Roman" pitchFamily="18" charset="0"/>
                <a:cs typeface="Times New Roman" pitchFamily="18" charset="0"/>
              </a:rPr>
              <a:t> </a:t>
            </a:r>
            <a:r>
              <a:rPr lang="en-US" i="1" dirty="0" err="1">
                <a:solidFill>
                  <a:prstClr val="black"/>
                </a:solidFill>
                <a:latin typeface="Times New Roman" pitchFamily="18" charset="0"/>
                <a:cs typeface="Times New Roman" pitchFamily="18" charset="0"/>
              </a:rPr>
              <a:t>soare</a:t>
            </a:r>
            <a:r>
              <a:rPr lang="ro-RO" i="1" dirty="0">
                <a:solidFill>
                  <a:prstClr val="black"/>
                </a:solidFill>
                <a:latin typeface="Times New Roman" pitchFamily="18" charset="0"/>
                <a:cs typeface="Times New Roman" pitchFamily="18" charset="0"/>
              </a:rPr>
              <a:t>  </a:t>
            </a:r>
            <a:r>
              <a:rPr lang="en-US" i="1" dirty="0" err="1">
                <a:solidFill>
                  <a:prstClr val="black"/>
                </a:solidFill>
                <a:latin typeface="Times New Roman" pitchFamily="18" charset="0"/>
                <a:cs typeface="Times New Roman" pitchFamily="18" charset="0"/>
              </a:rPr>
              <a:t>pentru</a:t>
            </a:r>
            <a:r>
              <a:rPr lang="en-US" i="1" dirty="0">
                <a:solidFill>
                  <a:prstClr val="black"/>
                </a:solidFill>
                <a:latin typeface="Times New Roman" pitchFamily="18" charset="0"/>
                <a:cs typeface="Times New Roman" pitchFamily="18" charset="0"/>
              </a:rPr>
              <a:t> </a:t>
            </a:r>
            <a:r>
              <a:rPr lang="en-US" i="1" dirty="0" err="1">
                <a:solidFill>
                  <a:prstClr val="black"/>
                </a:solidFill>
                <a:latin typeface="Times New Roman" pitchFamily="18" charset="0"/>
                <a:cs typeface="Times New Roman" pitchFamily="18" charset="0"/>
              </a:rPr>
              <a:t>cei</a:t>
            </a:r>
            <a:r>
              <a:rPr lang="en-US" i="1" dirty="0">
                <a:solidFill>
                  <a:prstClr val="black"/>
                </a:solidFill>
                <a:latin typeface="Times New Roman" pitchFamily="18" charset="0"/>
                <a:cs typeface="Times New Roman" pitchFamily="18" charset="0"/>
              </a:rPr>
              <a:t> care </a:t>
            </a:r>
            <a:r>
              <a:rPr lang="ro-RO" i="1" dirty="0" err="1">
                <a:solidFill>
                  <a:prstClr val="black"/>
                </a:solidFill>
                <a:latin typeface="Times New Roman" pitchFamily="18" charset="0"/>
                <a:cs typeface="Times New Roman" pitchFamily="18" charset="0"/>
              </a:rPr>
              <a:t>î</a:t>
            </a:r>
            <a:r>
              <a:rPr lang="en-US" i="1" dirty="0">
                <a:solidFill>
                  <a:prstClr val="black"/>
                </a:solidFill>
                <a:latin typeface="Times New Roman" pitchFamily="18" charset="0"/>
                <a:cs typeface="Times New Roman" pitchFamily="18" charset="0"/>
              </a:rPr>
              <a:t>l </a:t>
            </a:r>
            <a:r>
              <a:rPr lang="en-US" i="1" dirty="0" err="1">
                <a:solidFill>
                  <a:prstClr val="black"/>
                </a:solidFill>
                <a:latin typeface="Times New Roman" pitchFamily="18" charset="0"/>
                <a:cs typeface="Times New Roman" pitchFamily="18" charset="0"/>
              </a:rPr>
              <a:t>avem</a:t>
            </a:r>
            <a:r>
              <a:rPr lang="ro-RO" i="1" dirty="0">
                <a:solidFill>
                  <a:prstClr val="black"/>
                </a:solidFill>
                <a:latin typeface="Times New Roman" pitchFamily="18" charset="0"/>
                <a:cs typeface="Times New Roman" pitchFamily="18" charset="0"/>
              </a:rPr>
              <a:t>.”</a:t>
            </a:r>
            <a:endParaRPr lang="en-US" i="1" dirty="0">
              <a:solidFill>
                <a:prstClr val="black"/>
              </a:solidFill>
              <a:latin typeface="Times New Roman" pitchFamily="18" charset="0"/>
              <a:cs typeface="Times New Roman" pitchFamily="18" charset="0"/>
            </a:endParaRPr>
          </a:p>
          <a:p>
            <a:r>
              <a:rPr lang="en-US" i="1" dirty="0">
                <a:solidFill>
                  <a:prstClr val="black"/>
                </a:solidFill>
                <a:latin typeface="Times New Roman" pitchFamily="18" charset="0"/>
                <a:cs typeface="Times New Roman" pitchFamily="18" charset="0"/>
              </a:rPr>
              <a:t>                     </a:t>
            </a:r>
            <a:r>
              <a:rPr lang="en-US" i="1" dirty="0" err="1">
                <a:solidFill>
                  <a:prstClr val="black"/>
                </a:solidFill>
                <a:latin typeface="Times New Roman" pitchFamily="18" charset="0"/>
                <a:cs typeface="Times New Roman" pitchFamily="18" charset="0"/>
              </a:rPr>
              <a:t>Heraclit</a:t>
            </a:r>
            <a:r>
              <a:rPr lang="en-US" i="1" dirty="0">
                <a:solidFill>
                  <a:prstClr val="black"/>
                </a:solidFill>
                <a:latin typeface="Times New Roman" pitchFamily="18" charset="0"/>
                <a:cs typeface="Times New Roman" pitchFamily="18" charset="0"/>
              </a:rPr>
              <a:t>  din </a:t>
            </a:r>
            <a:r>
              <a:rPr lang="en-US" i="1" dirty="0" err="1">
                <a:solidFill>
                  <a:prstClr val="black"/>
                </a:solidFill>
                <a:latin typeface="Times New Roman" pitchFamily="18" charset="0"/>
                <a:cs typeface="Times New Roman" pitchFamily="18" charset="0"/>
              </a:rPr>
              <a:t>Edes</a:t>
            </a:r>
            <a:endParaRPr lang="ro-RO" i="1" dirty="0">
              <a:solidFill>
                <a:prstClr val="black"/>
              </a:solidFill>
              <a:latin typeface="Times New Roman" pitchFamily="18" charset="0"/>
              <a:cs typeface="Times New Roman" pitchFamily="18" charset="0"/>
            </a:endParaRPr>
          </a:p>
          <a:p>
            <a:pPr lvl="0"/>
            <a:r>
              <a:rPr lang="en-US" i="1" dirty="0">
                <a:solidFill>
                  <a:prstClr val="black"/>
                </a:solidFill>
                <a:latin typeface="Times New Roman" pitchFamily="18" charset="0"/>
                <a:cs typeface="Times New Roman" pitchFamily="18" charset="0"/>
              </a:rPr>
              <a:t>                                  </a:t>
            </a:r>
            <a:endParaRPr lang="ro-RO" i="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370769676"/>
      </p:ext>
    </p:extLst>
  </p:cSld>
  <p:clrMapOvr>
    <a:masterClrMapping/>
  </p:clrMapOvr>
  <p:transition spd="slow" advClick="0">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Toshiba\Downloads\WhatsApp Image 2023-10-05 at 13.47.50.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219200"/>
            <a:ext cx="6908800" cy="5181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1563" y="381000"/>
            <a:ext cx="8400873" cy="523220"/>
          </a:xfrm>
          <a:prstGeom prst="rect">
            <a:avLst/>
          </a:prstGeom>
          <a:solidFill>
            <a:srgbClr val="FFC000"/>
          </a:solidFill>
        </p:spPr>
        <p:txBody>
          <a:bodyPr wrap="square" rtlCol="0">
            <a:spAutoFit/>
          </a:bodyPr>
          <a:lstStyle/>
          <a:p>
            <a:pPr algn="ctr"/>
            <a:r>
              <a:rPr lang="ro-RO" sz="2800" b="1" dirty="0">
                <a:solidFill>
                  <a:srgbClr val="002060"/>
                </a:solidFill>
                <a:latin typeface="Arial" pitchFamily="34" charset="0"/>
                <a:cs typeface="Arial" pitchFamily="34" charset="0"/>
              </a:rPr>
              <a:t>Structura – Grădiniţa</a:t>
            </a:r>
            <a:r>
              <a:rPr lang="en-US" sz="2800" b="1" dirty="0">
                <a:solidFill>
                  <a:srgbClr val="002060"/>
                </a:solidFill>
                <a:latin typeface="Arial" pitchFamily="34" charset="0"/>
                <a:cs typeface="Arial" pitchFamily="34" charset="0"/>
              </a:rPr>
              <a:t> P.P. NR.2</a:t>
            </a:r>
          </a:p>
        </p:txBody>
      </p:sp>
    </p:spTree>
    <p:extLst>
      <p:ext uri="{BB962C8B-B14F-4D97-AF65-F5344CB8AC3E}">
        <p14:creationId xmlns:p14="http://schemas.microsoft.com/office/powerpoint/2010/main" val="1765592023"/>
      </p:ext>
    </p:extLst>
  </p:cSld>
  <p:clrMapOvr>
    <a:masterClrMapping/>
  </p:clrMapOvr>
  <p:transition spd="slow" advClick="0">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313428433_10217842942505300_4187222510383213116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545926"/>
            <a:ext cx="2743200" cy="2743200"/>
          </a:xfrm>
          <a:prstGeom prst="rect">
            <a:avLst/>
          </a:prstGeom>
          <a:noFill/>
          <a:ln>
            <a:solidFill>
              <a:schemeClr val="accent6"/>
            </a:solidFill>
          </a:ln>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4038600" y="609600"/>
            <a:ext cx="4876800" cy="5943600"/>
          </a:xfrm>
        </p:spPr>
        <p:txBody>
          <a:bodyPr/>
          <a:lstStyle/>
          <a:p>
            <a:pPr marL="0" indent="0">
              <a:buNone/>
            </a:pPr>
            <a:r>
              <a:rPr lang="ro-RO" sz="1800" dirty="0">
                <a:solidFill>
                  <a:schemeClr val="tx1"/>
                </a:solidFill>
                <a:latin typeface="Times New Roman" pitchFamily="18" charset="0"/>
                <a:cs typeface="Times New Roman" pitchFamily="18" charset="0"/>
              </a:rPr>
              <a:t>Sunt doar un om ce a rămas copil</a:t>
            </a:r>
          </a:p>
          <a:p>
            <a:pPr marL="0" indent="0">
              <a:buNone/>
            </a:pPr>
            <a:r>
              <a:rPr lang="ro-RO" sz="1800" dirty="0">
                <a:solidFill>
                  <a:schemeClr val="tx1"/>
                </a:solidFill>
                <a:latin typeface="Times New Roman" pitchFamily="18" charset="0"/>
                <a:cs typeface="Times New Roman" pitchFamily="18" charset="0"/>
              </a:rPr>
              <a:t>In suf</a:t>
            </a:r>
            <a:r>
              <a:rPr lang="en-US" sz="1800" dirty="0">
                <a:solidFill>
                  <a:schemeClr val="tx1"/>
                </a:solidFill>
                <a:latin typeface="Times New Roman" pitchFamily="18" charset="0"/>
                <a:cs typeface="Times New Roman" pitchFamily="18" charset="0"/>
              </a:rPr>
              <a:t>l</a:t>
            </a:r>
            <a:r>
              <a:rPr lang="ro-RO" sz="1800" dirty="0">
                <a:solidFill>
                  <a:schemeClr val="tx1"/>
                </a:solidFill>
                <a:latin typeface="Times New Roman" pitchFamily="18" charset="0"/>
                <a:cs typeface="Times New Roman" pitchFamily="18" charset="0"/>
              </a:rPr>
              <a:t>et....</a:t>
            </a:r>
          </a:p>
          <a:p>
            <a:pPr marL="0" indent="0">
              <a:buNone/>
            </a:pPr>
            <a:r>
              <a:rPr lang="ro-RO" sz="1800" dirty="0">
                <a:solidFill>
                  <a:schemeClr val="tx1"/>
                </a:solidFill>
                <a:latin typeface="Times New Roman" pitchFamily="18" charset="0"/>
                <a:cs typeface="Times New Roman" pitchFamily="18" charset="0"/>
              </a:rPr>
              <a:t>Mă joc și râd,</a:t>
            </a:r>
          </a:p>
          <a:p>
            <a:pPr marL="0" indent="0">
              <a:buNone/>
            </a:pPr>
            <a:r>
              <a:rPr lang="ro-RO" sz="1800" dirty="0">
                <a:solidFill>
                  <a:schemeClr val="tx1"/>
                </a:solidFill>
                <a:latin typeface="Times New Roman" pitchFamily="18" charset="0"/>
                <a:cs typeface="Times New Roman" pitchFamily="18" charset="0"/>
              </a:rPr>
              <a:t>Dansez și cânt,</a:t>
            </a:r>
          </a:p>
          <a:p>
            <a:pPr marL="0" indent="0">
              <a:buNone/>
            </a:pPr>
            <a:r>
              <a:rPr lang="ro-RO" sz="1800" dirty="0">
                <a:solidFill>
                  <a:schemeClr val="tx1"/>
                </a:solidFill>
                <a:latin typeface="Times New Roman" pitchFamily="18" charset="0"/>
                <a:cs typeface="Times New Roman" pitchFamily="18" charset="0"/>
              </a:rPr>
              <a:t>Citesc povești,</a:t>
            </a:r>
          </a:p>
          <a:p>
            <a:pPr marL="0" indent="0">
              <a:buNone/>
            </a:pPr>
            <a:r>
              <a:rPr lang="ro-RO" sz="1800" dirty="0">
                <a:solidFill>
                  <a:schemeClr val="tx1"/>
                </a:solidFill>
                <a:latin typeface="Times New Roman" pitchFamily="18" charset="0"/>
                <a:cs typeface="Times New Roman" pitchFamily="18" charset="0"/>
              </a:rPr>
              <a:t>Alin dureri,</a:t>
            </a:r>
          </a:p>
          <a:p>
            <a:pPr marL="0" indent="0">
              <a:buNone/>
            </a:pPr>
            <a:r>
              <a:rPr lang="ro-RO" sz="1800" dirty="0">
                <a:solidFill>
                  <a:schemeClr val="tx1"/>
                </a:solidFill>
                <a:latin typeface="Times New Roman" pitchFamily="18" charset="0"/>
                <a:cs typeface="Times New Roman" pitchFamily="18" charset="0"/>
              </a:rPr>
              <a:t>Îmbrățișez...</a:t>
            </a:r>
          </a:p>
          <a:p>
            <a:pPr marL="0" indent="0">
              <a:buNone/>
            </a:pPr>
            <a:endParaRPr lang="ro-RO" sz="1800" dirty="0">
              <a:solidFill>
                <a:schemeClr val="tx1"/>
              </a:solidFill>
              <a:latin typeface="Times New Roman" pitchFamily="18" charset="0"/>
              <a:cs typeface="Times New Roman" pitchFamily="18" charset="0"/>
            </a:endParaRPr>
          </a:p>
          <a:p>
            <a:pPr marL="0" indent="0">
              <a:buNone/>
            </a:pPr>
            <a:r>
              <a:rPr lang="ro-RO" sz="1800" dirty="0">
                <a:solidFill>
                  <a:schemeClr val="tx1"/>
                </a:solidFill>
                <a:latin typeface="Times New Roman" pitchFamily="18" charset="0"/>
                <a:cs typeface="Times New Roman" pitchFamily="18" charset="0"/>
              </a:rPr>
              <a:t>Adesea sunt strigată ”Doamna!”,</a:t>
            </a:r>
          </a:p>
          <a:p>
            <a:pPr marL="0" indent="0">
              <a:buNone/>
            </a:pPr>
            <a:r>
              <a:rPr lang="ro-RO" sz="1800" dirty="0">
                <a:solidFill>
                  <a:schemeClr val="tx1"/>
                </a:solidFill>
                <a:latin typeface="Times New Roman" pitchFamily="18" charset="0"/>
                <a:cs typeface="Times New Roman" pitchFamily="18" charset="0"/>
              </a:rPr>
              <a:t>De multe ori îmi spun  și ”Ana!”,</a:t>
            </a:r>
          </a:p>
          <a:p>
            <a:pPr marL="0" indent="0">
              <a:buNone/>
            </a:pPr>
            <a:r>
              <a:rPr lang="ro-RO" sz="1800" dirty="0">
                <a:solidFill>
                  <a:schemeClr val="tx1"/>
                </a:solidFill>
                <a:latin typeface="Times New Roman" pitchFamily="18" charset="0"/>
                <a:cs typeface="Times New Roman" pitchFamily="18" charset="0"/>
              </a:rPr>
              <a:t>Iar câteodată chiar și ”Mama!”</a:t>
            </a:r>
          </a:p>
          <a:p>
            <a:pPr marL="0" indent="0">
              <a:buNone/>
            </a:pPr>
            <a:endParaRPr lang="ro-RO" sz="1800" dirty="0">
              <a:solidFill>
                <a:schemeClr val="tx1"/>
              </a:solidFill>
              <a:latin typeface="Times New Roman" pitchFamily="18" charset="0"/>
              <a:cs typeface="Times New Roman" pitchFamily="18" charset="0"/>
            </a:endParaRPr>
          </a:p>
          <a:p>
            <a:pPr marL="0" indent="0">
              <a:buNone/>
            </a:pPr>
            <a:r>
              <a:rPr lang="ro-RO" sz="1800" dirty="0">
                <a:solidFill>
                  <a:schemeClr val="tx1"/>
                </a:solidFill>
                <a:latin typeface="Times New Roman" pitchFamily="18" charset="0"/>
                <a:cs typeface="Times New Roman" pitchFamily="18" charset="0"/>
              </a:rPr>
              <a:t>Iubesc ce fac!</a:t>
            </a:r>
          </a:p>
          <a:p>
            <a:pPr marL="0" indent="0">
              <a:buNone/>
            </a:pPr>
            <a:r>
              <a:rPr lang="ro-RO" sz="1800" dirty="0">
                <a:solidFill>
                  <a:schemeClr val="tx1"/>
                </a:solidFill>
                <a:latin typeface="Times New Roman" pitchFamily="18" charset="0"/>
                <a:cs typeface="Times New Roman" pitchFamily="18" charset="0"/>
              </a:rPr>
              <a:t>La grădi eu mă duc cu drag,</a:t>
            </a:r>
          </a:p>
          <a:p>
            <a:pPr marL="0" indent="0">
              <a:buNone/>
            </a:pPr>
            <a:r>
              <a:rPr lang="ro-RO" sz="1800" dirty="0">
                <a:solidFill>
                  <a:schemeClr val="tx1"/>
                </a:solidFill>
                <a:latin typeface="Times New Roman" pitchFamily="18" charset="0"/>
                <a:cs typeface="Times New Roman" pitchFamily="18" charset="0"/>
              </a:rPr>
              <a:t>Căci este locul ce pe veci</a:t>
            </a:r>
          </a:p>
          <a:p>
            <a:pPr marL="0" indent="0">
              <a:buNone/>
            </a:pPr>
            <a:r>
              <a:rPr lang="ro-RO" sz="1800" dirty="0">
                <a:solidFill>
                  <a:schemeClr val="tx1"/>
                </a:solidFill>
                <a:latin typeface="Times New Roman" pitchFamily="18" charset="0"/>
                <a:cs typeface="Times New Roman" pitchFamily="18" charset="0"/>
              </a:rPr>
              <a:t>Păstrează magia din povești.</a:t>
            </a:r>
          </a:p>
          <a:p>
            <a:pPr marL="0" indent="0">
              <a:buNone/>
            </a:pPr>
            <a:endParaRPr lang="ro-RO" sz="1600" dirty="0"/>
          </a:p>
          <a:p>
            <a:pPr marL="0" indent="0">
              <a:buNone/>
            </a:pPr>
            <a:endParaRPr lang="en-US" dirty="0"/>
          </a:p>
        </p:txBody>
      </p:sp>
      <p:sp>
        <p:nvSpPr>
          <p:cNvPr id="4" name="Text Placeholder 3"/>
          <p:cNvSpPr>
            <a:spLocks noGrp="1"/>
          </p:cNvSpPr>
          <p:nvPr>
            <p:ph type="body" idx="2"/>
          </p:nvPr>
        </p:nvSpPr>
        <p:spPr>
          <a:xfrm>
            <a:off x="1094583" y="3737134"/>
            <a:ext cx="2346324" cy="381000"/>
          </a:xfrm>
        </p:spPr>
        <p:txBody>
          <a:bodyPr>
            <a:normAutofit/>
          </a:bodyPr>
          <a:lstStyle/>
          <a:p>
            <a:r>
              <a:rPr lang="ro-RO" sz="1800" dirty="0">
                <a:solidFill>
                  <a:schemeClr val="tx1"/>
                </a:solidFill>
                <a:latin typeface="Times New Roman" pitchFamily="18" charset="0"/>
                <a:cs typeface="Times New Roman" pitchFamily="18" charset="0"/>
              </a:rPr>
              <a:t>Coordonator structura</a:t>
            </a:r>
            <a:endParaRPr lang="en-US" sz="1800" dirty="0">
              <a:solidFill>
                <a:schemeClr val="tx1"/>
              </a:solidFill>
              <a:latin typeface="Times New Roman" pitchFamily="18" charset="0"/>
              <a:cs typeface="Times New Roman" pitchFamily="18" charset="0"/>
            </a:endParaRPr>
          </a:p>
        </p:txBody>
      </p:sp>
      <p:sp>
        <p:nvSpPr>
          <p:cNvPr id="2" name="Rectangle 1"/>
          <p:cNvSpPr/>
          <p:nvPr/>
        </p:nvSpPr>
        <p:spPr>
          <a:xfrm>
            <a:off x="1463679" y="3384402"/>
            <a:ext cx="1665841" cy="369332"/>
          </a:xfrm>
          <a:prstGeom prst="rect">
            <a:avLst/>
          </a:prstGeom>
        </p:spPr>
        <p:txBody>
          <a:bodyPr wrap="none">
            <a:spAutoFit/>
          </a:bodyPr>
          <a:lstStyle/>
          <a:p>
            <a:pPr lvl="0">
              <a:spcBef>
                <a:spcPct val="20000"/>
              </a:spcBef>
              <a:buClr>
                <a:srgbClr val="F0A22E"/>
              </a:buClr>
              <a:buSzPct val="70000"/>
            </a:pPr>
            <a:r>
              <a:rPr lang="ro-RO" b="1" dirty="0">
                <a:solidFill>
                  <a:prstClr val="black"/>
                </a:solidFill>
                <a:latin typeface="Times New Roman" pitchFamily="18" charset="0"/>
                <a:cs typeface="Times New Roman" pitchFamily="18" charset="0"/>
              </a:rPr>
              <a:t>Ana Grămescu</a:t>
            </a:r>
          </a:p>
        </p:txBody>
      </p:sp>
    </p:spTree>
    <p:extLst>
      <p:ext uri="{BB962C8B-B14F-4D97-AF65-F5344CB8AC3E}">
        <p14:creationId xmlns:p14="http://schemas.microsoft.com/office/powerpoint/2010/main" val="3885254636"/>
      </p:ext>
    </p:extLst>
  </p:cSld>
  <p:clrMapOvr>
    <a:masterClrMapping/>
  </p:clrMapOvr>
  <p:transition spd="slow" advClick="0">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52800" y="685800"/>
            <a:ext cx="5181600" cy="7571303"/>
          </a:xfrm>
          <a:prstGeom prst="rect">
            <a:avLst/>
          </a:prstGeom>
          <a:noFill/>
        </p:spPr>
        <p:txBody>
          <a:bodyPr wrap="square" rtlCol="0">
            <a:spAutoFit/>
          </a:bodyPr>
          <a:lstStyle/>
          <a:p>
            <a:endParaRPr lang="ro-RO" dirty="0">
              <a:latin typeface="Times New Roman" pitchFamily="18" charset="0"/>
              <a:cs typeface="Times New Roman" pitchFamily="18" charset="0"/>
            </a:endParaRPr>
          </a:p>
          <a:p>
            <a:pPr algn="just"/>
            <a:r>
              <a:rPr lang="ro-RO" dirty="0">
                <a:latin typeface="Times New Roman" pitchFamily="18" charset="0"/>
                <a:cs typeface="Times New Roman" pitchFamily="18" charset="0"/>
              </a:rPr>
              <a:t>        Mă numesc </a:t>
            </a:r>
            <a:r>
              <a:rPr lang="ro-RO" b="1" dirty="0">
                <a:latin typeface="Times New Roman" pitchFamily="18" charset="0"/>
                <a:cs typeface="Times New Roman" pitchFamily="18" charset="0"/>
              </a:rPr>
              <a:t>Lusiana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Codru</a:t>
            </a:r>
            <a:r>
              <a:rPr lang="ro-RO" b="1" dirty="0">
                <a:latin typeface="Times New Roman" pitchFamily="18" charset="0"/>
                <a:cs typeface="Times New Roman" pitchFamily="18" charset="0"/>
              </a:rPr>
              <a:t>ţa Făgăraș</a:t>
            </a:r>
            <a:r>
              <a:rPr lang="ro-RO" dirty="0">
                <a:latin typeface="Times New Roman" pitchFamily="18" charset="0"/>
                <a:cs typeface="Times New Roman" pitchFamily="18" charset="0"/>
              </a:rPr>
              <a:t>, dar copiii îmi spun „Doamna Lusi”. </a:t>
            </a:r>
          </a:p>
          <a:p>
            <a:pPr algn="just"/>
            <a:r>
              <a:rPr lang="ro-RO" dirty="0">
                <a:latin typeface="Times New Roman" pitchFamily="18" charset="0"/>
                <a:cs typeface="Times New Roman" pitchFamily="18" charset="0"/>
              </a:rPr>
              <a:t>         Am studiat la Liceul Pedagogic din Deva, apoi am completat studiile la Universitatea „1 Decembrie” din Alba-Iulia, specializarea „Pedagogia</a:t>
            </a:r>
            <a:r>
              <a:rPr lang="en-US" dirty="0">
                <a:latin typeface="Times New Roman" pitchFamily="18" charset="0"/>
                <a:cs typeface="Times New Roman" pitchFamily="18" charset="0"/>
              </a:rPr>
              <a:t> </a:t>
            </a:r>
            <a:r>
              <a:rPr lang="ro-RO" dirty="0">
                <a:latin typeface="Times New Roman" pitchFamily="18" charset="0"/>
                <a:cs typeface="Times New Roman" pitchFamily="18" charset="0"/>
              </a:rPr>
              <a:t>Învățământului Primar și Preșcolar”.</a:t>
            </a:r>
          </a:p>
          <a:p>
            <a:pPr algn="just"/>
            <a:r>
              <a:rPr lang="ro-RO" dirty="0">
                <a:latin typeface="Times New Roman" pitchFamily="18" charset="0"/>
                <a:cs typeface="Times New Roman" pitchFamily="18" charset="0"/>
              </a:rPr>
              <a:t>         Iubesc copiii și ador lumea minunată a copilăriei, o lume de poveste în care totul este posibil. Un tărâm în care preșcolarii se dezvoltă cu accent pe independență, gândire logică, empatie, socializare și multă bunătate. Pentru că... Nu-i așa? </a:t>
            </a:r>
          </a:p>
          <a:p>
            <a:pPr algn="just"/>
            <a:r>
              <a:rPr lang="ro-RO" dirty="0">
                <a:latin typeface="Times New Roman" pitchFamily="18" charset="0"/>
                <a:cs typeface="Times New Roman" pitchFamily="18" charset="0"/>
              </a:rPr>
              <a:t>          Atunci când faci bine tot Universul lucrează pentru a-ți face și ție bine.</a:t>
            </a:r>
          </a:p>
          <a:p>
            <a:endParaRPr lang="ro-RO" dirty="0"/>
          </a:p>
          <a:p>
            <a:endParaRPr lang="ro-RO" dirty="0"/>
          </a:p>
          <a:p>
            <a:endParaRPr lang="en-US" dirty="0"/>
          </a:p>
          <a:p>
            <a:endParaRPr lang="ro-RO" dirty="0"/>
          </a:p>
          <a:p>
            <a:endParaRPr lang="ro-RO"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052945"/>
            <a:ext cx="1992524" cy="2926080"/>
          </a:xfrm>
          <a:prstGeom prst="rect">
            <a:avLst/>
          </a:prstGeom>
          <a:ln>
            <a:solidFill>
              <a:schemeClr val="accent6"/>
            </a:solidFill>
          </a:ln>
        </p:spPr>
      </p:pic>
    </p:spTree>
    <p:extLst>
      <p:ext uri="{BB962C8B-B14F-4D97-AF65-F5344CB8AC3E}">
        <p14:creationId xmlns:p14="http://schemas.microsoft.com/office/powerpoint/2010/main" val="4147628927"/>
      </p:ext>
    </p:extLst>
  </p:cSld>
  <p:clrMapOvr>
    <a:masterClrMapping/>
  </p:clrMapOvr>
  <p:transition spd="slow" advClick="0">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experi e t\WhatsApp Image 2023-10-08 at 12.09.13_ab57153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844042"/>
            <a:ext cx="2377440" cy="2644525"/>
          </a:xfrm>
          <a:prstGeom prst="rect">
            <a:avLst/>
          </a:prstGeom>
          <a:noFill/>
          <a:ln>
            <a:solidFill>
              <a:schemeClr val="accent6"/>
            </a:solidFill>
          </a:ln>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3505200" y="1066800"/>
            <a:ext cx="5340350" cy="4800600"/>
          </a:xfrm>
        </p:spPr>
        <p:txBody>
          <a:bodyPr>
            <a:normAutofit/>
          </a:bodyPr>
          <a:lstStyle/>
          <a:p>
            <a:pPr marL="0" indent="0">
              <a:buNone/>
            </a:pPr>
            <a:r>
              <a:rPr lang="ro-RO" sz="1800" dirty="0">
                <a:latin typeface="Times New Roman" pitchFamily="18" charset="0"/>
                <a:cs typeface="Times New Roman" pitchFamily="18" charset="0"/>
              </a:rPr>
              <a:t>Numele meu este </a:t>
            </a:r>
            <a:r>
              <a:rPr lang="ro-RO" sz="1800" b="1" dirty="0">
                <a:latin typeface="Times New Roman" pitchFamily="18" charset="0"/>
                <a:cs typeface="Times New Roman" pitchFamily="18" charset="0"/>
              </a:rPr>
              <a:t>Lobonț Carmen </a:t>
            </a:r>
            <a:r>
              <a:rPr lang="ro-RO" sz="1800" dirty="0">
                <a:latin typeface="Times New Roman" pitchFamily="18" charset="0"/>
                <a:cs typeface="Times New Roman" pitchFamily="18" charset="0"/>
              </a:rPr>
              <a:t>și am o vechime de peste 30 de ani în învățământ.</a:t>
            </a:r>
          </a:p>
          <a:p>
            <a:pPr marL="0" indent="0">
              <a:buNone/>
            </a:pPr>
            <a:r>
              <a:rPr lang="ro-RO" sz="1800" dirty="0">
                <a:latin typeface="Times New Roman" pitchFamily="18" charset="0"/>
                <a:cs typeface="Times New Roman" pitchFamily="18" charset="0"/>
              </a:rPr>
              <a:t>Rolul meu în viața micilor învățăcei a fost și este să fiu ghid și partener în descoperirea proceselor de învățare.</a:t>
            </a:r>
          </a:p>
          <a:p>
            <a:pPr marL="0" indent="0">
              <a:buNone/>
            </a:pPr>
            <a:r>
              <a:rPr lang="ro-RO" sz="1800" dirty="0">
                <a:latin typeface="Times New Roman" pitchFamily="18" charset="0"/>
                <a:cs typeface="Times New Roman" pitchFamily="18" charset="0"/>
              </a:rPr>
              <a:t>Cu iubire și credință îmi asum munca depusă, precum cea a grădinarului care plantează, crește și </a:t>
            </a:r>
            <a:r>
              <a:rPr lang="en-US" sz="1800" dirty="0">
                <a:latin typeface="Times New Roman" pitchFamily="18" charset="0"/>
                <a:cs typeface="Times New Roman" pitchFamily="18" charset="0"/>
              </a:rPr>
              <a:t>i</a:t>
            </a:r>
            <a:r>
              <a:rPr lang="ro-RO" sz="1800" dirty="0">
                <a:latin typeface="Times New Roman" pitchFamily="18" charset="0"/>
                <a:cs typeface="Times New Roman" pitchFamily="18" charset="0"/>
              </a:rPr>
              <a:t>și îngrijeste cu responsabilitate florile.</a:t>
            </a:r>
            <a:endParaRPr lang="en-US" sz="1800" dirty="0">
              <a:latin typeface="Times New Roman" pitchFamily="18" charset="0"/>
              <a:cs typeface="Times New Roman" pitchFamily="18" charset="0"/>
            </a:endParaRPr>
          </a:p>
        </p:txBody>
      </p:sp>
    </p:spTree>
    <p:extLst>
      <p:ext uri="{BB962C8B-B14F-4D97-AF65-F5344CB8AC3E}">
        <p14:creationId xmlns:p14="http://schemas.microsoft.com/office/powerpoint/2010/main" val="781071690"/>
      </p:ext>
    </p:extLst>
  </p:cSld>
  <p:clrMapOvr>
    <a:masterClrMapping/>
  </p:clrMapOvr>
  <p:transition spd="slow" advClick="0">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lh6.googleusercontent.com/HZKny489v68Irn0AxvUu-ueF_xAPgYJy_0aMfKMiDKVlmQ6YqQ5ESSGctLWleTG2wKhzs8ULMDChODZOBOsT8Fx75F2xcYjCH5wsK4ABVRtBYZDSyn0pWeSjowGBuArIuHaURLgzGsD3OAQ=s204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 y="457200"/>
            <a:ext cx="2194560" cy="2926080"/>
          </a:xfrm>
          <a:prstGeom prst="rect">
            <a:avLst/>
          </a:prstGeom>
          <a:noFill/>
          <a:ln>
            <a:solidFill>
              <a:schemeClr val="accent6"/>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2895600" y="213181"/>
            <a:ext cx="6096000" cy="6340197"/>
          </a:xfrm>
          <a:prstGeom prst="rect">
            <a:avLst/>
          </a:prstGeom>
        </p:spPr>
        <p:txBody>
          <a:bodyPr wrap="square">
            <a:spAutoFit/>
          </a:bodyPr>
          <a:lstStyle/>
          <a:p>
            <a:pPr algn="just"/>
            <a:br>
              <a:rPr lang="vi-VN" sz="1400" dirty="0"/>
            </a:br>
            <a:r>
              <a:rPr lang="vi-VN" sz="1400" dirty="0"/>
              <a:t>  Numele meu este </a:t>
            </a:r>
            <a:r>
              <a:rPr lang="vi-VN" sz="1400" b="1" dirty="0"/>
              <a:t>Alba Anita </a:t>
            </a:r>
            <a:r>
              <a:rPr lang="vi-VN" sz="1400" dirty="0"/>
              <a:t>și sunt cadru didactic încă din 2007, absolvent al Universității de Psihologie-Pedagogie Brașov, respectiv Liceu Pedagogic Deva.</a:t>
            </a:r>
          </a:p>
          <a:p>
            <a:pPr algn="just"/>
            <a:r>
              <a:rPr lang="vi-VN" sz="1400" dirty="0"/>
              <a:t>  Meseria de educatoare devine un mod de viață, nu este o ,,mantie” pe care o înlăturăm la sosirea acasă, de aceea îmi place să consider că mai mult este ca o super-putere.</a:t>
            </a:r>
          </a:p>
          <a:p>
            <a:pPr algn="just"/>
            <a:r>
              <a:rPr lang="vi-VN" sz="1400" dirty="0"/>
              <a:t>   Empatia, capacitatea de a relaționa frumos, toate acestea stau la baza a ceea ce e ,,Doamna”. Să am capacitatea de a lăsa ceva frumos din mine, peste tot pe unde mă conduc pașii. </a:t>
            </a:r>
          </a:p>
          <a:p>
            <a:pPr algn="just"/>
            <a:r>
              <a:rPr lang="vi-VN" sz="1400" dirty="0"/>
              <a:t>   Primim atât de multe complimente de-a lungul anilor, de la copiii ce ne calcă pragul zilnic, încât e definitoriu să ne aștearnă un zâmbet cald, pe chip. De fapt, devine o regulă nescrisă a firii noastre, a educatoarelor.</a:t>
            </a:r>
          </a:p>
          <a:p>
            <a:pPr algn="just"/>
            <a:r>
              <a:rPr lang="vi-VN" sz="1400" dirty="0"/>
              <a:t>    Iar dacă este ceva ce mă face să fiu mândră de meseria mea, sunt pe lângă multele îmbrățișări de ,,oameni mici”, puterea pe care o simt, atunci când iau decizii chiar și rapide, de moment, în ceea ce privește calitatea activităților desfășurate. Este, în fond, precum nemăsuratele aplauze pentru propria-mi persoană și auto-recunoașterea, competiția cu mine însămi, să fiu mai bună decât ieri, mai luminoasă decât astăzi. </a:t>
            </a:r>
            <a:br>
              <a:rPr lang="vi-VN" sz="1400" dirty="0"/>
            </a:br>
            <a:r>
              <a:rPr lang="vi-VN" sz="1400" dirty="0"/>
              <a:t>   Iar ca să încheiem într-o notă de amuzament, ați privit în ochi vreodată un copilaș grăbit să își salute cadrul didactic cu care este atât de familiarizat în cadrul instituției, dar nu și în afara ei? Îi spune, în toiul nopții, ,,Bună ziua!” căci se întâlniseră pe stradă inopinant. Ori altul, de vârstă considerabil mai micuț, se miră de posibila prezență a Doamnei, pe stradă, ori la magazin. Cum de este posibil cum că dumneaei nu se află de fapt la grădiniță? Căci acolo o regăsește mereu. Aceste mici detalii și nu numai, ne desenează nouă caracterul, ne mențin de o tinerețe eternă, așa cum numai Dascălul știe să fie pentru elevii săi. </a:t>
            </a:r>
          </a:p>
        </p:txBody>
      </p:sp>
      <p:sp>
        <p:nvSpPr>
          <p:cNvPr id="3" name="Rectangle 2"/>
          <p:cNvSpPr/>
          <p:nvPr/>
        </p:nvSpPr>
        <p:spPr>
          <a:xfrm>
            <a:off x="381000" y="3499825"/>
            <a:ext cx="2286000" cy="1815882"/>
          </a:xfrm>
          <a:prstGeom prst="rect">
            <a:avLst/>
          </a:prstGeom>
        </p:spPr>
        <p:txBody>
          <a:bodyPr>
            <a:spAutoFit/>
          </a:bodyPr>
          <a:lstStyle/>
          <a:p>
            <a:pPr lvl="0"/>
            <a:r>
              <a:rPr lang="vi-VN" sz="1600" i="1" dirty="0">
                <a:solidFill>
                  <a:prstClr val="black"/>
                </a:solidFill>
                <a:latin typeface="Times New Roman" pitchFamily="18" charset="0"/>
                <a:cs typeface="Times New Roman" pitchFamily="18" charset="0"/>
              </a:rPr>
              <a:t>,,Dragă Alice, secretul este să te înconjori numai de oameni care te fac să surâzi. Atunci și numai atunci vei găsi Țara Minunilor.”   - Lewis Carroll</a:t>
            </a:r>
          </a:p>
        </p:txBody>
      </p:sp>
    </p:spTree>
    <p:extLst>
      <p:ext uri="{BB962C8B-B14F-4D97-AF65-F5344CB8AC3E}">
        <p14:creationId xmlns:p14="http://schemas.microsoft.com/office/powerpoint/2010/main" val="3901908680"/>
      </p:ext>
    </p:extLst>
  </p:cSld>
  <p:clrMapOvr>
    <a:masterClrMapping/>
  </p:clrMapOvr>
  <p:transition spd="slow" advClick="0">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385520211_852383353145616_31834391332366023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066800"/>
            <a:ext cx="2133600" cy="2743200"/>
          </a:xfrm>
          <a:prstGeom prst="rect">
            <a:avLst/>
          </a:prstGeom>
          <a:noFill/>
          <a:ln>
            <a:solidFill>
              <a:schemeClr val="accent6"/>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3505200" y="609600"/>
            <a:ext cx="5181600" cy="5355312"/>
          </a:xfrm>
          <a:prstGeom prst="rect">
            <a:avLst/>
          </a:prstGeom>
        </p:spPr>
        <p:txBody>
          <a:bodyPr wrap="square">
            <a:spAutoFit/>
          </a:bodyPr>
          <a:lstStyle/>
          <a:p>
            <a:pPr algn="just"/>
            <a:endParaRPr lang="ro-RO" dirty="0">
              <a:latin typeface="Times New Roman" pitchFamily="18" charset="0"/>
              <a:cs typeface="Times New Roman" pitchFamily="18" charset="0"/>
            </a:endParaRPr>
          </a:p>
          <a:p>
            <a:pPr algn="just"/>
            <a:r>
              <a:rPr lang="ro-RO" dirty="0">
                <a:latin typeface="Times New Roman" pitchFamily="18" charset="0"/>
                <a:cs typeface="Times New Roman" pitchFamily="18" charset="0"/>
              </a:rPr>
              <a:t>     </a:t>
            </a:r>
            <a:r>
              <a:rPr lang="en-US" dirty="0">
                <a:latin typeface="Times New Roman" pitchFamily="18" charset="0"/>
                <a:cs typeface="Times New Roman" pitchFamily="18" charset="0"/>
              </a:rPr>
              <a:t>M</a:t>
            </a:r>
            <a:r>
              <a:rPr lang="ro-RO" dirty="0">
                <a:latin typeface="Times New Roman" pitchFamily="18" charset="0"/>
                <a:cs typeface="Times New Roman" pitchFamily="18" charset="0"/>
              </a:rPr>
              <a:t>ă </a:t>
            </a:r>
            <a:r>
              <a:rPr lang="en-US" dirty="0" err="1">
                <a:latin typeface="Times New Roman" pitchFamily="18" charset="0"/>
                <a:cs typeface="Times New Roman" pitchFamily="18" charset="0"/>
              </a:rPr>
              <a:t>numesc</a:t>
            </a:r>
            <a:r>
              <a:rPr lang="en-US" dirty="0">
                <a:latin typeface="Times New Roman" pitchFamily="18" charset="0"/>
                <a:cs typeface="Times New Roman" pitchFamily="18" charset="0"/>
              </a:rPr>
              <a:t> </a:t>
            </a:r>
            <a:r>
              <a:rPr lang="ro-RO" b="1" dirty="0">
                <a:latin typeface="Times New Roman" pitchFamily="18" charset="0"/>
                <a:cs typeface="Times New Roman" pitchFamily="18" charset="0"/>
              </a:rPr>
              <a:t>Sicoe Adriana-Bianca</a:t>
            </a:r>
            <a:r>
              <a:rPr lang="ro-RO" dirty="0">
                <a:latin typeface="Times New Roman" pitchFamily="18" charset="0"/>
                <a:cs typeface="Times New Roman" pitchFamily="18" charset="0"/>
              </a:rPr>
              <a:t>, am 33 ani. Mi-am început cariera de educatoare imediat ce am ieșit de pe băncile Liceului Pedagogic ”Regina Maria” din Deva, promoția 2009, continuându-mi mai apoi studiile de licență și masterat la Universitatea ”1 Decembrie” din Alba Iulia, pentru că nimic durabil nu se poate face în viață fără o pregătire adecvată, corectitudine, pasiune și dăruire.</a:t>
            </a:r>
          </a:p>
          <a:p>
            <a:pPr algn="just"/>
            <a:r>
              <a:rPr lang="ro-RO" dirty="0">
                <a:latin typeface="Times New Roman" pitchFamily="18" charset="0"/>
                <a:cs typeface="Times New Roman" pitchFamily="18" charset="0"/>
              </a:rPr>
              <a:t>     Iubesc foarte mult copiii și în aceeași măsură accentul pe educația lor, pentru că un educator bun este și un șlefuitor bun de minți iscusite. In această meserie zilnic îmbraci nenumărate roluri: educatoare, mamă, prietenă, prințesă, etc, însă după bucuria, zâmbetele și fericirea din ochii copiilor ne dăm seama cât de bine ne jucăm rolul și cât de importante suntem pentru ei.</a:t>
            </a:r>
          </a:p>
          <a:p>
            <a:pPr algn="just"/>
            <a:r>
              <a:rPr lang="ro-RO" dirty="0">
                <a:latin typeface="Times New Roman" pitchFamily="18" charset="0"/>
                <a:cs typeface="Times New Roman" pitchFamily="18" charset="0"/>
              </a:rPr>
              <a:t>     Dacă ar fi să mă mai nasc odată, tot aceeași meserie aș îmbrățișa-o cu același drag!</a:t>
            </a:r>
            <a:endParaRPr lang="en-US" dirty="0">
              <a:latin typeface="Times New Roman" pitchFamily="18" charset="0"/>
              <a:cs typeface="Times New Roman" pitchFamily="18" charset="0"/>
            </a:endParaRPr>
          </a:p>
        </p:txBody>
      </p:sp>
      <p:sp>
        <p:nvSpPr>
          <p:cNvPr id="4" name="Rectangle 3"/>
          <p:cNvSpPr/>
          <p:nvPr/>
        </p:nvSpPr>
        <p:spPr>
          <a:xfrm>
            <a:off x="552450" y="4038600"/>
            <a:ext cx="2705100" cy="2031325"/>
          </a:xfrm>
          <a:prstGeom prst="rect">
            <a:avLst/>
          </a:prstGeom>
        </p:spPr>
        <p:txBody>
          <a:bodyPr wrap="square">
            <a:spAutoFit/>
          </a:bodyPr>
          <a:lstStyle/>
          <a:p>
            <a:pPr lvl="0" algn="just"/>
            <a:r>
              <a:rPr lang="ro-RO" i="1" dirty="0">
                <a:solidFill>
                  <a:prstClr val="black"/>
                </a:solidFill>
                <a:latin typeface="Times New Roman" pitchFamily="18" charset="0"/>
                <a:cs typeface="Times New Roman" pitchFamily="18" charset="0"/>
              </a:rPr>
              <a:t>„</a:t>
            </a:r>
            <a:r>
              <a:rPr lang="en-US" i="1" dirty="0">
                <a:solidFill>
                  <a:prstClr val="black"/>
                </a:solidFill>
                <a:latin typeface="Times New Roman" pitchFamily="18" charset="0"/>
                <a:cs typeface="Times New Roman" pitchFamily="18" charset="0"/>
              </a:rPr>
              <a:t>Fie-v</a:t>
            </a:r>
            <a:r>
              <a:rPr lang="ro-RO" i="1" dirty="0">
                <a:solidFill>
                  <a:prstClr val="black"/>
                </a:solidFill>
                <a:latin typeface="Times New Roman" pitchFamily="18" charset="0"/>
                <a:cs typeface="Times New Roman" pitchFamily="18" charset="0"/>
              </a:rPr>
              <a:t>ă dragi copiii, purtați-vă cu ei blând, învățați-i ce e de folos, fiți drepți și-ți vedea că nu-s sălbatici.”</a:t>
            </a:r>
          </a:p>
          <a:p>
            <a:pPr algn="just"/>
            <a:r>
              <a:rPr lang="ro-RO" i="1" dirty="0">
                <a:solidFill>
                  <a:prstClr val="black"/>
                </a:solidFill>
                <a:latin typeface="Times New Roman" pitchFamily="18" charset="0"/>
                <a:cs typeface="Times New Roman" pitchFamily="18" charset="0"/>
              </a:rPr>
              <a:t>                   Ion Creangă</a:t>
            </a:r>
          </a:p>
          <a:p>
            <a:pPr lvl="0" algn="just"/>
            <a:r>
              <a:rPr lang="ro-RO" i="1" dirty="0">
                <a:solidFill>
                  <a:prstClr val="black"/>
                </a:solidFill>
                <a:latin typeface="Times New Roman" pitchFamily="18" charset="0"/>
                <a:cs typeface="Times New Roman" pitchFamily="18" charset="0"/>
              </a:rPr>
              <a:t>                                  </a:t>
            </a:r>
          </a:p>
        </p:txBody>
      </p:sp>
    </p:spTree>
    <p:extLst>
      <p:ext uri="{BB962C8B-B14F-4D97-AF65-F5344CB8AC3E}">
        <p14:creationId xmlns:p14="http://schemas.microsoft.com/office/powerpoint/2010/main" val="851533221"/>
      </p:ext>
    </p:extLst>
  </p:cSld>
  <p:clrMapOvr>
    <a:masterClrMapping/>
  </p:clrMapOvr>
  <p:transition spd="slow" advClick="0">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58847"/>
            <a:ext cx="7848600" cy="5078313"/>
          </a:xfrm>
          <a:prstGeom prst="rect">
            <a:avLst/>
          </a:prstGeom>
        </p:spPr>
        <p:txBody>
          <a:bodyPr wrap="square">
            <a:spAutoFit/>
          </a:bodyPr>
          <a:lstStyle/>
          <a:p>
            <a:endParaRPr lang="en-US" dirty="0"/>
          </a:p>
          <a:p>
            <a:endParaRPr lang="en-US" dirty="0"/>
          </a:p>
          <a:p>
            <a:endParaRPr lang="en-US" dirty="0"/>
          </a:p>
          <a:p>
            <a:endParaRPr lang="en-US" dirty="0">
              <a:latin typeface="Times New Roman" pitchFamily="18" charset="0"/>
              <a:cs typeface="Times New Roman" pitchFamily="18" charset="0"/>
            </a:endParaRPr>
          </a:p>
          <a:p>
            <a:r>
              <a:rPr lang="ro-RO" b="1" dirty="0">
                <a:latin typeface="Times New Roman" pitchFamily="18" charset="0"/>
                <a:cs typeface="Times New Roman" pitchFamily="18" charset="0"/>
              </a:rPr>
              <a:t>MISIUNEA NOASTRĂ</a:t>
            </a:r>
          </a:p>
          <a:p>
            <a:endParaRPr lang="ro-RO" dirty="0">
              <a:latin typeface="Times New Roman" pitchFamily="18" charset="0"/>
              <a:cs typeface="Times New Roman" pitchFamily="18" charset="0"/>
            </a:endParaRPr>
          </a:p>
          <a:p>
            <a:pPr algn="just"/>
            <a:r>
              <a:rPr lang="ro-RO" dirty="0">
                <a:latin typeface="Times New Roman" pitchFamily="18" charset="0"/>
                <a:cs typeface="Times New Roman" pitchFamily="18" charset="0"/>
              </a:rPr>
              <a:t>	Ne propunem să fim ghizi şi îndrumători ai copiilor în procesul natural de creştere. Încurajăm copiii să se dezvolte la potenţialul maxim printr-o abordare individuală a actului educativ, combinată cu o învăţare de grup.</a:t>
            </a:r>
          </a:p>
          <a:p>
            <a:pPr algn="just"/>
            <a:r>
              <a:rPr lang="ro-RO" dirty="0">
                <a:latin typeface="Times New Roman" pitchFamily="18" charset="0"/>
                <a:cs typeface="Times New Roman" pitchFamily="18" charset="0"/>
              </a:rPr>
              <a:t>	Fiecare copil are propriile interese şi nevoi pe care şi le poate urmări în mod competent. Noi suntem lângă el, pentru a-i prezenta posibilităţile şi direcţiile din care poate să aleagă.</a:t>
            </a:r>
          </a:p>
          <a:p>
            <a:pPr algn="just"/>
            <a:r>
              <a:rPr lang="ro-RO" dirty="0">
                <a:latin typeface="Times New Roman" pitchFamily="18" charset="0"/>
                <a:cs typeface="Times New Roman" pitchFamily="18" charset="0"/>
              </a:rPr>
              <a:t>	Prin metode şi practici moderne de comunicare, prin crearea unui mediu securizant, urmărim dezvoltarea exprimării personalităţii individuale a copilului şi crearea unei relaţii de prietenie şi încredere cu acesta.</a:t>
            </a:r>
          </a:p>
          <a:p>
            <a:pPr algn="just"/>
            <a:r>
              <a:rPr lang="ro-RO" dirty="0">
                <a:latin typeface="Times New Roman" pitchFamily="18" charset="0"/>
                <a:cs typeface="Times New Roman" pitchFamily="18" charset="0"/>
              </a:rPr>
              <a:t>	În grădiniţa noastră, orice copil este ascultat şi tratat cu respect.</a:t>
            </a:r>
          </a:p>
          <a:p>
            <a:pPr algn="just"/>
            <a:r>
              <a:rPr lang="ro-RO" dirty="0">
                <a:latin typeface="Times New Roman" pitchFamily="18" charset="0"/>
                <a:cs typeface="Times New Roman" pitchFamily="18" charset="0"/>
              </a:rPr>
              <a:t>	Dorim ca grădiniţa noastră să fie o a doua casă, primitoare, securizantă şi stimulantă pentru copilul d-voastră.</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422153303"/>
      </p:ext>
    </p:extLst>
  </p:cSld>
  <p:clrMapOvr>
    <a:masterClrMapping/>
  </p:clrMapOvr>
  <p:transition spd="slow" advClick="0">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632821-B0F3-F478-0654-9D1A2058A9C0}"/>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85801" y="672586"/>
            <a:ext cx="1941153" cy="3200400"/>
          </a:xfrm>
          <a:prstGeom prst="rect">
            <a:avLst/>
          </a:prstGeom>
          <a:solidFill>
            <a:srgbClr val="FFFFFF">
              <a:shade val="85000"/>
            </a:srgbClr>
          </a:solidFill>
          <a:ln w="12700" cap="sq">
            <a:solidFill>
              <a:schemeClr val="accent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3429000" y="228600"/>
            <a:ext cx="5486400" cy="4247317"/>
          </a:xfrm>
          <a:prstGeom prst="rect">
            <a:avLst/>
          </a:prstGeom>
        </p:spPr>
        <p:txBody>
          <a:bodyPr wrap="square">
            <a:spAutoFit/>
          </a:bodyPr>
          <a:lstStyle/>
          <a:p>
            <a:endParaRPr lang="ro-RO" dirty="0">
              <a:latin typeface="Times New Roman" pitchFamily="18" charset="0"/>
              <a:cs typeface="Times New Roman" pitchFamily="18" charset="0"/>
            </a:endParaRPr>
          </a:p>
          <a:p>
            <a:pPr algn="just"/>
            <a:r>
              <a:rPr lang="en-US" dirty="0">
                <a:latin typeface="Times New Roman" pitchFamily="18" charset="0"/>
                <a:cs typeface="Times New Roman" pitchFamily="18" charset="0"/>
              </a:rPr>
              <a:t>	</a:t>
            </a:r>
            <a:r>
              <a:rPr lang="ro-RO" dirty="0">
                <a:latin typeface="Times New Roman" pitchFamily="18" charset="0"/>
                <a:cs typeface="Times New Roman" pitchFamily="18" charset="0"/>
              </a:rPr>
              <a:t>Mă numesc </a:t>
            </a:r>
            <a:r>
              <a:rPr lang="ro-RO" b="1" dirty="0">
                <a:latin typeface="Times New Roman" pitchFamily="18" charset="0"/>
                <a:cs typeface="Times New Roman" pitchFamily="18" charset="0"/>
              </a:rPr>
              <a:t>Dubar Rozica Magdalena</a:t>
            </a:r>
            <a:r>
              <a:rPr lang="ro-RO" dirty="0">
                <a:latin typeface="Times New Roman" pitchFamily="18" charset="0"/>
                <a:cs typeface="Times New Roman" pitchFamily="18" charset="0"/>
              </a:rPr>
              <a:t>, sunt absolventă a Facultății de Psihologie „Vasile Goldiș” Arad.</a:t>
            </a:r>
          </a:p>
          <a:p>
            <a:pPr algn="just"/>
            <a:r>
              <a:rPr lang="en-US" dirty="0">
                <a:latin typeface="Times New Roman" pitchFamily="18" charset="0"/>
                <a:cs typeface="Times New Roman" pitchFamily="18" charset="0"/>
              </a:rPr>
              <a:t>	Dragostea care o port </a:t>
            </a:r>
            <a:r>
              <a:rPr lang="en-US" dirty="0" err="1">
                <a:latin typeface="Times New Roman" pitchFamily="18" charset="0"/>
                <a:cs typeface="Times New Roman" pitchFamily="18" charset="0"/>
              </a:rPr>
              <a:t>copiilor</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încă</a:t>
            </a:r>
            <a:r>
              <a:rPr lang="en-US" dirty="0">
                <a:latin typeface="Times New Roman" pitchFamily="18" charset="0"/>
                <a:cs typeface="Times New Roman" pitchFamily="18" charset="0"/>
              </a:rPr>
              <a:t> de </a:t>
            </a:r>
            <a:r>
              <a:rPr lang="en-US" dirty="0" err="1">
                <a:latin typeface="Times New Roman" pitchFamily="18" charset="0"/>
                <a:cs typeface="Times New Roman" pitchFamily="18" charset="0"/>
              </a:rPr>
              <a:t>când</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eram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mică</a:t>
            </a:r>
            <a:r>
              <a:rPr lang="en-US" dirty="0">
                <a:latin typeface="Times New Roman" pitchFamily="18" charset="0"/>
                <a:cs typeface="Times New Roman" pitchFamily="18" charset="0"/>
              </a:rPr>
              <a:t>, m-a </a:t>
            </a:r>
            <a:r>
              <a:rPr lang="en-US" dirty="0" err="1">
                <a:latin typeface="Times New Roman" pitchFamily="18" charset="0"/>
                <a:cs typeface="Times New Roman" pitchFamily="18" charset="0"/>
              </a:rPr>
              <a:t>îndrumat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urmez</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această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meserie</a:t>
            </a:r>
            <a:r>
              <a:rPr lang="en-US" dirty="0">
                <a:latin typeface="Times New Roman" pitchFamily="18" charset="0"/>
                <a:cs typeface="Times New Roman" pitchFamily="18" charset="0"/>
              </a:rPr>
              <a:t> din 2009, </a:t>
            </a:r>
            <a:r>
              <a:rPr lang="en-US" dirty="0" err="1">
                <a:latin typeface="Times New Roman" pitchFamily="18" charset="0"/>
                <a:cs typeface="Times New Roman" pitchFamily="18" charset="0"/>
              </a:rPr>
              <a:t>chiar</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după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terminarea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Liceului</a:t>
            </a:r>
            <a:r>
              <a:rPr lang="en-US" dirty="0">
                <a:latin typeface="Times New Roman" pitchFamily="18" charset="0"/>
                <a:cs typeface="Times New Roman" pitchFamily="18" charset="0"/>
              </a:rPr>
              <a:t> Pedagogic ”Regina Maria” Deva.</a:t>
            </a:r>
            <a:endParaRPr lang="ro-RO" dirty="0">
              <a:latin typeface="Times New Roman" pitchFamily="18" charset="0"/>
              <a:cs typeface="Times New Roman" pitchFamily="18" charset="0"/>
            </a:endParaRPr>
          </a:p>
          <a:p>
            <a:pPr algn="just"/>
            <a:r>
              <a:rPr lang="en-US" dirty="0">
                <a:latin typeface="Times New Roman" pitchFamily="18" charset="0"/>
                <a:cs typeface="Times New Roman" pitchFamily="18" charset="0"/>
              </a:rPr>
              <a:t>	</a:t>
            </a:r>
            <a:r>
              <a:rPr lang="ro-RO" dirty="0">
                <a:latin typeface="Times New Roman" pitchFamily="18" charset="0"/>
                <a:cs typeface="Times New Roman" pitchFamily="18" charset="0"/>
              </a:rPr>
              <a:t>Obiectivul meu principal este să ofer o educație de calitate care să pregătească copiii pentru un viitor de succes. Îmi doresc să contribui la formarea adulților de mâine, care să fie încrezători, creativi și conștienți de lumea din jurul lor.</a:t>
            </a:r>
          </a:p>
          <a:p>
            <a:pPr algn="just"/>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Nimic</a:t>
            </a:r>
            <a:r>
              <a:rPr lang="en-US" dirty="0">
                <a:latin typeface="Times New Roman" pitchFamily="18" charset="0"/>
                <a:cs typeface="Times New Roman" pitchFamily="18" charset="0"/>
              </a:rPr>
              <a:t> nu </a:t>
            </a:r>
            <a:r>
              <a:rPr lang="en-US" dirty="0" err="1">
                <a:latin typeface="Times New Roman" pitchFamily="18" charset="0"/>
                <a:cs typeface="Times New Roman" pitchFamily="18" charset="0"/>
              </a:rPr>
              <a:t>este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mai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frumos</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decât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zâmbetul</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sincer</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și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cald</a:t>
            </a:r>
            <a:r>
              <a:rPr lang="en-US" dirty="0">
                <a:latin typeface="Times New Roman" pitchFamily="18" charset="0"/>
                <a:cs typeface="Times New Roman" pitchFamily="18" charset="0"/>
              </a:rPr>
              <a:t> al </a:t>
            </a:r>
            <a:r>
              <a:rPr lang="en-US" dirty="0" err="1">
                <a:latin typeface="Times New Roman" pitchFamily="18" charset="0"/>
                <a:cs typeface="Times New Roman" pitchFamily="18" charset="0"/>
              </a:rPr>
              <a:t>copiilor</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când</a:t>
            </a:r>
            <a:r>
              <a:rPr lang="en-US" dirty="0">
                <a:latin typeface="Times New Roman" pitchFamily="18" charset="0"/>
                <a:cs typeface="Times New Roman" pitchFamily="18" charset="0"/>
              </a:rPr>
              <a:t> o </a:t>
            </a:r>
            <a:r>
              <a:rPr lang="en-US" dirty="0" err="1">
                <a:latin typeface="Times New Roman" pitchFamily="18" charset="0"/>
                <a:cs typeface="Times New Roman" pitchFamily="18" charset="0"/>
              </a:rPr>
              <a:t>văd</a:t>
            </a:r>
            <a:r>
              <a:rPr lang="en-US" dirty="0">
                <a:latin typeface="Times New Roman" pitchFamily="18" charset="0"/>
                <a:cs typeface="Times New Roman" pitchFamily="18" charset="0"/>
              </a:rPr>
              <a:t> pe „</a:t>
            </a:r>
            <a:r>
              <a:rPr lang="en-US" dirty="0" err="1">
                <a:latin typeface="Times New Roman" pitchFamily="18" charset="0"/>
                <a:cs typeface="Times New Roman" pitchFamily="18" charset="0"/>
              </a:rPr>
              <a:t>Doamna</a:t>
            </a:r>
            <a:r>
              <a:rPr lang="en-US" dirty="0">
                <a:latin typeface="Times New Roman" pitchFamily="18" charset="0"/>
                <a:cs typeface="Times New Roman" pitchFamily="18" charset="0"/>
              </a:rPr>
              <a:t>”.</a:t>
            </a:r>
          </a:p>
        </p:txBody>
      </p:sp>
      <p:sp>
        <p:nvSpPr>
          <p:cNvPr id="4" name="Rectangle 3"/>
          <p:cNvSpPr/>
          <p:nvPr/>
        </p:nvSpPr>
        <p:spPr>
          <a:xfrm>
            <a:off x="228600" y="4114800"/>
            <a:ext cx="3139857" cy="1200329"/>
          </a:xfrm>
          <a:prstGeom prst="rect">
            <a:avLst/>
          </a:prstGeom>
        </p:spPr>
        <p:txBody>
          <a:bodyPr wrap="square">
            <a:spAutoFit/>
          </a:bodyPr>
          <a:lstStyle/>
          <a:p>
            <a:pPr lvl="0" algn="just"/>
            <a:r>
              <a:rPr lang="en-US" i="1" dirty="0">
                <a:solidFill>
                  <a:prstClr val="black"/>
                </a:solidFill>
                <a:latin typeface="Times New Roman" pitchFamily="18" charset="0"/>
                <a:cs typeface="Times New Roman" pitchFamily="18" charset="0"/>
              </a:rPr>
              <a:t>„</a:t>
            </a:r>
            <a:r>
              <a:rPr lang="en-US" i="1" dirty="0" err="1">
                <a:solidFill>
                  <a:prstClr val="black"/>
                </a:solidFill>
                <a:latin typeface="Times New Roman" pitchFamily="18" charset="0"/>
                <a:cs typeface="Times New Roman" pitchFamily="18" charset="0"/>
              </a:rPr>
              <a:t>Copiii</a:t>
            </a:r>
            <a:r>
              <a:rPr lang="en-US" i="1" dirty="0">
                <a:solidFill>
                  <a:prstClr val="black"/>
                </a:solidFill>
                <a:latin typeface="Times New Roman" pitchFamily="18" charset="0"/>
                <a:cs typeface="Times New Roman" pitchFamily="18" charset="0"/>
              </a:rPr>
              <a:t> </a:t>
            </a:r>
            <a:r>
              <a:rPr lang="en-US" i="1" dirty="0" err="1">
                <a:solidFill>
                  <a:prstClr val="black"/>
                </a:solidFill>
                <a:latin typeface="Times New Roman" pitchFamily="18" charset="0"/>
                <a:cs typeface="Times New Roman" pitchFamily="18" charset="0"/>
              </a:rPr>
              <a:t>merg</a:t>
            </a:r>
            <a:r>
              <a:rPr lang="en-US" i="1" dirty="0">
                <a:solidFill>
                  <a:prstClr val="black"/>
                </a:solidFill>
                <a:latin typeface="Times New Roman" pitchFamily="18" charset="0"/>
                <a:cs typeface="Times New Roman" pitchFamily="18" charset="0"/>
              </a:rPr>
              <a:t> </a:t>
            </a:r>
            <a:r>
              <a:rPr lang="en-US" i="1" dirty="0" err="1">
                <a:solidFill>
                  <a:prstClr val="black"/>
                </a:solidFill>
                <a:latin typeface="Times New Roman" pitchFamily="18" charset="0"/>
                <a:cs typeface="Times New Roman" pitchFamily="18" charset="0"/>
              </a:rPr>
              <a:t>acolo</a:t>
            </a:r>
            <a:r>
              <a:rPr lang="en-US" i="1" dirty="0">
                <a:solidFill>
                  <a:prstClr val="black"/>
                </a:solidFill>
                <a:latin typeface="Times New Roman" pitchFamily="18" charset="0"/>
                <a:cs typeface="Times New Roman" pitchFamily="18" charset="0"/>
              </a:rPr>
              <a:t> </a:t>
            </a:r>
            <a:r>
              <a:rPr lang="en-US" i="1" dirty="0" err="1">
                <a:solidFill>
                  <a:prstClr val="black"/>
                </a:solidFill>
                <a:latin typeface="Times New Roman" pitchFamily="18" charset="0"/>
                <a:cs typeface="Times New Roman" pitchFamily="18" charset="0"/>
              </a:rPr>
              <a:t>unde</a:t>
            </a:r>
            <a:r>
              <a:rPr lang="en-US" i="1" dirty="0">
                <a:solidFill>
                  <a:prstClr val="black"/>
                </a:solidFill>
                <a:latin typeface="Times New Roman" pitchFamily="18" charset="0"/>
                <a:cs typeface="Times New Roman" pitchFamily="18" charset="0"/>
              </a:rPr>
              <a:t> se </a:t>
            </a:r>
            <a:r>
              <a:rPr lang="en-US" i="1" dirty="0" err="1">
                <a:solidFill>
                  <a:prstClr val="black"/>
                </a:solidFill>
                <a:latin typeface="Times New Roman" pitchFamily="18" charset="0"/>
                <a:cs typeface="Times New Roman" pitchFamily="18" charset="0"/>
              </a:rPr>
              <a:t>întâmplă</a:t>
            </a:r>
            <a:r>
              <a:rPr lang="en-US" i="1" dirty="0">
                <a:solidFill>
                  <a:prstClr val="black"/>
                </a:solidFill>
                <a:latin typeface="Times New Roman" pitchFamily="18" charset="0"/>
                <a:cs typeface="Times New Roman" pitchFamily="18" charset="0"/>
              </a:rPr>
              <a:t> </a:t>
            </a:r>
            <a:r>
              <a:rPr lang="en-US" i="1" dirty="0" err="1">
                <a:solidFill>
                  <a:prstClr val="black"/>
                </a:solidFill>
                <a:latin typeface="Times New Roman" pitchFamily="18" charset="0"/>
                <a:cs typeface="Times New Roman" pitchFamily="18" charset="0"/>
              </a:rPr>
              <a:t>lucruri</a:t>
            </a:r>
            <a:r>
              <a:rPr lang="en-US" i="1" dirty="0">
                <a:solidFill>
                  <a:prstClr val="black"/>
                </a:solidFill>
                <a:latin typeface="Times New Roman" pitchFamily="18" charset="0"/>
                <a:cs typeface="Times New Roman" pitchFamily="18" charset="0"/>
              </a:rPr>
              <a:t> </a:t>
            </a:r>
            <a:r>
              <a:rPr lang="en-US" i="1" dirty="0" err="1">
                <a:solidFill>
                  <a:prstClr val="black"/>
                </a:solidFill>
                <a:latin typeface="Times New Roman" pitchFamily="18" charset="0"/>
                <a:cs typeface="Times New Roman" pitchFamily="18" charset="0"/>
              </a:rPr>
              <a:t>interesante</a:t>
            </a:r>
            <a:r>
              <a:rPr lang="en-US" i="1" dirty="0">
                <a:solidFill>
                  <a:prstClr val="black"/>
                </a:solidFill>
                <a:latin typeface="Times New Roman" pitchFamily="18" charset="0"/>
                <a:cs typeface="Times New Roman" pitchFamily="18" charset="0"/>
              </a:rPr>
              <a:t>, </a:t>
            </a:r>
            <a:r>
              <a:rPr lang="en-US" i="1" dirty="0" err="1">
                <a:solidFill>
                  <a:prstClr val="black"/>
                </a:solidFill>
                <a:latin typeface="Times New Roman" pitchFamily="18" charset="0"/>
                <a:cs typeface="Times New Roman" pitchFamily="18" charset="0"/>
              </a:rPr>
              <a:t>dar</a:t>
            </a:r>
            <a:r>
              <a:rPr lang="en-US" i="1" dirty="0">
                <a:solidFill>
                  <a:prstClr val="black"/>
                </a:solidFill>
                <a:latin typeface="Times New Roman" pitchFamily="18" charset="0"/>
                <a:cs typeface="Times New Roman" pitchFamily="18" charset="0"/>
              </a:rPr>
              <a:t> </a:t>
            </a:r>
            <a:r>
              <a:rPr lang="en-US" i="1" dirty="0" err="1">
                <a:solidFill>
                  <a:prstClr val="black"/>
                </a:solidFill>
                <a:latin typeface="Times New Roman" pitchFamily="18" charset="0"/>
                <a:cs typeface="Times New Roman" pitchFamily="18" charset="0"/>
              </a:rPr>
              <a:t>rămân</a:t>
            </a:r>
            <a:r>
              <a:rPr lang="en-US" i="1" dirty="0">
                <a:solidFill>
                  <a:prstClr val="black"/>
                </a:solidFill>
                <a:latin typeface="Times New Roman" pitchFamily="18" charset="0"/>
                <a:cs typeface="Times New Roman" pitchFamily="18" charset="0"/>
              </a:rPr>
              <a:t> </a:t>
            </a:r>
            <a:r>
              <a:rPr lang="en-US" i="1" dirty="0" err="1">
                <a:solidFill>
                  <a:prstClr val="black"/>
                </a:solidFill>
                <a:latin typeface="Times New Roman" pitchFamily="18" charset="0"/>
                <a:cs typeface="Times New Roman" pitchFamily="18" charset="0"/>
              </a:rPr>
              <a:t>acolo</a:t>
            </a:r>
            <a:r>
              <a:rPr lang="en-US" i="1" dirty="0">
                <a:solidFill>
                  <a:prstClr val="black"/>
                </a:solidFill>
                <a:latin typeface="Times New Roman" pitchFamily="18" charset="0"/>
                <a:cs typeface="Times New Roman" pitchFamily="18" charset="0"/>
              </a:rPr>
              <a:t> </a:t>
            </a:r>
            <a:r>
              <a:rPr lang="en-US" i="1" dirty="0" err="1">
                <a:solidFill>
                  <a:prstClr val="black"/>
                </a:solidFill>
                <a:latin typeface="Times New Roman" pitchFamily="18" charset="0"/>
                <a:cs typeface="Times New Roman" pitchFamily="18" charset="0"/>
              </a:rPr>
              <a:t>unde</a:t>
            </a:r>
            <a:r>
              <a:rPr lang="en-US" i="1" dirty="0">
                <a:solidFill>
                  <a:prstClr val="black"/>
                </a:solidFill>
                <a:latin typeface="Times New Roman" pitchFamily="18" charset="0"/>
                <a:cs typeface="Times New Roman" pitchFamily="18" charset="0"/>
              </a:rPr>
              <a:t> </a:t>
            </a:r>
            <a:r>
              <a:rPr lang="en-US" i="1" dirty="0" err="1">
                <a:solidFill>
                  <a:prstClr val="black"/>
                </a:solidFill>
                <a:latin typeface="Times New Roman" pitchFamily="18" charset="0"/>
                <a:cs typeface="Times New Roman" pitchFamily="18" charset="0"/>
              </a:rPr>
              <a:t>este</a:t>
            </a:r>
            <a:r>
              <a:rPr lang="en-US" i="1" dirty="0">
                <a:solidFill>
                  <a:prstClr val="black"/>
                </a:solidFill>
                <a:latin typeface="Times New Roman" pitchFamily="18" charset="0"/>
                <a:cs typeface="Times New Roman" pitchFamily="18" charset="0"/>
              </a:rPr>
              <a:t> </a:t>
            </a:r>
            <a:r>
              <a:rPr lang="en-US" i="1" dirty="0" err="1">
                <a:solidFill>
                  <a:prstClr val="black"/>
                </a:solidFill>
                <a:latin typeface="Times New Roman" pitchFamily="18" charset="0"/>
                <a:cs typeface="Times New Roman" pitchFamily="18" charset="0"/>
              </a:rPr>
              <a:t>dragostea</a:t>
            </a:r>
            <a:r>
              <a:rPr lang="en-US" i="1" dirty="0">
                <a:solidFill>
                  <a:prstClr val="black"/>
                </a:solidFill>
                <a:latin typeface="Times New Roman" pitchFamily="18" charset="0"/>
                <a:cs typeface="Times New Roman" pitchFamily="18" charset="0"/>
              </a:rPr>
              <a:t>.” – </a:t>
            </a:r>
            <a:r>
              <a:rPr lang="en-US" i="1" dirty="0" err="1">
                <a:solidFill>
                  <a:prstClr val="black"/>
                </a:solidFill>
                <a:latin typeface="Times New Roman" pitchFamily="18" charset="0"/>
                <a:cs typeface="Times New Roman" pitchFamily="18" charset="0"/>
              </a:rPr>
              <a:t>Zig</a:t>
            </a:r>
            <a:r>
              <a:rPr lang="en-US" i="1" dirty="0">
                <a:solidFill>
                  <a:prstClr val="black"/>
                </a:solidFill>
                <a:latin typeface="Times New Roman" pitchFamily="18" charset="0"/>
                <a:cs typeface="Times New Roman" pitchFamily="18" charset="0"/>
              </a:rPr>
              <a:t> </a:t>
            </a:r>
            <a:r>
              <a:rPr lang="en-US" i="1" dirty="0" err="1">
                <a:solidFill>
                  <a:prstClr val="black"/>
                </a:solidFill>
                <a:latin typeface="Times New Roman" pitchFamily="18" charset="0"/>
                <a:cs typeface="Times New Roman" pitchFamily="18" charset="0"/>
              </a:rPr>
              <a:t>Ziglar</a:t>
            </a:r>
            <a:endParaRPr lang="ro-RO" i="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162671974"/>
      </p:ext>
    </p:extLst>
  </p:cSld>
  <p:clrMapOvr>
    <a:masterClrMapping/>
  </p:clrMapOvr>
  <p:transition spd="slow" advClick="0">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838199"/>
            <a:ext cx="2194560" cy="26517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p:txBody>
      </p:sp>
      <p:pic>
        <p:nvPicPr>
          <p:cNvPr id="3" name="Imagine 4" descr="O imagine care conține persoană, Chip de om, zâmbet, îmbrăcăminte&#10;&#10;Descriere generată automat">
            <a:extLst>
              <a:ext uri="{FF2B5EF4-FFF2-40B4-BE49-F238E27FC236}">
                <a16:creationId xmlns:a16="http://schemas.microsoft.com/office/drawing/2014/main" id="{29A971BF-D142-3522-E080-6BCD134BDE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72" y="984754"/>
            <a:ext cx="1921415" cy="2377440"/>
          </a:xfrm>
          <a:prstGeom prst="rect">
            <a:avLst/>
          </a:prstGeom>
        </p:spPr>
      </p:pic>
      <p:sp>
        <p:nvSpPr>
          <p:cNvPr id="4" name="Rectangle 3"/>
          <p:cNvSpPr/>
          <p:nvPr/>
        </p:nvSpPr>
        <p:spPr>
          <a:xfrm>
            <a:off x="2819400" y="0"/>
            <a:ext cx="6211850" cy="6186309"/>
          </a:xfrm>
          <a:prstGeom prst="rect">
            <a:avLst/>
          </a:prstGeom>
        </p:spPr>
        <p:txBody>
          <a:bodyPr wrap="square">
            <a:spAutoFit/>
          </a:bodyPr>
          <a:lstStyle/>
          <a:p>
            <a:pPr algn="just"/>
            <a:endParaRPr lang="ro-RO" dirty="0"/>
          </a:p>
          <a:p>
            <a:endParaRPr lang="ro-RO" dirty="0">
              <a:solidFill>
                <a:srgbClr val="222222"/>
              </a:solidFill>
              <a:latin typeface="Times New Roman" panose="02020603050405020304" pitchFamily="18" charset="0"/>
              <a:cs typeface="Times New Roman" panose="02020603050405020304" pitchFamily="18" charset="0"/>
            </a:endParaRPr>
          </a:p>
          <a:p>
            <a:pPr algn="just"/>
            <a:r>
              <a:rPr lang="en-US" dirty="0">
                <a:solidFill>
                  <a:srgbClr val="222222"/>
                </a:solidFill>
                <a:latin typeface="Times New Roman" panose="02020603050405020304" pitchFamily="18" charset="0"/>
                <a:cs typeface="Times New Roman" panose="02020603050405020304" pitchFamily="18" charset="0"/>
              </a:rPr>
              <a:t>	</a:t>
            </a:r>
            <a:r>
              <a:rPr lang="ro-RO" dirty="0">
                <a:solidFill>
                  <a:srgbClr val="222222"/>
                </a:solidFill>
                <a:latin typeface="Times New Roman" panose="02020603050405020304" pitchFamily="18" charset="0"/>
                <a:cs typeface="Times New Roman" panose="02020603050405020304" pitchFamily="18" charset="0"/>
              </a:rPr>
              <a:t>Numele meu este </a:t>
            </a:r>
            <a:r>
              <a:rPr lang="ro-RO" b="1" dirty="0">
                <a:solidFill>
                  <a:srgbClr val="222222"/>
                </a:solidFill>
                <a:latin typeface="Times New Roman" panose="02020603050405020304" pitchFamily="18" charset="0"/>
                <a:cs typeface="Times New Roman" panose="02020603050405020304" pitchFamily="18" charset="0"/>
              </a:rPr>
              <a:t>Iștoc Andreea Cristina</a:t>
            </a:r>
            <a:r>
              <a:rPr lang="ro-RO" dirty="0">
                <a:solidFill>
                  <a:srgbClr val="222222"/>
                </a:solidFill>
                <a:latin typeface="Times New Roman" panose="02020603050405020304" pitchFamily="18" charset="0"/>
                <a:cs typeface="Times New Roman" panose="02020603050405020304" pitchFamily="18" charset="0"/>
              </a:rPr>
              <a:t>, am absolvit facultatea și masterul în cadrul Universității De Vest ”Vasile Goldiș” Arad, Facultatea de Psihologie și Științe Ale Educației, iar meseria de educatoare mă definește cel mai bine.</a:t>
            </a:r>
          </a:p>
          <a:p>
            <a:pPr algn="just"/>
            <a:r>
              <a:rPr lang="en-US" dirty="0">
                <a:solidFill>
                  <a:srgbClr val="222222"/>
                </a:solidFill>
                <a:latin typeface="Times New Roman" panose="02020603050405020304" pitchFamily="18" charset="0"/>
                <a:cs typeface="Times New Roman" panose="02020603050405020304" pitchFamily="18" charset="0"/>
              </a:rPr>
              <a:t>	</a:t>
            </a:r>
            <a:r>
              <a:rPr lang="ro-RO" dirty="0">
                <a:solidFill>
                  <a:srgbClr val="222222"/>
                </a:solidFill>
                <a:latin typeface="Times New Roman" panose="02020603050405020304" pitchFamily="18" charset="0"/>
                <a:cs typeface="Times New Roman" panose="02020603050405020304" pitchFamily="18" charset="0"/>
              </a:rPr>
              <a:t>Educatoarea reunește o mulțime de talente; fie că e talent actoricesc, este de parcă desfășurăm un amalgam de meserii, comprimate într-una singură.  </a:t>
            </a:r>
          </a:p>
          <a:p>
            <a:pPr algn="just"/>
            <a:r>
              <a:rPr lang="en-US" dirty="0">
                <a:solidFill>
                  <a:srgbClr val="222222"/>
                </a:solidFill>
                <a:latin typeface="Times New Roman" panose="02020603050405020304" pitchFamily="18" charset="0"/>
                <a:cs typeface="Times New Roman" panose="02020603050405020304" pitchFamily="18" charset="0"/>
              </a:rPr>
              <a:t>	</a:t>
            </a:r>
            <a:r>
              <a:rPr lang="ro-RO" dirty="0">
                <a:solidFill>
                  <a:srgbClr val="222222"/>
                </a:solidFill>
                <a:latin typeface="Times New Roman" panose="02020603050405020304" pitchFamily="18" charset="0"/>
                <a:cs typeface="Times New Roman" panose="02020603050405020304" pitchFamily="18" charset="0"/>
              </a:rPr>
              <a:t>Fiecare generație de copii este precum o călătorie într-un loc nou, descoperi și te redescoperi și mai ales, înveți lucruri noi mereu, despre tine, despre cei din jur, dar o singură variabilă rămâne aceeași: iubirea.  </a:t>
            </a:r>
          </a:p>
          <a:p>
            <a:pPr algn="just"/>
            <a:r>
              <a:rPr lang="en-US" dirty="0">
                <a:solidFill>
                  <a:srgbClr val="222222"/>
                </a:solidFill>
                <a:latin typeface="Times New Roman" panose="02020603050405020304" pitchFamily="18" charset="0"/>
                <a:cs typeface="Times New Roman" panose="02020603050405020304" pitchFamily="18" charset="0"/>
              </a:rPr>
              <a:t>	</a:t>
            </a:r>
            <a:r>
              <a:rPr lang="ro-RO" dirty="0">
                <a:solidFill>
                  <a:srgbClr val="222222"/>
                </a:solidFill>
                <a:latin typeface="Times New Roman" panose="02020603050405020304" pitchFamily="18" charset="0"/>
                <a:cs typeface="Times New Roman" panose="02020603050405020304" pitchFamily="18" charset="0"/>
              </a:rPr>
              <a:t>Iubirea de sine ce trebuie insuflată celor mici, prin atât de multe activități de dezvoltare personală și nu numai. Abia apoi apare și capacitatea de a oferi iubire celor din jur. Predatul în sine e o artă, iar profesorul reușește într-un mod impresionant să modeleze cele mai deschise minți, de copii receptivi.  </a:t>
            </a:r>
          </a:p>
          <a:p>
            <a:pPr algn="just"/>
            <a:r>
              <a:rPr lang="en-US" dirty="0">
                <a:solidFill>
                  <a:srgbClr val="222222"/>
                </a:solidFill>
                <a:latin typeface="Times New Roman" panose="02020603050405020304" pitchFamily="18" charset="0"/>
                <a:cs typeface="Times New Roman" panose="02020603050405020304" pitchFamily="18" charset="0"/>
              </a:rPr>
              <a:t>	</a:t>
            </a:r>
            <a:r>
              <a:rPr lang="ro-RO" dirty="0">
                <a:solidFill>
                  <a:srgbClr val="222222"/>
                </a:solidFill>
                <a:latin typeface="Times New Roman" panose="02020603050405020304" pitchFamily="18" charset="0"/>
                <a:cs typeface="Times New Roman" panose="02020603050405020304" pitchFamily="18" charset="0"/>
              </a:rPr>
              <a:t>,,Iubirea mea e jocul" iar de fiecare dată când îți dai voie să te joci alături de copii, redeschizi nemărginitul univers. </a:t>
            </a:r>
          </a:p>
          <a:p>
            <a:pPr algn="just"/>
            <a:r>
              <a:rPr lang="en-US" dirty="0">
                <a:solidFill>
                  <a:srgbClr val="222222"/>
                </a:solidFill>
                <a:latin typeface="Times New Roman" panose="02020603050405020304" pitchFamily="18" charset="0"/>
                <a:cs typeface="Times New Roman" panose="02020603050405020304" pitchFamily="18" charset="0"/>
              </a:rPr>
              <a:t>	</a:t>
            </a:r>
            <a:r>
              <a:rPr lang="ro-RO" dirty="0">
                <a:solidFill>
                  <a:srgbClr val="222222"/>
                </a:solidFill>
                <a:latin typeface="Times New Roman" panose="02020603050405020304" pitchFamily="18" charset="0"/>
                <a:cs typeface="Times New Roman" panose="02020603050405020304" pitchFamily="18" charset="0"/>
              </a:rPr>
              <a:t>,,Nimeni nu este ca noi, iar asta e magia noastră, a educatoarelor".</a:t>
            </a:r>
          </a:p>
        </p:txBody>
      </p:sp>
      <p:sp>
        <p:nvSpPr>
          <p:cNvPr id="5" name="Rectangle 4"/>
          <p:cNvSpPr/>
          <p:nvPr/>
        </p:nvSpPr>
        <p:spPr>
          <a:xfrm>
            <a:off x="228600" y="3489959"/>
            <a:ext cx="2286000" cy="1477328"/>
          </a:xfrm>
          <a:prstGeom prst="rect">
            <a:avLst/>
          </a:prstGeom>
        </p:spPr>
        <p:txBody>
          <a:bodyPr>
            <a:spAutoFit/>
          </a:bodyPr>
          <a:lstStyle/>
          <a:p>
            <a:pPr lvl="0"/>
            <a:r>
              <a:rPr lang="ro-RO" i="1" dirty="0">
                <a:solidFill>
                  <a:srgbClr val="222222"/>
                </a:solidFill>
                <a:latin typeface="Times New Roman" panose="02020603050405020304" pitchFamily="18" charset="0"/>
                <a:cs typeface="Times New Roman" panose="02020603050405020304" pitchFamily="18" charset="0"/>
              </a:rPr>
              <a:t>,,Când educi mintea unui copil, nu uita să-i educi și inima. " </a:t>
            </a:r>
          </a:p>
          <a:p>
            <a:pPr lvl="0"/>
            <a:r>
              <a:rPr lang="ro-RO" i="1" dirty="0">
                <a:solidFill>
                  <a:srgbClr val="222222"/>
                </a:solidFill>
                <a:latin typeface="Times New Roman" panose="02020603050405020304" pitchFamily="18" charset="0"/>
                <a:cs typeface="Times New Roman" panose="02020603050405020304" pitchFamily="18" charset="0"/>
              </a:rPr>
              <a:t>                                            - Dalai Lama. </a:t>
            </a:r>
          </a:p>
        </p:txBody>
      </p:sp>
    </p:spTree>
    <p:extLst>
      <p:ext uri="{BB962C8B-B14F-4D97-AF65-F5344CB8AC3E}">
        <p14:creationId xmlns:p14="http://schemas.microsoft.com/office/powerpoint/2010/main" val="751497738"/>
      </p:ext>
    </p:extLst>
  </p:cSld>
  <p:clrMapOvr>
    <a:masterClrMapping/>
  </p:clrMapOvr>
  <p:transition spd="slow" advClick="0">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Tioc\Desktop\prezentare\20221129_184642.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b="13889"/>
          <a:stretch/>
        </p:blipFill>
        <p:spPr bwMode="auto">
          <a:xfrm>
            <a:off x="533400" y="1295399"/>
            <a:ext cx="1828800" cy="2738782"/>
          </a:xfrm>
          <a:prstGeom prst="rect">
            <a:avLst/>
          </a:prstGeom>
          <a:noFill/>
          <a:ln>
            <a:solidFill>
              <a:schemeClr val="accent6"/>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2743200" y="1154025"/>
            <a:ext cx="6172200" cy="2862322"/>
          </a:xfrm>
          <a:prstGeom prst="rect">
            <a:avLst/>
          </a:prstGeom>
        </p:spPr>
        <p:txBody>
          <a:bodyPr wrap="square">
            <a:spAutoFit/>
          </a:bodyPr>
          <a:lstStyle/>
          <a:p>
            <a:pPr algn="just"/>
            <a:r>
              <a:rPr lang="ro-RO" dirty="0">
                <a:latin typeface="Times New Roman" pitchFamily="18" charset="0"/>
                <a:cs typeface="Times New Roman" pitchFamily="18" charset="0"/>
              </a:rPr>
              <a:t> </a:t>
            </a:r>
            <a:r>
              <a:rPr lang="en-US" dirty="0">
                <a:latin typeface="Times New Roman" pitchFamily="18" charset="0"/>
                <a:cs typeface="Times New Roman" pitchFamily="18" charset="0"/>
              </a:rPr>
              <a:t>	</a:t>
            </a:r>
            <a:r>
              <a:rPr lang="ro-RO" dirty="0">
                <a:latin typeface="Times New Roman" pitchFamily="18" charset="0"/>
                <a:cs typeface="Times New Roman" pitchFamily="18" charset="0"/>
              </a:rPr>
              <a:t>Sunt  </a:t>
            </a:r>
            <a:r>
              <a:rPr lang="ro-RO" b="1" dirty="0">
                <a:latin typeface="Times New Roman" pitchFamily="18" charset="0"/>
                <a:cs typeface="Times New Roman" pitchFamily="18" charset="0"/>
              </a:rPr>
              <a:t>Teoc  Simona</a:t>
            </a:r>
            <a:r>
              <a:rPr lang="ro-RO" dirty="0">
                <a:latin typeface="Times New Roman" pitchFamily="18" charset="0"/>
                <a:cs typeface="Times New Roman" pitchFamily="18" charset="0"/>
              </a:rPr>
              <a:t>, absolventă a Facultății de Stiințe ale Educației; de  12 ani </a:t>
            </a:r>
            <a:r>
              <a:rPr lang="ro-RO" dirty="0">
                <a:solidFill>
                  <a:prstClr val="black"/>
                </a:solidFill>
                <a:latin typeface="Times New Roman" pitchFamily="18" charset="0"/>
                <a:cs typeface="Times New Roman" pitchFamily="18" charset="0"/>
              </a:rPr>
              <a:t> ca  educatoare , mă străduiesc să fiu sprijin celor mici  și să completez  strădania părinților de a le deschide ochii și mintea spre ceea ce va să fie în viitorul lor.</a:t>
            </a:r>
          </a:p>
          <a:p>
            <a:pPr algn="just"/>
            <a:endParaRPr lang="ro-RO" dirty="0">
              <a:solidFill>
                <a:prstClr val="black"/>
              </a:solidFill>
              <a:latin typeface="Times New Roman" pitchFamily="18" charset="0"/>
              <a:cs typeface="Times New Roman" pitchFamily="18" charset="0"/>
            </a:endParaRPr>
          </a:p>
          <a:p>
            <a:pPr algn="just"/>
            <a:r>
              <a:rPr lang="ro-RO" dirty="0">
                <a:solidFill>
                  <a:prstClr val="black"/>
                </a:solidFill>
                <a:latin typeface="Times New Roman" pitchFamily="18" charset="0"/>
                <a:cs typeface="Times New Roman" pitchFamily="18" charset="0"/>
              </a:rPr>
              <a:t>          După cum spunea </a:t>
            </a:r>
            <a:r>
              <a:rPr lang="vi-VN" i="1" dirty="0">
                <a:latin typeface="Times New Roman" pitchFamily="18" charset="0"/>
                <a:cs typeface="Times New Roman" pitchFamily="18" charset="0"/>
              </a:rPr>
              <a:t>Maria Montessori </a:t>
            </a:r>
            <a:r>
              <a:rPr lang="vi-VN" dirty="0">
                <a:latin typeface="Times New Roman" pitchFamily="18" charset="0"/>
                <a:cs typeface="Times New Roman" pitchFamily="18" charset="0"/>
              </a:rPr>
              <a:t>:</a:t>
            </a:r>
            <a:endParaRPr lang="ro-RO" dirty="0">
              <a:latin typeface="Times New Roman" pitchFamily="18" charset="0"/>
              <a:cs typeface="Times New Roman" pitchFamily="18" charset="0"/>
            </a:endParaRPr>
          </a:p>
          <a:p>
            <a:pPr algn="just"/>
            <a:r>
              <a:rPr lang="ro-RO" i="1" dirty="0">
                <a:latin typeface="Times New Roman" pitchFamily="18" charset="0"/>
                <a:cs typeface="Times New Roman" pitchFamily="18" charset="0"/>
              </a:rPr>
              <a:t>            </a:t>
            </a:r>
            <a:r>
              <a:rPr lang="vi-VN" i="1" dirty="0">
                <a:latin typeface="Times New Roman" pitchFamily="18" charset="0"/>
                <a:cs typeface="Times New Roman" pitchFamily="18" charset="0"/>
              </a:rPr>
              <a:t>”Să nu-i educăm pe copiii noştri pentru lumea de azi. Această lume nu va mai exista când ei vor fi mari. Și nimic nu ne permite să ştim cum va fi lumea lor. Atunci să-i învăţăm să se adapteze.”</a:t>
            </a:r>
            <a:endParaRPr lang="en-US" i="1" dirty="0">
              <a:latin typeface="Times New Roman" pitchFamily="18" charset="0"/>
              <a:cs typeface="Times New Roman" pitchFamily="18" charset="0"/>
            </a:endParaRPr>
          </a:p>
        </p:txBody>
      </p:sp>
      <p:pic>
        <p:nvPicPr>
          <p:cNvPr id="4" name="Picture 2" descr="C:\Users\Tioc\Desktop\prezentare\20211106_1609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187" y="4341275"/>
            <a:ext cx="2468992" cy="1004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895414"/>
      </p:ext>
    </p:extLst>
  </p:cSld>
  <p:clrMapOvr>
    <a:masterClrMapping/>
  </p:clrMapOvr>
  <p:transition spd="slow" advClick="0">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lh3.googleusercontent.com/bN3RODiVwGpo8MPm6hDyZtIV5tlyczwDSIjTp2p6ltPJ70otllP8YZyg1M7BlbmFKXKHTzmHdzU1cQtHyvJ_6Oz5gm8N-2S4aeCttuveollybmu_9Jyn7NWACnemDv4WqS7IRr5ADwI5JnQ=s2048"/>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732" b="6953"/>
          <a:stretch/>
        </p:blipFill>
        <p:spPr bwMode="auto">
          <a:xfrm>
            <a:off x="762001" y="764086"/>
            <a:ext cx="1751025" cy="2743200"/>
          </a:xfrm>
          <a:prstGeom prst="rect">
            <a:avLst/>
          </a:prstGeom>
          <a:noFill/>
          <a:ln>
            <a:solidFill>
              <a:schemeClr val="accent6"/>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429000" y="474345"/>
            <a:ext cx="4572000" cy="4801314"/>
          </a:xfrm>
          <a:prstGeom prst="rect">
            <a:avLst/>
          </a:prstGeom>
        </p:spPr>
        <p:txBody>
          <a:bodyPr>
            <a:spAutoFit/>
          </a:bodyPr>
          <a:lstStyle/>
          <a:p>
            <a:pPr algn="just"/>
            <a:br>
              <a:rPr lang="vi-VN" dirty="0"/>
            </a:br>
            <a:r>
              <a:rPr lang="vi-VN" dirty="0">
                <a:latin typeface="Times New Roman" pitchFamily="18" charset="0"/>
                <a:cs typeface="Times New Roman" pitchFamily="18" charset="0"/>
              </a:rPr>
              <a:t>   </a:t>
            </a:r>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Mă numesc </a:t>
            </a:r>
            <a:r>
              <a:rPr lang="vi-VN" b="1" dirty="0">
                <a:latin typeface="Times New Roman" pitchFamily="18" charset="0"/>
                <a:cs typeface="Times New Roman" pitchFamily="18" charset="0"/>
              </a:rPr>
              <a:t>Rovinar Ana Gabriela </a:t>
            </a:r>
            <a:r>
              <a:rPr lang="vi-VN" dirty="0">
                <a:latin typeface="Times New Roman" pitchFamily="18" charset="0"/>
                <a:cs typeface="Times New Roman" pitchFamily="18" charset="0"/>
              </a:rPr>
              <a:t>și lucrez în învățământ de 30 de ani. Să lucrezi cu cei mici este în egală măsură o provocare de care ai parte zi de zi, o sursă de energie, cât și o responsabilitate uriașă pe care trebuie să ți-o asumi. </a:t>
            </a:r>
          </a:p>
          <a:p>
            <a:pPr algn="just"/>
            <a:r>
              <a:rPr lang="vi-VN" dirty="0">
                <a:latin typeface="Times New Roman" pitchFamily="18" charset="0"/>
                <a:cs typeface="Times New Roman" pitchFamily="18" charset="0"/>
              </a:rPr>
              <a:t>    </a:t>
            </a:r>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Consider că este o profesie foarte frumoasă, care te umple de satisfacție pentru că poți participa la formarea viitorilor adulți, transmițându-le principii și valori importante. </a:t>
            </a:r>
          </a:p>
          <a:p>
            <a:pPr algn="just"/>
            <a:r>
              <a:rPr lang="vi-VN" dirty="0">
                <a:latin typeface="Times New Roman" pitchFamily="18" charset="0"/>
                <a:cs typeface="Times New Roman" pitchFamily="18" charset="0"/>
              </a:rPr>
              <a:t>     </a:t>
            </a:r>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Să fii educatoare e o chemare, înseamnă să dorești și să poți trăi copilăria din nou și din nou cu fiecare copil, să vezi lumea prin ochii lui.</a:t>
            </a:r>
          </a:p>
          <a:p>
            <a:br>
              <a:rPr lang="vi-VN" dirty="0"/>
            </a:br>
            <a:endParaRPr lang="en-US" dirty="0"/>
          </a:p>
        </p:txBody>
      </p:sp>
      <p:sp>
        <p:nvSpPr>
          <p:cNvPr id="3" name="Rectangle 2"/>
          <p:cNvSpPr/>
          <p:nvPr/>
        </p:nvSpPr>
        <p:spPr>
          <a:xfrm>
            <a:off x="494513" y="3657600"/>
            <a:ext cx="2286000" cy="1200329"/>
          </a:xfrm>
          <a:prstGeom prst="rect">
            <a:avLst/>
          </a:prstGeom>
        </p:spPr>
        <p:txBody>
          <a:bodyPr>
            <a:spAutoFit/>
          </a:bodyPr>
          <a:lstStyle/>
          <a:p>
            <a:pPr lvl="0" algn="just"/>
            <a:r>
              <a:rPr lang="vi-VN" i="1" dirty="0">
                <a:solidFill>
                  <a:prstClr val="black"/>
                </a:solidFill>
                <a:latin typeface="Times New Roman" pitchFamily="18" charset="0"/>
                <a:cs typeface="Times New Roman" pitchFamily="18" charset="0"/>
              </a:rPr>
              <a:t>,,Sufletul se vindecă atunci când ești în preajma copiilor.”</a:t>
            </a:r>
          </a:p>
          <a:p>
            <a:pPr lvl="0" algn="just"/>
            <a:r>
              <a:rPr lang="vi-VN" i="1" dirty="0">
                <a:solidFill>
                  <a:prstClr val="black"/>
                </a:solidFill>
                <a:latin typeface="Times New Roman" pitchFamily="18" charset="0"/>
                <a:cs typeface="Times New Roman" pitchFamily="18" charset="0"/>
              </a:rPr>
              <a:t>F. Dostoievski.</a:t>
            </a:r>
          </a:p>
        </p:txBody>
      </p:sp>
    </p:spTree>
    <p:extLst>
      <p:ext uri="{BB962C8B-B14F-4D97-AF65-F5344CB8AC3E}">
        <p14:creationId xmlns:p14="http://schemas.microsoft.com/office/powerpoint/2010/main" val="1281684944"/>
      </p:ext>
    </p:extLst>
  </p:cSld>
  <p:clrMapOvr>
    <a:masterClrMapping/>
  </p:clrMapOvr>
  <p:transition spd="slow" advClick="0">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7">
            <a:extLst>
              <a:ext uri="{FF2B5EF4-FFF2-40B4-BE49-F238E27FC236}">
                <a16:creationId xmlns:a16="http://schemas.microsoft.com/office/drawing/2014/main" id="{2BC5FB59-BAEC-211D-D1EE-E0EEF68A34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914400"/>
            <a:ext cx="2149823" cy="2743200"/>
          </a:xfrm>
          <a:prstGeom prst="rect">
            <a:avLst/>
          </a:prstGeom>
          <a:solidFill>
            <a:srgbClr val="FFFFFF">
              <a:shade val="85000"/>
            </a:srgbClr>
          </a:solidFill>
          <a:ln w="88900" cap="sq">
            <a:solidFill>
              <a:schemeClr val="accent6">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3581400" y="533400"/>
            <a:ext cx="4572000" cy="5493812"/>
          </a:xfrm>
          <a:prstGeom prst="rect">
            <a:avLst/>
          </a:prstGeom>
        </p:spPr>
        <p:txBody>
          <a:bodyPr>
            <a:spAutoFit/>
          </a:bodyPr>
          <a:lstStyle/>
          <a:p>
            <a:pPr algn="just">
              <a:lnSpc>
                <a:spcPct val="150000"/>
              </a:lnSpc>
            </a:pPr>
            <a:r>
              <a:rPr lang="en-US" dirty="0">
                <a:latin typeface="Times New Roman" panose="02020603050405020304" pitchFamily="18" charset="0"/>
                <a:cs typeface="Times New Roman" panose="02020603050405020304" pitchFamily="18" charset="0"/>
              </a:rPr>
              <a:t>	M</a:t>
            </a:r>
            <a:r>
              <a:rPr lang="ro-RO" dirty="0">
                <a:latin typeface="Times New Roman" panose="02020603050405020304" pitchFamily="18" charset="0"/>
                <a:cs typeface="Times New Roman" panose="02020603050405020304" pitchFamily="18" charset="0"/>
              </a:rPr>
              <a:t>ă numesc </a:t>
            </a:r>
            <a:r>
              <a:rPr lang="ro-RO" b="1" dirty="0">
                <a:latin typeface="Times New Roman" panose="02020603050405020304" pitchFamily="18" charset="0"/>
                <a:cs typeface="Times New Roman" panose="02020603050405020304" pitchFamily="18" charset="0"/>
              </a:rPr>
              <a:t>Căzan Ana – Maria</a:t>
            </a:r>
            <a:r>
              <a:rPr lang="ro-RO" dirty="0">
                <a:latin typeface="Times New Roman" panose="02020603050405020304" pitchFamily="18" charset="0"/>
                <a:cs typeface="Times New Roman" panose="02020603050405020304" pitchFamily="18" charset="0"/>
              </a:rPr>
              <a:t>, am 35 de ani și sunt de 15 ani educatoare. Încă de mică iubesc copiii, îmi place să mă joc și să am grijă de ei. Când eram singură mă jucam ,,De-a educatoarea</a:t>
            </a:r>
            <a:r>
              <a:rPr lang="en-US" dirty="0">
                <a:latin typeface="Times New Roman" panose="02020603050405020304" pitchFamily="18" charset="0"/>
                <a:cs typeface="Times New Roman" panose="02020603050405020304" pitchFamily="18" charset="0"/>
              </a:rPr>
              <a:t>”, </a:t>
            </a:r>
            <a:r>
              <a:rPr lang="ro-RO" dirty="0">
                <a:latin typeface="Times New Roman" panose="02020603050405020304" pitchFamily="18" charset="0"/>
                <a:cs typeface="Times New Roman" panose="02020603050405020304" pitchFamily="18" charset="0"/>
              </a:rPr>
              <a:t>cu pernuțele mamei de pe scaunele din bucătărie și acele de gămălie, pe care le furam din sertar. Puneam le expoziție toate desenele realizate de mine și eram mândră că sunt educatoare. Așa că m-am făcut educatoare. </a:t>
            </a:r>
          </a:p>
          <a:p>
            <a:pPr algn="just">
              <a:lnSpc>
                <a:spcPct val="150000"/>
              </a:lnSpc>
            </a:pPr>
            <a:r>
              <a:rPr lang="ro-RO" dirty="0">
                <a:latin typeface="Times New Roman" panose="02020603050405020304" pitchFamily="18" charset="0"/>
                <a:cs typeface="Times New Roman" panose="02020603050405020304" pitchFamily="18" charset="0"/>
              </a:rPr>
              <a:t> 	Ce este mai frumos decât să ,,</a:t>
            </a:r>
            <a:r>
              <a:rPr lang="en-US" dirty="0">
                <a:latin typeface="Times New Roman" panose="02020603050405020304" pitchFamily="18" charset="0"/>
                <a:cs typeface="Times New Roman" panose="02020603050405020304" pitchFamily="18" charset="0"/>
              </a:rPr>
              <a:t>m</a:t>
            </a:r>
            <a:r>
              <a:rPr lang="ro-RO" dirty="0">
                <a:latin typeface="Times New Roman" panose="02020603050405020304" pitchFamily="18" charset="0"/>
                <a:cs typeface="Times New Roman" panose="02020603050405020304" pitchFamily="18" charset="0"/>
              </a:rPr>
              <a:t>ă joc</a:t>
            </a:r>
            <a:r>
              <a:rPr lang="en-US" dirty="0">
                <a:latin typeface="Times New Roman" panose="02020603050405020304" pitchFamily="18" charset="0"/>
                <a:cs typeface="Times New Roman" panose="02020603050405020304" pitchFamily="18" charset="0"/>
              </a:rPr>
              <a:t>”</a:t>
            </a:r>
            <a:r>
              <a:rPr lang="ro-RO" dirty="0">
                <a:latin typeface="Times New Roman" panose="02020603050405020304" pitchFamily="18" charset="0"/>
                <a:cs typeface="Times New Roman" panose="02020603050405020304" pitchFamily="18" charset="0"/>
              </a:rPr>
              <a:t> toată ziua cu copiii, să le deslușesc limbajul  și să fi</a:t>
            </a:r>
            <a:r>
              <a:rPr lang="en-US" dirty="0">
                <a:latin typeface="Times New Roman" panose="02020603050405020304" pitchFamily="18" charset="0"/>
                <a:cs typeface="Times New Roman" panose="02020603050405020304" pitchFamily="18" charset="0"/>
              </a:rPr>
              <a:t>u</a:t>
            </a:r>
            <a:r>
              <a:rPr lang="ro-RO" dirty="0">
                <a:latin typeface="Times New Roman" panose="02020603050405020304" pitchFamily="18" charset="0"/>
                <a:cs typeface="Times New Roman" panose="02020603050405020304" pitchFamily="18" charset="0"/>
              </a:rPr>
              <a:t> a doua lor mamă!</a:t>
            </a:r>
          </a:p>
        </p:txBody>
      </p:sp>
    </p:spTree>
    <p:extLst>
      <p:ext uri="{BB962C8B-B14F-4D97-AF65-F5344CB8AC3E}">
        <p14:creationId xmlns:p14="http://schemas.microsoft.com/office/powerpoint/2010/main" val="3190162035"/>
      </p:ext>
    </p:extLst>
  </p:cSld>
  <p:clrMapOvr>
    <a:masterClrMapping/>
  </p:clrMapOvr>
  <p:transition spd="slow" advClick="0">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533637"/>
            <a:ext cx="2468880" cy="292608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3" name="Picture 2"/>
          <p:cNvPicPr>
            <a:picLocks noChangeAspect="1" noChangeArrowheads="1"/>
          </p:cNvPicPr>
          <p:nvPr/>
        </p:nvPicPr>
        <p:blipFill>
          <a:blip r:embed="rId2" cstate="print"/>
          <a:srcRect/>
          <a:stretch>
            <a:fillRect/>
          </a:stretch>
        </p:blipFill>
        <p:spPr bwMode="auto">
          <a:xfrm>
            <a:off x="583504" y="662836"/>
            <a:ext cx="2194560" cy="2621755"/>
          </a:xfrm>
          <a:prstGeom prst="rect">
            <a:avLst/>
          </a:prstGeom>
          <a:noFill/>
          <a:ln w="9525">
            <a:noFill/>
            <a:miter lim="800000"/>
            <a:headEnd/>
            <a:tailEnd/>
          </a:ln>
          <a:effectLst/>
        </p:spPr>
      </p:pic>
      <p:sp>
        <p:nvSpPr>
          <p:cNvPr id="4" name="Rectangle 3"/>
          <p:cNvSpPr/>
          <p:nvPr/>
        </p:nvSpPr>
        <p:spPr>
          <a:xfrm>
            <a:off x="3416474" y="1219200"/>
            <a:ext cx="4572000" cy="3693319"/>
          </a:xfrm>
          <a:prstGeom prst="rect">
            <a:avLst/>
          </a:prstGeom>
        </p:spPr>
        <p:txBody>
          <a:bodyPr>
            <a:spAutoFit/>
          </a:bodyPr>
          <a:lstStyle/>
          <a:p>
            <a:pPr algn="just"/>
            <a:r>
              <a:rPr lang="ro-RO" dirty="0">
                <a:latin typeface="Times New Roman" pitchFamily="18" charset="0"/>
                <a:cs typeface="Times New Roman" pitchFamily="18" charset="0"/>
              </a:rPr>
              <a:t>       Mă numesc </a:t>
            </a:r>
            <a:r>
              <a:rPr lang="ro-RO" b="1" dirty="0">
                <a:latin typeface="Times New Roman" pitchFamily="18" charset="0"/>
                <a:cs typeface="Times New Roman" pitchFamily="18" charset="0"/>
              </a:rPr>
              <a:t>Roșu Roxana-Sara.</a:t>
            </a:r>
          </a:p>
          <a:p>
            <a:pPr algn="just"/>
            <a:r>
              <a:rPr lang="ro-RO" dirty="0">
                <a:latin typeface="Times New Roman" pitchFamily="18" charset="0"/>
                <a:cs typeface="Times New Roman" pitchFamily="18" charset="0"/>
              </a:rPr>
              <a:t>       Sunt profesor învățământ preșcolar din anul 2009. Am absolvit Facultatea de Vest din Timișoara in 2009. </a:t>
            </a:r>
          </a:p>
          <a:p>
            <a:pPr algn="just"/>
            <a:r>
              <a:rPr lang="ro-RO" dirty="0">
                <a:latin typeface="Times New Roman" pitchFamily="18" charset="0"/>
                <a:cs typeface="Times New Roman" pitchFamily="18" charset="0"/>
              </a:rPr>
              <a:t>      În anul 2011 am absolvit Universitatea  de Vest ,,Vasile Goldis” din Arad. In 2012 am terminat doi ani de Master la Univedsitatea de Vest Vasile Goldiș Arad. In prezent doresc să fiu alături de cei mici, să ii ascult, să ii indrum și să le fiu alături atât la bine cât și la greu.                      Sunt dornică să țin pasul cu tot ce este nou în domeniul educației pentru a le fi de folos celor mici.</a:t>
            </a:r>
          </a:p>
        </p:txBody>
      </p:sp>
      <p:sp>
        <p:nvSpPr>
          <p:cNvPr id="6" name="Rectangle 5"/>
          <p:cNvSpPr/>
          <p:nvPr/>
        </p:nvSpPr>
        <p:spPr>
          <a:xfrm>
            <a:off x="457200" y="3515040"/>
            <a:ext cx="2959274" cy="2585323"/>
          </a:xfrm>
          <a:prstGeom prst="rect">
            <a:avLst/>
          </a:prstGeom>
        </p:spPr>
        <p:txBody>
          <a:bodyPr wrap="square">
            <a:spAutoFit/>
          </a:bodyPr>
          <a:lstStyle/>
          <a:p>
            <a:pPr lvl="0"/>
            <a:r>
              <a:rPr lang="vi-VN" i="1" dirty="0">
                <a:solidFill>
                  <a:prstClr val="black"/>
                </a:solidFill>
                <a:latin typeface="Times New Roman" pitchFamily="18" charset="0"/>
                <a:cs typeface="Times New Roman" pitchFamily="18" charset="0"/>
              </a:rPr>
              <a:t>„Un copil poate avea mâinile mici, picioarele mici</a:t>
            </a:r>
            <a:r>
              <a:rPr lang="ro-RO" i="1" dirty="0">
                <a:solidFill>
                  <a:prstClr val="black"/>
                </a:solidFill>
                <a:latin typeface="Times New Roman" pitchFamily="18" charset="0"/>
                <a:cs typeface="Times New Roman" pitchFamily="18" charset="0"/>
              </a:rPr>
              <a:t>  </a:t>
            </a:r>
            <a:r>
              <a:rPr lang="vi-VN" i="1" dirty="0">
                <a:solidFill>
                  <a:prstClr val="black"/>
                </a:solidFill>
                <a:latin typeface="Times New Roman" pitchFamily="18" charset="0"/>
                <a:cs typeface="Times New Roman" pitchFamily="18" charset="0"/>
              </a:rPr>
              <a:t>și urechile mici, însă toate acestea nu înseamnă că</a:t>
            </a:r>
            <a:r>
              <a:rPr lang="ro-RO" i="1" dirty="0">
                <a:solidFill>
                  <a:prstClr val="black"/>
                </a:solidFill>
                <a:latin typeface="Times New Roman" pitchFamily="18" charset="0"/>
                <a:cs typeface="Times New Roman" pitchFamily="18" charset="0"/>
              </a:rPr>
              <a:t> </a:t>
            </a:r>
            <a:r>
              <a:rPr lang="vi-VN" i="1" dirty="0">
                <a:solidFill>
                  <a:prstClr val="black"/>
                </a:solidFill>
                <a:latin typeface="Times New Roman" pitchFamily="18" charset="0"/>
                <a:cs typeface="Times New Roman" pitchFamily="18" charset="0"/>
              </a:rPr>
              <a:t>are și idei mici.</a:t>
            </a:r>
            <a:br>
              <a:rPr lang="vi-VN" i="1" dirty="0">
                <a:solidFill>
                  <a:prstClr val="black"/>
                </a:solidFill>
                <a:latin typeface="Times New Roman" pitchFamily="18" charset="0"/>
                <a:cs typeface="Times New Roman" pitchFamily="18" charset="0"/>
              </a:rPr>
            </a:br>
            <a:r>
              <a:rPr lang="vi-VN" i="1" dirty="0">
                <a:solidFill>
                  <a:prstClr val="black"/>
                </a:solidFill>
                <a:latin typeface="Times New Roman" pitchFamily="18" charset="0"/>
                <a:cs typeface="Times New Roman" pitchFamily="18" charset="0"/>
              </a:rPr>
              <a:t>Ideile copiilor pot fi uneori foarte înalte,</a:t>
            </a:r>
            <a:r>
              <a:rPr lang="ro-RO" i="1" dirty="0">
                <a:solidFill>
                  <a:prstClr val="black"/>
                </a:solidFill>
                <a:latin typeface="Times New Roman" pitchFamily="18" charset="0"/>
                <a:cs typeface="Times New Roman" pitchFamily="18" charset="0"/>
              </a:rPr>
              <a:t>  </a:t>
            </a:r>
            <a:r>
              <a:rPr lang="vi-VN" i="1" dirty="0">
                <a:solidFill>
                  <a:prstClr val="black"/>
                </a:solidFill>
                <a:latin typeface="Times New Roman" pitchFamily="18" charset="0"/>
                <a:cs typeface="Times New Roman" pitchFamily="18" charset="0"/>
              </a:rPr>
              <a:t>îi amuză pe cei mari și îi lasă</a:t>
            </a:r>
            <a:r>
              <a:rPr lang="ro-RO" i="1" dirty="0">
                <a:solidFill>
                  <a:prstClr val="black"/>
                </a:solidFill>
                <a:latin typeface="Times New Roman" pitchFamily="18" charset="0"/>
                <a:cs typeface="Times New Roman" pitchFamily="18" charset="0"/>
              </a:rPr>
              <a:t> </a:t>
            </a:r>
            <a:r>
              <a:rPr lang="vi-VN" i="1" dirty="0">
                <a:solidFill>
                  <a:prstClr val="black"/>
                </a:solidFill>
                <a:latin typeface="Times New Roman" pitchFamily="18" charset="0"/>
                <a:cs typeface="Times New Roman" pitchFamily="18" charset="0"/>
              </a:rPr>
              <a:t>cu răsuflarea tăiată, spunând: „Uau!”</a:t>
            </a:r>
            <a:endParaRPr lang="ro-RO" i="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25086772"/>
      </p:ext>
    </p:extLst>
  </p:cSld>
  <p:clrMapOvr>
    <a:masterClrMapping/>
  </p:clrMapOvr>
  <p:transition spd="slow" advClick="0">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experi e t\WhatsApp Image 2023-10-08 at 21.24.59_c6fdf40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623" y="935476"/>
            <a:ext cx="2418247" cy="2438400"/>
          </a:xfrm>
          <a:prstGeom prst="rect">
            <a:avLst/>
          </a:prstGeom>
          <a:noFill/>
          <a:ln>
            <a:solidFill>
              <a:schemeClr val="accent6"/>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2861441" y="419221"/>
            <a:ext cx="5943600" cy="5632311"/>
          </a:xfrm>
          <a:prstGeom prst="rect">
            <a:avLst/>
          </a:prstGeom>
        </p:spPr>
        <p:txBody>
          <a:bodyPr wrap="square">
            <a:spAutoFit/>
          </a:bodyPr>
          <a:lstStyle/>
          <a:p>
            <a:pPr algn="just"/>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Mă numesc </a:t>
            </a:r>
            <a:r>
              <a:rPr lang="vi-VN" b="1" dirty="0">
                <a:latin typeface="Times New Roman" pitchFamily="18" charset="0"/>
                <a:cs typeface="Times New Roman" pitchFamily="18" charset="0"/>
              </a:rPr>
              <a:t>Eleonora Maria Florea </a:t>
            </a:r>
            <a:r>
              <a:rPr lang="vi-VN" dirty="0">
                <a:latin typeface="Times New Roman" pitchFamily="18" charset="0"/>
                <a:cs typeface="Times New Roman" pitchFamily="18" charset="0"/>
              </a:rPr>
              <a:t>și sunt absolventa Liceului Pedagogic "Sabin Drăgoi" Deva - promoția 1995 și a Facultății de Sociologie și Psihologie din cadrul Universității de Vest Timișoara - promoția 2008.</a:t>
            </a:r>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Am ales această profesie din dragoste  pentru copii și sunt  cât se poate de recunoscătoare că am zi de zi, de 29 de ani, ocazia să "cresc" și să mă bucur de inocența și totodată măreția din ochișorii și sufletele  "copiilor mei“</a:t>
            </a:r>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Mă pot numi o educatoare  fericită care dă din cunoștințele mele, energia mea, dragostea mea, inima mea copiilor.  Și în schimb primesc mai mult: încrederea lor, revelațiile, bucuria, micile secrete și trucurile</a:t>
            </a:r>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și cel mai important, dragostea lor. Secretul iubirii lor pure este simplu: sunt deschiși și cu inima curată iar pentru mine cea mai bună răsplată este zâmbetul  vesel și sinceritatea cuvintelor și faptelor lor. "Copiii sunt stăpâniți instantaneu și în mod natural de fericire, pentru că ei înșiși, prin natura lor, sunt bucuria și fericirea. – V. M. Hugo</a:t>
            </a:r>
            <a:endParaRPr lang="en-US" dirty="0">
              <a:latin typeface="Times New Roman" pitchFamily="18" charset="0"/>
              <a:cs typeface="Times New Roman" pitchFamily="18" charset="0"/>
            </a:endParaRPr>
          </a:p>
          <a:p>
            <a:pPr algn="just"/>
            <a:endParaRPr lang="en-US" dirty="0">
              <a:latin typeface="Times New Roman" pitchFamily="18" charset="0"/>
              <a:cs typeface="Times New Roman" pitchFamily="18" charset="0"/>
            </a:endParaRPr>
          </a:p>
          <a:p>
            <a:pPr algn="just"/>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Omul nu e niciodată atât de mare ca atunci când se lasă în genunchi să ajute un copil’. Pitagora</a:t>
            </a:r>
            <a:endParaRPr lang="en-US" dirty="0">
              <a:latin typeface="Times New Roman" pitchFamily="18" charset="0"/>
              <a:cs typeface="Times New Roman" pitchFamily="18" charset="0"/>
            </a:endParaRPr>
          </a:p>
        </p:txBody>
      </p:sp>
      <p:sp>
        <p:nvSpPr>
          <p:cNvPr id="4" name="Rectangle 3"/>
          <p:cNvSpPr/>
          <p:nvPr/>
        </p:nvSpPr>
        <p:spPr>
          <a:xfrm>
            <a:off x="286414" y="3581400"/>
            <a:ext cx="2410377" cy="2031325"/>
          </a:xfrm>
          <a:prstGeom prst="rect">
            <a:avLst/>
          </a:prstGeom>
        </p:spPr>
        <p:txBody>
          <a:bodyPr wrap="square">
            <a:spAutoFit/>
          </a:bodyPr>
          <a:lstStyle/>
          <a:p>
            <a:pPr algn="just"/>
            <a:r>
              <a:rPr lang="vi-VN" i="1" dirty="0">
                <a:latin typeface="Times New Roman" pitchFamily="18" charset="0"/>
                <a:cs typeface="Times New Roman" pitchFamily="18" charset="0"/>
              </a:rPr>
              <a:t>„Când mă apropii de un copil, el trezește în mine două sentimente: tandrețe pentru ceea ce este și respect pentru ceea ce poate deveni.</a:t>
            </a:r>
            <a:r>
              <a:rPr lang="ro-RO" i="1" dirty="0">
                <a:latin typeface="Times New Roman" pitchFamily="18" charset="0"/>
                <a:cs typeface="Times New Roman" pitchFamily="18" charset="0"/>
              </a:rPr>
              <a:t>” </a:t>
            </a:r>
          </a:p>
          <a:p>
            <a:pPr algn="just"/>
            <a:r>
              <a:rPr lang="ro-RO" i="1" dirty="0">
                <a:latin typeface="Times New Roman" pitchFamily="18" charset="0"/>
                <a:cs typeface="Times New Roman" pitchFamily="18" charset="0"/>
              </a:rPr>
              <a:t>               </a:t>
            </a:r>
            <a:r>
              <a:rPr lang="vi-VN" i="1" dirty="0">
                <a:latin typeface="Times New Roman" pitchFamily="18" charset="0"/>
                <a:cs typeface="Times New Roman" pitchFamily="18" charset="0"/>
              </a:rPr>
              <a:t> Louis Pasteur</a:t>
            </a:r>
            <a:endParaRPr lang="en-US" i="1" dirty="0">
              <a:latin typeface="Times New Roman" pitchFamily="18" charset="0"/>
              <a:cs typeface="Times New Roman" pitchFamily="18" charset="0"/>
            </a:endParaRPr>
          </a:p>
        </p:txBody>
      </p:sp>
    </p:spTree>
    <p:extLst>
      <p:ext uri="{BB962C8B-B14F-4D97-AF65-F5344CB8AC3E}">
        <p14:creationId xmlns:p14="http://schemas.microsoft.com/office/powerpoint/2010/main" val="3511453220"/>
      </p:ext>
    </p:extLst>
  </p:cSld>
  <p:clrMapOvr>
    <a:masterClrMapping/>
  </p:clrMapOvr>
  <p:transition spd="slow" advClick="0">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867335"/>
            <a:ext cx="2011680" cy="27432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3" name="Picture 2">
            <a:extLst>
              <a:ext uri="{FF2B5EF4-FFF2-40B4-BE49-F238E27FC236}">
                <a16:creationId xmlns:a16="http://schemas.microsoft.com/office/drawing/2014/main" id="{48121331-B2B3-B172-1B16-D51646DBF1A0}"/>
              </a:ext>
            </a:extLst>
          </p:cNvPr>
          <p:cNvPicPr>
            <a:picLocks noChangeAspect="1"/>
          </p:cNvPicPr>
          <p:nvPr/>
        </p:nvPicPr>
        <p:blipFill rotWithShape="1">
          <a:blip r:embed="rId2" cstate="print"/>
          <a:srcRect b="15257"/>
          <a:stretch/>
        </p:blipFill>
        <p:spPr>
          <a:xfrm>
            <a:off x="548640" y="944219"/>
            <a:ext cx="1828800" cy="2589431"/>
          </a:xfrm>
          <a:prstGeom prst="rect">
            <a:avLst/>
          </a:prstGeom>
        </p:spPr>
      </p:pic>
      <p:sp>
        <p:nvSpPr>
          <p:cNvPr id="4" name="Rectangle 3"/>
          <p:cNvSpPr/>
          <p:nvPr/>
        </p:nvSpPr>
        <p:spPr>
          <a:xfrm>
            <a:off x="3124200" y="562539"/>
            <a:ext cx="5638800" cy="4801314"/>
          </a:xfrm>
          <a:prstGeom prst="rect">
            <a:avLst/>
          </a:prstGeom>
        </p:spPr>
        <p:txBody>
          <a:bodyPr wrap="square">
            <a:spAutoFit/>
          </a:bodyPr>
          <a:lstStyle/>
          <a:p>
            <a:pPr algn="just"/>
            <a:endParaRPr lang="ro-RO" dirty="0"/>
          </a:p>
          <a:p>
            <a:pPr algn="just"/>
            <a:r>
              <a:rPr lang="en-US" dirty="0">
                <a:latin typeface="Times New Roman" panose="02020603050405020304" pitchFamily="18" charset="0"/>
                <a:cs typeface="Times New Roman" panose="02020603050405020304" pitchFamily="18" charset="0"/>
              </a:rPr>
              <a:t>         M</a:t>
            </a:r>
            <a:r>
              <a:rPr lang="ro-RO" dirty="0">
                <a:latin typeface="Times New Roman" panose="02020603050405020304" pitchFamily="18" charset="0"/>
                <a:cs typeface="Times New Roman" panose="02020603050405020304" pitchFamily="18" charset="0"/>
              </a:rPr>
              <a:t>ă </a:t>
            </a:r>
            <a:r>
              <a:rPr lang="en-US" dirty="0" err="1">
                <a:latin typeface="Times New Roman" panose="02020603050405020304" pitchFamily="18" charset="0"/>
                <a:cs typeface="Times New Roman" panose="02020603050405020304" pitchFamily="18" charset="0"/>
              </a:rPr>
              <a:t>numesc</a:t>
            </a:r>
            <a:r>
              <a:rPr lang="ro-RO" dirty="0">
                <a:latin typeface="Times New Roman" panose="02020603050405020304" pitchFamily="18" charset="0"/>
                <a:cs typeface="Times New Roman" panose="02020603050405020304" pitchFamily="18" charset="0"/>
              </a:rPr>
              <a:t> </a:t>
            </a:r>
            <a:r>
              <a:rPr lang="ro-RO" b="1" dirty="0">
                <a:latin typeface="Times New Roman" panose="02020603050405020304" pitchFamily="18" charset="0"/>
                <a:cs typeface="Times New Roman" panose="02020603050405020304" pitchFamily="18" charset="0"/>
              </a:rPr>
              <a:t>Ștefănescu Alina Florina  </a:t>
            </a:r>
            <a:r>
              <a:rPr lang="ro-RO" dirty="0">
                <a:latin typeface="Times New Roman" panose="02020603050405020304" pitchFamily="18" charset="0"/>
                <a:cs typeface="Times New Roman" panose="02020603050405020304" pitchFamily="18" charset="0"/>
              </a:rPr>
              <a:t>am 29 de ani, iar de 10 ani sunt educatoare. Sunt absolventă a Liceului Pedagogic din Deva, apoi mi-am continuat studiile în domeniul Științelor Educației în cadrul Universității „1 Decembrie 1918” din Alba-Iulia unde am finalizat studiile de licență și cele de masterat. Sunt profesor pentru învățămânul preșcolar în cadrul Grădiniței cu Program Prelungit nr. 7 Deva din anul 2015 în cadrul Structurii Grădinița cu Program Prelungit nr. 2 Deva. </a:t>
            </a:r>
          </a:p>
          <a:p>
            <a:pPr algn="just"/>
            <a:r>
              <a:rPr lang="en-US" dirty="0">
                <a:latin typeface="Times New Roman" panose="02020603050405020304" pitchFamily="18" charset="0"/>
                <a:cs typeface="Times New Roman" panose="02020603050405020304" pitchFamily="18" charset="0"/>
              </a:rPr>
              <a:t>           </a:t>
            </a:r>
            <a:r>
              <a:rPr lang="ro-RO" dirty="0">
                <a:latin typeface="Times New Roman" panose="02020603050405020304" pitchFamily="18" charset="0"/>
                <a:cs typeface="Times New Roman" panose="02020603050405020304" pitchFamily="18" charset="0"/>
              </a:rPr>
              <a:t>În decursul anilor de activitate la clasă m-am ghidat pe premisa că fiecare copil trebuie asemănat cu o floare, iar floarea trebuie udată cu dragoste, blândețe și răbdare pâna va crește mare.</a:t>
            </a:r>
          </a:p>
          <a:p>
            <a:pPr algn="just"/>
            <a:r>
              <a:rPr lang="en-US" dirty="0">
                <a:latin typeface="Times New Roman" panose="02020603050405020304" pitchFamily="18" charset="0"/>
                <a:cs typeface="Times New Roman" panose="02020603050405020304" pitchFamily="18" charset="0"/>
              </a:rPr>
              <a:t>         </a:t>
            </a:r>
            <a:r>
              <a:rPr lang="ro-RO" dirty="0">
                <a:latin typeface="Times New Roman" panose="02020603050405020304" pitchFamily="18" charset="0"/>
                <a:cs typeface="Times New Roman" panose="02020603050405020304" pitchFamily="18" charset="0"/>
              </a:rPr>
              <a:t>Copiilor pe care îi întâlnesc aș dori să le transmit mereu să „</a:t>
            </a:r>
            <a:r>
              <a:rPr lang="en-US" dirty="0">
                <a:latin typeface="Times New Roman" panose="02020603050405020304" pitchFamily="18" charset="0"/>
                <a:cs typeface="Times New Roman" panose="02020603050405020304" pitchFamily="18" charset="0"/>
              </a:rPr>
              <a:t>R</a:t>
            </a:r>
            <a:r>
              <a:rPr lang="ro-RO" dirty="0">
                <a:latin typeface="Times New Roman" panose="02020603050405020304" pitchFamily="18" charset="0"/>
                <a:cs typeface="Times New Roman" panose="02020603050405020304" pitchFamily="18" charset="0"/>
              </a:rPr>
              <a:t>ă</a:t>
            </a:r>
            <a:r>
              <a:rPr lang="en-US" dirty="0">
                <a:latin typeface="Times New Roman" panose="02020603050405020304" pitchFamily="18" charset="0"/>
                <a:cs typeface="Times New Roman" panose="02020603050405020304" pitchFamily="18" charset="0"/>
              </a:rPr>
              <a:t>m</a:t>
            </a:r>
            <a:r>
              <a:rPr lang="ro-RO" dirty="0">
                <a:latin typeface="Times New Roman" panose="02020603050405020304" pitchFamily="18" charset="0"/>
                <a:cs typeface="Times New Roman" panose="02020603050405020304" pitchFamily="18" charset="0"/>
              </a:rPr>
              <a:t>â</a:t>
            </a:r>
            <a:r>
              <a:rPr lang="en-US" dirty="0">
                <a:latin typeface="Times New Roman" panose="02020603050405020304" pitchFamily="18" charset="0"/>
                <a:cs typeface="Times New Roman" panose="02020603050405020304" pitchFamily="18" charset="0"/>
              </a:rPr>
              <a:t>i </a:t>
            </a:r>
            <a:r>
              <a:rPr lang="en-US" dirty="0" err="1">
                <a:latin typeface="Times New Roman" panose="02020603050405020304" pitchFamily="18" charset="0"/>
                <a:cs typeface="Times New Roman" panose="02020603050405020304" pitchFamily="18" charset="0"/>
              </a:rPr>
              <a:t>copil</a:t>
            </a:r>
            <a:r>
              <a:rPr lang="en-US" dirty="0">
                <a:latin typeface="Times New Roman" panose="02020603050405020304" pitchFamily="18" charset="0"/>
                <a:cs typeface="Times New Roman" panose="02020603050405020304" pitchFamily="18" charset="0"/>
              </a:rPr>
              <a:t> at</a:t>
            </a:r>
            <a:r>
              <a:rPr lang="ro-RO" dirty="0">
                <a:latin typeface="Times New Roman" panose="02020603050405020304" pitchFamily="18" charset="0"/>
                <a:cs typeface="Times New Roman" panose="02020603050405020304" pitchFamily="18" charset="0"/>
              </a:rPr>
              <a:t>â</a:t>
            </a:r>
            <a:r>
              <a:rPr lang="en-US" dirty="0">
                <a:latin typeface="Times New Roman" panose="02020603050405020304" pitchFamily="18" charset="0"/>
                <a:cs typeface="Times New Roman" panose="02020603050405020304" pitchFamily="18" charset="0"/>
              </a:rPr>
              <a:t>ta </a:t>
            </a:r>
            <a:r>
              <a:rPr lang="en-US" dirty="0" err="1">
                <a:latin typeface="Times New Roman" panose="02020603050405020304" pitchFamily="18" charset="0"/>
                <a:cs typeface="Times New Roman" panose="02020603050405020304" pitchFamily="18" charset="0"/>
              </a:rPr>
              <a:t>timp</a:t>
            </a:r>
            <a:r>
              <a:rPr lang="en-US" dirty="0">
                <a:latin typeface="Times New Roman" panose="02020603050405020304" pitchFamily="18" charset="0"/>
                <a:cs typeface="Times New Roman" panose="02020603050405020304" pitchFamily="18" charset="0"/>
              </a:rPr>
              <a:t> c</a:t>
            </a:r>
            <a:r>
              <a:rPr lang="ro-RO" dirty="0">
                <a:latin typeface="Times New Roman" panose="02020603050405020304" pitchFamily="18" charset="0"/>
                <a:cs typeface="Times New Roman" panose="02020603050405020304" pitchFamily="18" charset="0"/>
              </a:rPr>
              <a:t>â</a:t>
            </a:r>
            <a:r>
              <a:rPr lang="en-US" dirty="0">
                <a:latin typeface="Times New Roman" panose="02020603050405020304" pitchFamily="18" charset="0"/>
                <a:cs typeface="Times New Roman" panose="02020603050405020304" pitchFamily="18" charset="0"/>
              </a:rPr>
              <a:t>t </a:t>
            </a:r>
            <a:r>
              <a:rPr lang="en-US" dirty="0" err="1">
                <a:latin typeface="Times New Roman" panose="02020603050405020304" pitchFamily="18" charset="0"/>
                <a:cs typeface="Times New Roman" panose="02020603050405020304" pitchFamily="18" charset="0"/>
              </a:rPr>
              <a:t>po</a:t>
            </a:r>
            <a:r>
              <a:rPr lang="ro-RO" dirty="0">
                <a:latin typeface="Times New Roman" panose="02020603050405020304" pitchFamily="18" charset="0"/>
                <a:cs typeface="Times New Roman" panose="02020603050405020304" pitchFamily="18" charset="0"/>
              </a:rPr>
              <a:t>ț</a:t>
            </a:r>
            <a:r>
              <a:rPr lang="en-US" dirty="0">
                <a:latin typeface="Times New Roman" panose="02020603050405020304" pitchFamily="18" charset="0"/>
                <a:cs typeface="Times New Roman" panose="02020603050405020304" pitchFamily="18" charset="0"/>
              </a:rPr>
              <a:t>i s</a:t>
            </a:r>
            <a:r>
              <a:rPr lang="ro-RO" dirty="0">
                <a:latin typeface="Times New Roman" panose="02020603050405020304" pitchFamily="18" charset="0"/>
                <a:cs typeface="Times New Roman" panose="02020603050405020304" pitchFamily="18" charset="0"/>
              </a:rPr>
              <a:t>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fii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copil</a:t>
            </a:r>
            <a:r>
              <a:rPr lang="ro-RO"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(Stephen Sondheim)</a:t>
            </a:r>
          </a:p>
        </p:txBody>
      </p:sp>
      <p:sp>
        <p:nvSpPr>
          <p:cNvPr id="5" name="Rectangle 4"/>
          <p:cNvSpPr/>
          <p:nvPr/>
        </p:nvSpPr>
        <p:spPr>
          <a:xfrm>
            <a:off x="385111" y="3610535"/>
            <a:ext cx="2286000" cy="1754326"/>
          </a:xfrm>
          <a:prstGeom prst="rect">
            <a:avLst/>
          </a:prstGeom>
        </p:spPr>
        <p:txBody>
          <a:bodyPr>
            <a:spAutoFit/>
          </a:bodyPr>
          <a:lstStyle/>
          <a:p>
            <a:pPr lvl="0" algn="just"/>
            <a:r>
              <a:rPr lang="ro-RO" i="1" dirty="0">
                <a:solidFill>
                  <a:prstClr val="black"/>
                </a:solidFill>
                <a:latin typeface="Times New Roman" pitchFamily="18" charset="0"/>
                <a:cs typeface="Times New Roman" pitchFamily="18" charset="0"/>
              </a:rPr>
              <a:t>„Educaţia este ceea ce rămâne după ce ai uitat tot ceea ce ai învăţat la şcoală”</a:t>
            </a:r>
          </a:p>
          <a:p>
            <a:pPr lvl="0" algn="just"/>
            <a:r>
              <a:rPr lang="ro-RO" i="1" dirty="0">
                <a:solidFill>
                  <a:prstClr val="black"/>
                </a:solidFill>
                <a:latin typeface="Times New Roman" pitchFamily="18" charset="0"/>
                <a:cs typeface="Times New Roman" pitchFamily="18" charset="0"/>
              </a:rPr>
              <a:t>                                                 Albert Einstein</a:t>
            </a:r>
          </a:p>
        </p:txBody>
      </p:sp>
    </p:spTree>
    <p:extLst>
      <p:ext uri="{BB962C8B-B14F-4D97-AF65-F5344CB8AC3E}">
        <p14:creationId xmlns:p14="http://schemas.microsoft.com/office/powerpoint/2010/main" val="64641531"/>
      </p:ext>
    </p:extLst>
  </p:cSld>
  <p:clrMapOvr>
    <a:masterClrMapping/>
  </p:clrMapOvr>
  <p:transition spd="slow" advClick="0">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9">
            <a:extLst>
              <a:ext uri="{FF2B5EF4-FFF2-40B4-BE49-F238E27FC236}">
                <a16:creationId xmlns:a16="http://schemas.microsoft.com/office/drawing/2014/main" id="{A83CB83E-B571-4F18-B5EC-2E906DAC3117}"/>
              </a:ext>
            </a:extLst>
          </p:cNvPr>
          <p:cNvSpPr/>
          <p:nvPr/>
        </p:nvSpPr>
        <p:spPr>
          <a:xfrm>
            <a:off x="914400" y="1066800"/>
            <a:ext cx="2103120" cy="2834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ro-RO" dirty="0"/>
          </a:p>
        </p:txBody>
      </p:sp>
      <p:pic>
        <p:nvPicPr>
          <p:cNvPr id="3" name="Imagine 10">
            <a:extLst>
              <a:ext uri="{FF2B5EF4-FFF2-40B4-BE49-F238E27FC236}">
                <a16:creationId xmlns:a16="http://schemas.microsoft.com/office/drawing/2014/main" id="{5C8DFB4D-22BC-4519-AEC1-E80A74002C3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51560" y="1203960"/>
            <a:ext cx="1828800" cy="2560320"/>
          </a:xfrm>
          <a:prstGeom prst="rect">
            <a:avLst/>
          </a:prstGeom>
        </p:spPr>
      </p:pic>
      <p:sp>
        <p:nvSpPr>
          <p:cNvPr id="4" name="Rectangle 3"/>
          <p:cNvSpPr/>
          <p:nvPr/>
        </p:nvSpPr>
        <p:spPr>
          <a:xfrm>
            <a:off x="3429000" y="474345"/>
            <a:ext cx="5181600" cy="4524315"/>
          </a:xfrm>
          <a:prstGeom prst="rect">
            <a:avLst/>
          </a:prstGeom>
        </p:spPr>
        <p:txBody>
          <a:bodyPr wrap="square">
            <a:spAutoFit/>
          </a:bodyPr>
          <a:lstStyle/>
          <a:p>
            <a:pPr algn="just"/>
            <a:endParaRPr lang="ro-RO" dirty="0"/>
          </a:p>
          <a:p>
            <a:pPr algn="just"/>
            <a:endParaRPr lang="ro-RO" dirty="0"/>
          </a:p>
          <a:p>
            <a:pPr algn="just"/>
            <a:r>
              <a:rPr lang="ro-RO" dirty="0">
                <a:latin typeface="Times New Roman" pitchFamily="18" charset="0"/>
                <a:cs typeface="Times New Roman" pitchFamily="18" charset="0"/>
              </a:rPr>
              <a:t>  </a:t>
            </a:r>
          </a:p>
          <a:p>
            <a:pPr algn="just"/>
            <a:r>
              <a:rPr lang="ro-RO" dirty="0">
                <a:latin typeface="Times New Roman" pitchFamily="18" charset="0"/>
                <a:cs typeface="Times New Roman" pitchFamily="18" charset="0"/>
              </a:rPr>
              <a:t>      </a:t>
            </a:r>
            <a:r>
              <a:rPr lang="en-US" dirty="0">
                <a:latin typeface="Times New Roman" pitchFamily="18" charset="0"/>
                <a:cs typeface="Times New Roman" pitchFamily="18" charset="0"/>
              </a:rPr>
              <a:t>M</a:t>
            </a:r>
            <a:r>
              <a:rPr lang="ro-RO" dirty="0">
                <a:latin typeface="Times New Roman" pitchFamily="18" charset="0"/>
                <a:cs typeface="Times New Roman" pitchFamily="18" charset="0"/>
              </a:rPr>
              <a:t>ă </a:t>
            </a:r>
            <a:r>
              <a:rPr lang="en-US" dirty="0" err="1">
                <a:latin typeface="Times New Roman" pitchFamily="18" charset="0"/>
                <a:cs typeface="Times New Roman" pitchFamily="18" charset="0"/>
              </a:rPr>
              <a:t>numesc</a:t>
            </a:r>
            <a:r>
              <a:rPr lang="ro-RO" dirty="0">
                <a:latin typeface="Times New Roman" pitchFamily="18" charset="0"/>
                <a:cs typeface="Times New Roman" pitchFamily="18" charset="0"/>
              </a:rPr>
              <a:t> </a:t>
            </a:r>
            <a:r>
              <a:rPr lang="ro-RO" b="1" dirty="0">
                <a:latin typeface="Times New Roman" pitchFamily="18" charset="0"/>
                <a:cs typeface="Times New Roman" pitchFamily="18" charset="0"/>
              </a:rPr>
              <a:t>Alexandra Prunean </a:t>
            </a:r>
            <a:r>
              <a:rPr lang="ro-RO" dirty="0">
                <a:latin typeface="Times New Roman" pitchFamily="18" charset="0"/>
                <a:cs typeface="Times New Roman" pitchFamily="18" charset="0"/>
              </a:rPr>
              <a:t>și doresc să ajut copiii să își descopere propriile pasiuni și abilități. De aceea m-am decis să devin educatoare. </a:t>
            </a:r>
          </a:p>
          <a:p>
            <a:pPr algn="just"/>
            <a:r>
              <a:rPr lang="ro-RO" dirty="0">
                <a:latin typeface="Times New Roman" pitchFamily="18" charset="0"/>
                <a:cs typeface="Times New Roman" pitchFamily="18" charset="0"/>
              </a:rPr>
              <a:t>       Doamna educatoare pentru copil devine o „zână” care prin bagheta sa magică deschide ușa fermecată spre un nou univers. Însă nu este doar atât acesta devine pentru copil mama, prietena și tot felul de alte personaje. </a:t>
            </a:r>
          </a:p>
          <a:p>
            <a:pPr algn="just"/>
            <a:r>
              <a:rPr lang="ro-RO" dirty="0">
                <a:latin typeface="Times New Roman" pitchFamily="18" charset="0"/>
                <a:cs typeface="Times New Roman" pitchFamily="18" charset="0"/>
              </a:rPr>
              <a:t>       Meseria de educatoare este una dificilă deoarece trebuie să „modelezi” copiii cu care intri în contact după anumite valori și standarde. Dar este și una satisfăcătoare mai ales când vezi că la sfârșitul zilei vin la tine te îmbrățișează și îți zâmbesc.</a:t>
            </a:r>
            <a:endParaRPr lang="en-US" dirty="0">
              <a:latin typeface="Times New Roman" pitchFamily="18" charset="0"/>
              <a:cs typeface="Times New Roman" pitchFamily="18" charset="0"/>
            </a:endParaRPr>
          </a:p>
        </p:txBody>
      </p:sp>
      <p:sp>
        <p:nvSpPr>
          <p:cNvPr id="5" name="CasetăText 14">
            <a:extLst>
              <a:ext uri="{FF2B5EF4-FFF2-40B4-BE49-F238E27FC236}">
                <a16:creationId xmlns:a16="http://schemas.microsoft.com/office/drawing/2014/main" id="{E0EE5F52-0157-4BB1-B50D-2E68ABF5E8C6}"/>
              </a:ext>
            </a:extLst>
          </p:cNvPr>
          <p:cNvSpPr txBox="1"/>
          <p:nvPr/>
        </p:nvSpPr>
        <p:spPr>
          <a:xfrm>
            <a:off x="304800" y="4038601"/>
            <a:ext cx="3048000" cy="1477328"/>
          </a:xfrm>
          <a:prstGeom prst="rect">
            <a:avLst/>
          </a:prstGeom>
          <a:noFill/>
        </p:spPr>
        <p:txBody>
          <a:bodyPr wrap="square">
            <a:spAutoFit/>
          </a:bodyPr>
          <a:lstStyle/>
          <a:p>
            <a:pPr algn="just"/>
            <a:r>
              <a:rPr lang="ro-RO" i="1" dirty="0">
                <a:latin typeface="Times New Roman" pitchFamily="18" charset="0"/>
                <a:cs typeface="Times New Roman" pitchFamily="18" charset="0"/>
              </a:rPr>
              <a:t>       „A educa însemnă a fi un artizan al personalității, un poet al inteligenței, un semănător de idei.”</a:t>
            </a:r>
          </a:p>
          <a:p>
            <a:pPr algn="r"/>
            <a:r>
              <a:rPr lang="ro-RO" i="1" dirty="0">
                <a:latin typeface="Times New Roman" pitchFamily="18" charset="0"/>
                <a:cs typeface="Times New Roman" pitchFamily="18" charset="0"/>
              </a:rPr>
              <a:t>-Augusto Cury</a:t>
            </a:r>
          </a:p>
        </p:txBody>
      </p:sp>
    </p:spTree>
    <p:extLst>
      <p:ext uri="{BB962C8B-B14F-4D97-AF65-F5344CB8AC3E}">
        <p14:creationId xmlns:p14="http://schemas.microsoft.com/office/powerpoint/2010/main" val="509930307"/>
      </p:ext>
    </p:extLst>
  </p:cSld>
  <p:clrMapOvr>
    <a:masterClrMapping/>
  </p:clrMapOvr>
  <p:transition spd="slow" advClick="0">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oshiba\Downloads\WhatsApp Image 2023-10-05 at 13.47.50 (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199" y="1447800"/>
            <a:ext cx="6705600" cy="5029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1563" y="533400"/>
            <a:ext cx="8400873" cy="523220"/>
          </a:xfrm>
          <a:prstGeom prst="rect">
            <a:avLst/>
          </a:prstGeom>
          <a:solidFill>
            <a:srgbClr val="FFC000"/>
          </a:solidFill>
        </p:spPr>
        <p:txBody>
          <a:bodyPr wrap="square" rtlCol="0">
            <a:spAutoFit/>
          </a:bodyPr>
          <a:lstStyle/>
          <a:p>
            <a:pPr algn="ctr"/>
            <a:r>
              <a:rPr lang="ro-RO" sz="2800" b="1" dirty="0">
                <a:solidFill>
                  <a:srgbClr val="002060"/>
                </a:solidFill>
                <a:latin typeface="Arial" pitchFamily="34" charset="0"/>
                <a:cs typeface="Arial" pitchFamily="34" charset="0"/>
              </a:rPr>
              <a:t>Structura – Grădiniţa P.P. Nr.1</a:t>
            </a:r>
            <a:endParaRPr lang="en-US" sz="2800" b="1"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3429605240"/>
      </p:ext>
    </p:extLst>
  </p:cSld>
  <p:clrMapOvr>
    <a:masterClrMapping/>
  </p:clrMapOvr>
  <p:transition spd="slow" advClick="0">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914400"/>
            <a:ext cx="8458200" cy="5755422"/>
          </a:xfrm>
          <a:prstGeom prst="rect">
            <a:avLst/>
          </a:prstGeom>
        </p:spPr>
        <p:txBody>
          <a:bodyPr wrap="square">
            <a:spAutoFit/>
          </a:bodyPr>
          <a:lstStyle/>
          <a:p>
            <a:pPr fontAlgn="base"/>
            <a:br>
              <a:rPr lang="vi-VN" sz="1400" b="1" dirty="0">
                <a:latin typeface="Times New Roman" pitchFamily="18" charset="0"/>
                <a:cs typeface="Times New Roman" pitchFamily="18" charset="0"/>
              </a:rPr>
            </a:br>
            <a:r>
              <a:rPr lang="ro-RO" sz="2000" b="1" dirty="0">
                <a:latin typeface="Times New Roman" pitchFamily="18" charset="0"/>
                <a:cs typeface="Times New Roman" pitchFamily="18" charset="0"/>
              </a:rPr>
              <a:t>Grădiniţa cu Program Prelungit nr. 7 Deva funcţionează la următoarele adrese şi are, în prezent,  următoarele formaţiuni :</a:t>
            </a:r>
            <a:endParaRPr lang="en-US" sz="2000" b="1" dirty="0">
              <a:latin typeface="Times New Roman" pitchFamily="18" charset="0"/>
              <a:cs typeface="Times New Roman" pitchFamily="18" charset="0"/>
            </a:endParaRPr>
          </a:p>
          <a:p>
            <a:pPr fontAlgn="base"/>
            <a:endParaRPr lang="ro-RO" sz="2000" b="1" dirty="0">
              <a:latin typeface="Times New Roman" pitchFamily="18" charset="0"/>
              <a:cs typeface="Times New Roman" pitchFamily="18" charset="0"/>
            </a:endParaRPr>
          </a:p>
          <a:p>
            <a:pPr fontAlgn="base"/>
            <a:r>
              <a:rPr lang="en-US" sz="2000" b="1" dirty="0">
                <a:latin typeface="Times New Roman" pitchFamily="18" charset="0"/>
                <a:cs typeface="Times New Roman" pitchFamily="18" charset="0"/>
              </a:rPr>
              <a:t>GPP7, </a:t>
            </a:r>
            <a:r>
              <a:rPr lang="ro-RO" sz="2000" b="1" dirty="0">
                <a:latin typeface="Times New Roman" pitchFamily="18" charset="0"/>
                <a:cs typeface="Times New Roman" pitchFamily="18" charset="0"/>
              </a:rPr>
              <a:t>str. Aleea Patriei nr. 6</a:t>
            </a:r>
            <a:r>
              <a:rPr lang="en-US" sz="2000" b="1" dirty="0">
                <a:latin typeface="Times New Roman" pitchFamily="18" charset="0"/>
                <a:cs typeface="Times New Roman" pitchFamily="18" charset="0"/>
              </a:rPr>
              <a:t>, </a:t>
            </a:r>
            <a:r>
              <a:rPr lang="ro-RO" sz="2000" b="1" dirty="0">
                <a:latin typeface="Times New Roman" pitchFamily="18" charset="0"/>
                <a:cs typeface="Times New Roman" pitchFamily="18" charset="0"/>
              </a:rPr>
              <a:t> - </a:t>
            </a:r>
            <a:r>
              <a:rPr lang="ro-RO" sz="2000" b="1" dirty="0">
                <a:solidFill>
                  <a:srgbClr val="FF0000"/>
                </a:solidFill>
                <a:latin typeface="Times New Roman" pitchFamily="18" charset="0"/>
                <a:cs typeface="Times New Roman" pitchFamily="18" charset="0"/>
              </a:rPr>
              <a:t>9 grupe </a:t>
            </a:r>
            <a:r>
              <a:rPr lang="ro-RO" sz="2000" b="1" dirty="0">
                <a:latin typeface="Times New Roman" pitchFamily="18" charset="0"/>
                <a:cs typeface="Times New Roman" pitchFamily="18" charset="0"/>
              </a:rPr>
              <a:t>de preşcolari cu program prelungit</a:t>
            </a:r>
            <a:endParaRPr lang="en-US" sz="2000" b="1" dirty="0">
              <a:latin typeface="Times New Roman" pitchFamily="18" charset="0"/>
              <a:cs typeface="Times New Roman" pitchFamily="18" charset="0"/>
            </a:endParaRPr>
          </a:p>
          <a:p>
            <a:pPr fontAlgn="base"/>
            <a:endParaRPr lang="ro-RO" sz="2000" b="1" dirty="0">
              <a:latin typeface="Times New Roman" pitchFamily="18" charset="0"/>
              <a:cs typeface="Times New Roman" pitchFamily="18" charset="0"/>
            </a:endParaRPr>
          </a:p>
          <a:p>
            <a:pPr fontAlgn="base"/>
            <a:r>
              <a:rPr lang="en-US" sz="2000" b="1" dirty="0">
                <a:latin typeface="Times New Roman" pitchFamily="18" charset="0"/>
                <a:cs typeface="Times New Roman" pitchFamily="18" charset="0"/>
              </a:rPr>
              <a:t>GPP6,</a:t>
            </a:r>
            <a:r>
              <a:rPr lang="ro-RO" sz="2000" b="1" dirty="0">
                <a:latin typeface="Times New Roman" pitchFamily="18" charset="0"/>
                <a:cs typeface="Times New Roman" pitchFamily="18" charset="0"/>
              </a:rPr>
              <a:t> str.  Aurel Vlaicu nr. 3</a:t>
            </a:r>
            <a:r>
              <a:rPr lang="en-US" sz="2000" b="1" dirty="0">
                <a:latin typeface="Times New Roman" pitchFamily="18" charset="0"/>
                <a:cs typeface="Times New Roman" pitchFamily="18" charset="0"/>
              </a:rPr>
              <a:t>, </a:t>
            </a:r>
            <a:r>
              <a:rPr lang="ro-RO" sz="2000" b="1" dirty="0">
                <a:latin typeface="Times New Roman" pitchFamily="18" charset="0"/>
                <a:cs typeface="Times New Roman" pitchFamily="18" charset="0"/>
              </a:rPr>
              <a:t> - </a:t>
            </a:r>
            <a:r>
              <a:rPr lang="ro-RO" sz="2000" b="1" dirty="0">
                <a:solidFill>
                  <a:srgbClr val="FF0000"/>
                </a:solidFill>
                <a:latin typeface="Times New Roman" pitchFamily="18" charset="0"/>
                <a:cs typeface="Times New Roman" pitchFamily="18" charset="0"/>
              </a:rPr>
              <a:t>3 grupe </a:t>
            </a:r>
            <a:r>
              <a:rPr lang="ro-RO" sz="2000" b="1" dirty="0">
                <a:latin typeface="Times New Roman" pitchFamily="18" charset="0"/>
                <a:cs typeface="Times New Roman" pitchFamily="18" charset="0"/>
              </a:rPr>
              <a:t>de preşcolari cu program prelungit</a:t>
            </a:r>
            <a:endParaRPr lang="en-US" sz="2000" b="1" dirty="0">
              <a:latin typeface="Times New Roman" pitchFamily="18" charset="0"/>
              <a:cs typeface="Times New Roman" pitchFamily="18" charset="0"/>
            </a:endParaRPr>
          </a:p>
          <a:p>
            <a:pPr fontAlgn="base"/>
            <a:r>
              <a:rPr lang="ro-RO" sz="2000" b="1" dirty="0">
                <a:latin typeface="Times New Roman" pitchFamily="18" charset="0"/>
                <a:cs typeface="Times New Roman" pitchFamily="18" charset="0"/>
              </a:rPr>
              <a:t> </a:t>
            </a:r>
          </a:p>
          <a:p>
            <a:pPr fontAlgn="base"/>
            <a:r>
              <a:rPr lang="en-US" sz="2000" b="1" dirty="0">
                <a:latin typeface="Times New Roman" pitchFamily="18" charset="0"/>
                <a:cs typeface="Times New Roman" pitchFamily="18" charset="0"/>
              </a:rPr>
              <a:t>GPP1,</a:t>
            </a:r>
            <a:r>
              <a:rPr lang="ro-RO" sz="2000" b="1" dirty="0">
                <a:latin typeface="Times New Roman" pitchFamily="18" charset="0"/>
                <a:cs typeface="Times New Roman" pitchFamily="18" charset="0"/>
              </a:rPr>
              <a:t> str. Salcâmilor nr. </a:t>
            </a:r>
            <a:r>
              <a:rPr lang="en-US" sz="2000" b="1" dirty="0">
                <a:latin typeface="Times New Roman" pitchFamily="18" charset="0"/>
                <a:cs typeface="Times New Roman" pitchFamily="18" charset="0"/>
              </a:rPr>
              <a:t>3, </a:t>
            </a:r>
            <a:r>
              <a:rPr lang="ro-RO" sz="2000" b="1" dirty="0">
                <a:latin typeface="Times New Roman" pitchFamily="18" charset="0"/>
                <a:cs typeface="Times New Roman" pitchFamily="18" charset="0"/>
              </a:rPr>
              <a:t> - </a:t>
            </a:r>
            <a:r>
              <a:rPr lang="ro-RO" sz="2000" b="1" dirty="0">
                <a:solidFill>
                  <a:srgbClr val="FF0000"/>
                </a:solidFill>
                <a:latin typeface="Times New Roman" pitchFamily="18" charset="0"/>
                <a:cs typeface="Times New Roman" pitchFamily="18" charset="0"/>
              </a:rPr>
              <a:t>3 grupe </a:t>
            </a:r>
            <a:r>
              <a:rPr lang="ro-RO" sz="2000" b="1" dirty="0">
                <a:latin typeface="Times New Roman" pitchFamily="18" charset="0"/>
                <a:cs typeface="Times New Roman" pitchFamily="18" charset="0"/>
              </a:rPr>
              <a:t>de preşcolari cu program prelungit</a:t>
            </a:r>
            <a:endParaRPr lang="en-US" sz="2000" b="1" dirty="0">
              <a:latin typeface="Times New Roman" pitchFamily="18" charset="0"/>
              <a:cs typeface="Times New Roman" pitchFamily="18" charset="0"/>
            </a:endParaRPr>
          </a:p>
          <a:p>
            <a:pPr fontAlgn="base"/>
            <a:endParaRPr lang="ro-RO" sz="2000" b="1" dirty="0">
              <a:latin typeface="Times New Roman" pitchFamily="18" charset="0"/>
              <a:cs typeface="Times New Roman" pitchFamily="18" charset="0"/>
            </a:endParaRPr>
          </a:p>
          <a:p>
            <a:pPr fontAlgn="base"/>
            <a:r>
              <a:rPr lang="en-US" sz="2000" b="1" dirty="0">
                <a:latin typeface="Times New Roman" pitchFamily="18" charset="0"/>
                <a:cs typeface="Times New Roman" pitchFamily="18" charset="0"/>
              </a:rPr>
              <a:t>GPP2, </a:t>
            </a:r>
            <a:r>
              <a:rPr lang="ro-RO" sz="2000" b="1" dirty="0">
                <a:latin typeface="Times New Roman" pitchFamily="18" charset="0"/>
                <a:cs typeface="Times New Roman" pitchFamily="18" charset="0"/>
              </a:rPr>
              <a:t>str. Scărişoara nr. 3</a:t>
            </a:r>
            <a:r>
              <a:rPr lang="en-US" sz="2000" b="1" dirty="0">
                <a:latin typeface="Times New Roman" pitchFamily="18" charset="0"/>
                <a:cs typeface="Times New Roman" pitchFamily="18" charset="0"/>
              </a:rPr>
              <a:t>, </a:t>
            </a:r>
            <a:r>
              <a:rPr lang="ro-RO" sz="2000" b="1" dirty="0">
                <a:latin typeface="Times New Roman" pitchFamily="18" charset="0"/>
                <a:cs typeface="Times New Roman" pitchFamily="18" charset="0"/>
              </a:rPr>
              <a:t> - </a:t>
            </a:r>
            <a:r>
              <a:rPr lang="ro-RO" sz="2000" b="1" dirty="0">
                <a:solidFill>
                  <a:srgbClr val="FF0000"/>
                </a:solidFill>
                <a:latin typeface="Times New Roman" pitchFamily="18" charset="0"/>
                <a:cs typeface="Times New Roman" pitchFamily="18" charset="0"/>
              </a:rPr>
              <a:t>7 grupe </a:t>
            </a:r>
            <a:r>
              <a:rPr lang="ro-RO" sz="2000" b="1" dirty="0">
                <a:latin typeface="Times New Roman" pitchFamily="18" charset="0"/>
                <a:cs typeface="Times New Roman" pitchFamily="18" charset="0"/>
              </a:rPr>
              <a:t>de preşcolari cu program prelungit</a:t>
            </a:r>
            <a:endParaRPr lang="en-US" sz="2000" b="1" dirty="0">
              <a:latin typeface="Times New Roman" pitchFamily="18" charset="0"/>
              <a:cs typeface="Times New Roman" pitchFamily="18" charset="0"/>
            </a:endParaRPr>
          </a:p>
          <a:p>
            <a:pPr fontAlgn="base"/>
            <a:endParaRPr lang="ro-RO" sz="2000" b="1" dirty="0">
              <a:latin typeface="Times New Roman" pitchFamily="18" charset="0"/>
              <a:cs typeface="Times New Roman" pitchFamily="18" charset="0"/>
            </a:endParaRPr>
          </a:p>
          <a:p>
            <a:pPr fontAlgn="base"/>
            <a:r>
              <a:rPr lang="ro-RO" sz="2000" b="1" dirty="0">
                <a:latin typeface="Times New Roman" pitchFamily="18" charset="0"/>
                <a:cs typeface="Times New Roman" pitchFamily="18" charset="0"/>
              </a:rPr>
              <a:t> </a:t>
            </a:r>
            <a:r>
              <a:rPr lang="en-US" sz="2000" b="1" dirty="0">
                <a:latin typeface="Times New Roman" pitchFamily="18" charset="0"/>
                <a:cs typeface="Times New Roman" pitchFamily="18" charset="0"/>
              </a:rPr>
              <a:t>GPN3,</a:t>
            </a:r>
            <a:r>
              <a:rPr lang="ro-RO" sz="2000" b="1" dirty="0">
                <a:latin typeface="Times New Roman" pitchFamily="18" charset="0"/>
                <a:cs typeface="Times New Roman" pitchFamily="18" charset="0"/>
              </a:rPr>
              <a:t> str. Aleea Teilor nr. 3</a:t>
            </a:r>
            <a:r>
              <a:rPr lang="en-US" sz="2000" b="1" dirty="0">
                <a:latin typeface="Times New Roman" pitchFamily="18" charset="0"/>
                <a:cs typeface="Times New Roman" pitchFamily="18" charset="0"/>
              </a:rPr>
              <a:t>,</a:t>
            </a:r>
            <a:r>
              <a:rPr lang="ro-RO" sz="2000" b="1" dirty="0">
                <a:latin typeface="Times New Roman" pitchFamily="18" charset="0"/>
                <a:cs typeface="Times New Roman" pitchFamily="18" charset="0"/>
              </a:rPr>
              <a:t> - </a:t>
            </a:r>
            <a:r>
              <a:rPr lang="ro-RO" sz="2000" b="1" dirty="0">
                <a:solidFill>
                  <a:srgbClr val="FF0000"/>
                </a:solidFill>
                <a:latin typeface="Times New Roman" pitchFamily="18" charset="0"/>
                <a:cs typeface="Times New Roman" pitchFamily="18" charset="0"/>
              </a:rPr>
              <a:t>3 grupe </a:t>
            </a:r>
            <a:r>
              <a:rPr lang="ro-RO" sz="2000" b="1" dirty="0">
                <a:latin typeface="Times New Roman" pitchFamily="18" charset="0"/>
                <a:cs typeface="Times New Roman" pitchFamily="18" charset="0"/>
              </a:rPr>
              <a:t>de preşcolari cu program prelungit şi </a:t>
            </a:r>
            <a:r>
              <a:rPr lang="ro-RO" sz="2000" b="1" dirty="0">
                <a:solidFill>
                  <a:srgbClr val="FF0000"/>
                </a:solidFill>
                <a:latin typeface="Times New Roman" pitchFamily="18" charset="0"/>
                <a:cs typeface="Times New Roman" pitchFamily="18" charset="0"/>
              </a:rPr>
              <a:t>2 grupe </a:t>
            </a:r>
            <a:r>
              <a:rPr lang="ro-RO" sz="2000" b="1" dirty="0">
                <a:latin typeface="Times New Roman" pitchFamily="18" charset="0"/>
                <a:cs typeface="Times New Roman" pitchFamily="18" charset="0"/>
              </a:rPr>
              <a:t>de preşcolari cu program normal</a:t>
            </a:r>
            <a:endParaRPr lang="en-US" sz="2000" b="1" dirty="0">
              <a:latin typeface="Times New Roman" pitchFamily="18" charset="0"/>
              <a:cs typeface="Times New Roman" pitchFamily="18" charset="0"/>
            </a:endParaRPr>
          </a:p>
          <a:p>
            <a:pPr fontAlgn="base"/>
            <a:endParaRPr lang="en-US" sz="2000" b="1" dirty="0">
              <a:latin typeface="Times New Roman" pitchFamily="18" charset="0"/>
              <a:cs typeface="Times New Roman" pitchFamily="18" charset="0"/>
            </a:endParaRPr>
          </a:p>
          <a:p>
            <a:pPr fontAlgn="base"/>
            <a:r>
              <a:rPr lang="en-US" sz="2000" b="1" dirty="0">
                <a:latin typeface="Times New Roman" pitchFamily="18" charset="0"/>
                <a:cs typeface="Times New Roman" pitchFamily="18" charset="0"/>
              </a:rPr>
              <a:t> Cresa Nr.1,</a:t>
            </a:r>
            <a:r>
              <a:rPr lang="ro-RO" sz="2000" b="1" dirty="0">
                <a:latin typeface="Times New Roman" pitchFamily="18" charset="0"/>
                <a:cs typeface="Times New Roman" pitchFamily="18" charset="0"/>
              </a:rPr>
              <a:t>str</a:t>
            </a:r>
            <a:r>
              <a:rPr lang="en-US" sz="2000" b="1" dirty="0">
                <a:latin typeface="Times New Roman" pitchFamily="18" charset="0"/>
                <a:cs typeface="Times New Roman" pitchFamily="18" charset="0"/>
              </a:rPr>
              <a:t>.</a:t>
            </a:r>
            <a:r>
              <a:rPr lang="ro-RO" sz="2000" b="1" dirty="0">
                <a:latin typeface="Times New Roman" pitchFamily="18" charset="0"/>
                <a:cs typeface="Times New Roman" pitchFamily="18" charset="0"/>
              </a:rPr>
              <a:t> 16 Februarie nr. 1</a:t>
            </a:r>
            <a:r>
              <a:rPr lang="en-US" sz="2000" b="1" dirty="0">
                <a:latin typeface="Times New Roman" pitchFamily="18" charset="0"/>
                <a:cs typeface="Times New Roman" pitchFamily="18" charset="0"/>
              </a:rPr>
              <a:t>, - </a:t>
            </a:r>
            <a:r>
              <a:rPr lang="ro-RO" sz="2000" b="1" dirty="0">
                <a:solidFill>
                  <a:srgbClr val="FF0000"/>
                </a:solidFill>
                <a:latin typeface="Times New Roman" pitchFamily="18" charset="0"/>
                <a:cs typeface="Times New Roman" pitchFamily="18" charset="0"/>
              </a:rPr>
              <a:t>6 </a:t>
            </a:r>
            <a:r>
              <a:rPr lang="en-US" sz="2000" b="1" dirty="0" err="1">
                <a:solidFill>
                  <a:srgbClr val="FF0000"/>
                </a:solidFill>
                <a:latin typeface="Times New Roman" pitchFamily="18" charset="0"/>
                <a:cs typeface="Times New Roman" pitchFamily="18" charset="0"/>
              </a:rPr>
              <a:t>grupe</a:t>
            </a:r>
            <a:r>
              <a:rPr lang="en-US" sz="2000" b="1" dirty="0">
                <a:solidFill>
                  <a:srgbClr val="FF0000"/>
                </a:solidFill>
                <a:latin typeface="Times New Roman" pitchFamily="18" charset="0"/>
                <a:cs typeface="Times New Roman" pitchFamily="18" charset="0"/>
              </a:rPr>
              <a:t> </a:t>
            </a:r>
            <a:r>
              <a:rPr lang="en-US" sz="2000" b="1" dirty="0">
                <a:latin typeface="Times New Roman" pitchFamily="18" charset="0"/>
                <a:cs typeface="Times New Roman" pitchFamily="18" charset="0"/>
              </a:rPr>
              <a:t>de </a:t>
            </a:r>
            <a:r>
              <a:rPr lang="en-US" sz="2000" b="1" dirty="0" err="1">
                <a:latin typeface="Times New Roman" pitchFamily="18" charset="0"/>
                <a:cs typeface="Times New Roman" pitchFamily="18" charset="0"/>
              </a:rPr>
              <a:t>antepre</a:t>
            </a:r>
            <a:r>
              <a:rPr lang="ro-RO" sz="2000" b="1" dirty="0">
                <a:latin typeface="Times New Roman" pitchFamily="18" charset="0"/>
                <a:cs typeface="Times New Roman" pitchFamily="18" charset="0"/>
              </a:rPr>
              <a:t>ş</a:t>
            </a:r>
            <a:r>
              <a:rPr lang="en-US" sz="2000" b="1" dirty="0" err="1">
                <a:latin typeface="Times New Roman" pitchFamily="18" charset="0"/>
                <a:cs typeface="Times New Roman" pitchFamily="18" charset="0"/>
              </a:rPr>
              <a:t>colari</a:t>
            </a:r>
            <a:r>
              <a:rPr lang="ro-RO" sz="2000" b="1" dirty="0">
                <a:latin typeface="Times New Roman" pitchFamily="18" charset="0"/>
                <a:cs typeface="Times New Roman" pitchFamily="18" charset="0"/>
              </a:rPr>
              <a:t> cu program prelungit</a:t>
            </a:r>
          </a:p>
          <a:p>
            <a:pPr fontAlgn="base"/>
            <a:endParaRPr lang="ro-RO" sz="2000" b="1" dirty="0">
              <a:latin typeface="Times New Roman" pitchFamily="18" charset="0"/>
              <a:cs typeface="Times New Roman" pitchFamily="18" charset="0"/>
            </a:endParaRPr>
          </a:p>
          <a:p>
            <a:pPr fontAlgn="base"/>
            <a:endParaRPr lang="ro-RO" sz="1400" b="1" dirty="0">
              <a:latin typeface="Times New Roman" pitchFamily="18" charset="0"/>
              <a:cs typeface="Times New Roman" pitchFamily="18" charset="0"/>
            </a:endParaRPr>
          </a:p>
        </p:txBody>
      </p:sp>
    </p:spTree>
    <p:extLst>
      <p:ext uri="{BB962C8B-B14F-4D97-AF65-F5344CB8AC3E}">
        <p14:creationId xmlns:p14="http://schemas.microsoft.com/office/powerpoint/2010/main" val="2418096543"/>
      </p:ext>
    </p:extLst>
  </p:cSld>
  <p:clrMapOvr>
    <a:masterClrMapping/>
  </p:clrMapOvr>
  <p:transition spd="slow" advClick="0">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1">
            <a:extLst>
              <a:ext uri="{FF2B5EF4-FFF2-40B4-BE49-F238E27FC236}">
                <a16:creationId xmlns:a16="http://schemas.microsoft.com/office/drawing/2014/main" id="{8E11C82C-A297-8B33-A8F4-C0C0FDF1D5F4}"/>
              </a:ext>
            </a:extLst>
          </p:cNvPr>
          <p:cNvPicPr>
            <a:picLocks noChangeAspect="1"/>
          </p:cNvPicPr>
          <p:nvPr/>
        </p:nvPicPr>
        <p:blipFill>
          <a:blip r:embed="rId2"/>
          <a:stretch>
            <a:fillRect/>
          </a:stretch>
        </p:blipFill>
        <p:spPr>
          <a:xfrm>
            <a:off x="609600" y="1050664"/>
            <a:ext cx="1999232" cy="2651760"/>
          </a:xfrm>
          <a:prstGeom prst="rect">
            <a:avLst/>
          </a:prstGeom>
          <a:ln>
            <a:solidFill>
              <a:schemeClr val="accent6"/>
            </a:solidFill>
          </a:ln>
        </p:spPr>
      </p:pic>
      <p:sp>
        <p:nvSpPr>
          <p:cNvPr id="6" name="CasetăText 5">
            <a:extLst>
              <a:ext uri="{FF2B5EF4-FFF2-40B4-BE49-F238E27FC236}">
                <a16:creationId xmlns:a16="http://schemas.microsoft.com/office/drawing/2014/main" id="{EFAAD587-B7A3-CD89-C517-4B6A9930B1AC}"/>
              </a:ext>
            </a:extLst>
          </p:cNvPr>
          <p:cNvSpPr txBox="1"/>
          <p:nvPr/>
        </p:nvSpPr>
        <p:spPr>
          <a:xfrm>
            <a:off x="3151762" y="914400"/>
            <a:ext cx="5181600" cy="4247317"/>
          </a:xfrm>
          <a:prstGeom prst="rect">
            <a:avLst/>
          </a:prstGeom>
          <a:noFill/>
        </p:spPr>
        <p:txBody>
          <a:bodyPr wrap="square">
            <a:spAutoFit/>
          </a:bodyPr>
          <a:lstStyle/>
          <a:p>
            <a:endParaRPr lang="ro-RO" dirty="0"/>
          </a:p>
          <a:p>
            <a:pPr algn="just"/>
            <a:r>
              <a:rPr lang="ro-RO" dirty="0">
                <a:latin typeface="Times New Roman" pitchFamily="18" charset="0"/>
                <a:cs typeface="Times New Roman" pitchFamily="18" charset="0"/>
              </a:rPr>
              <a:t>        Mă numesc </a:t>
            </a:r>
            <a:r>
              <a:rPr lang="ro-RO" b="1" dirty="0">
                <a:latin typeface="Times New Roman" pitchFamily="18" charset="0"/>
                <a:cs typeface="Times New Roman" pitchFamily="18" charset="0"/>
              </a:rPr>
              <a:t>FAUR ELENA, </a:t>
            </a:r>
            <a:r>
              <a:rPr lang="ro-RO" dirty="0">
                <a:latin typeface="Times New Roman" pitchFamily="18" charset="0"/>
                <a:cs typeface="Times New Roman" pitchFamily="18" charset="0"/>
              </a:rPr>
              <a:t>am 43 ani.</a:t>
            </a:r>
          </a:p>
          <a:p>
            <a:pPr algn="just"/>
            <a:r>
              <a:rPr lang="ro-RO" dirty="0">
                <a:latin typeface="Times New Roman" pitchFamily="18" charset="0"/>
                <a:cs typeface="Times New Roman" pitchFamily="18" charset="0"/>
              </a:rPr>
              <a:t>       “Arta” de a fi educatoare este minunea de a ne oglindi zilnic în ochii copiilor. Ochișorii unui copil îți pot „spune” multe: uneori ești zâna bună, alteori ești și vrăjitoarea cea rea, dar ești mereu cea care alină durerea și șterge râurile de lacrimi, precum și „prietena” de care cei mici au atâta nevoie!</a:t>
            </a:r>
          </a:p>
          <a:p>
            <a:pPr algn="just"/>
            <a:r>
              <a:rPr lang="ro-RO" dirty="0">
                <a:latin typeface="Times New Roman" pitchFamily="18" charset="0"/>
                <a:cs typeface="Times New Roman" pitchFamily="18" charset="0"/>
              </a:rPr>
              <a:t>        Și-atunci se întâmplă o minune! </a:t>
            </a:r>
            <a:r>
              <a:rPr lang="en-US" dirty="0">
                <a:latin typeface="Times New Roman" pitchFamily="18" charset="0"/>
                <a:cs typeface="Times New Roman" pitchFamily="18" charset="0"/>
              </a:rPr>
              <a:t>.</a:t>
            </a:r>
            <a:r>
              <a:rPr lang="ro-RO" dirty="0">
                <a:latin typeface="Times New Roman" pitchFamily="18" charset="0"/>
                <a:cs typeface="Times New Roman" pitchFamily="18" charset="0"/>
              </a:rPr>
              <a:t>.. minunea de a fi educatoare! </a:t>
            </a:r>
          </a:p>
          <a:p>
            <a:r>
              <a:rPr lang="ro-RO" dirty="0">
                <a:latin typeface="Times New Roman" pitchFamily="18" charset="0"/>
                <a:cs typeface="Times New Roman" pitchFamily="18" charset="0"/>
              </a:rPr>
              <a:t>La urma urmei, ce fericire este  mai mare, decât să vezi că micii muguri din grija, dragostea și speranța ta au răsărit și se întind spre soare, spre lume.</a:t>
            </a:r>
            <a:br>
              <a:rPr lang="ro-RO" dirty="0">
                <a:latin typeface="Times New Roman" pitchFamily="18" charset="0"/>
                <a:cs typeface="Times New Roman" pitchFamily="18" charset="0"/>
              </a:rPr>
            </a:br>
            <a:br>
              <a:rPr lang="ro-RO" dirty="0"/>
            </a:br>
            <a:endParaRPr lang="ro-RO" dirty="0"/>
          </a:p>
        </p:txBody>
      </p:sp>
      <p:sp>
        <p:nvSpPr>
          <p:cNvPr id="3" name="TextBox 2"/>
          <p:cNvSpPr txBox="1"/>
          <p:nvPr/>
        </p:nvSpPr>
        <p:spPr>
          <a:xfrm>
            <a:off x="457200" y="3810000"/>
            <a:ext cx="2514600" cy="369332"/>
          </a:xfrm>
          <a:prstGeom prst="rect">
            <a:avLst/>
          </a:prstGeom>
          <a:noFill/>
        </p:spPr>
        <p:txBody>
          <a:bodyPr wrap="square" rtlCol="0">
            <a:spAutoFit/>
          </a:bodyPr>
          <a:lstStyle/>
          <a:p>
            <a:r>
              <a:rPr lang="ro-RO" dirty="0"/>
              <a:t>Coordonator structură</a:t>
            </a:r>
            <a:endParaRPr lang="en-US" dirty="0"/>
          </a:p>
        </p:txBody>
      </p:sp>
    </p:spTree>
    <p:extLst>
      <p:ext uri="{BB962C8B-B14F-4D97-AF65-F5344CB8AC3E}">
        <p14:creationId xmlns:p14="http://schemas.microsoft.com/office/powerpoint/2010/main" val="1763265471"/>
      </p:ext>
    </p:extLst>
  </p:cSld>
  <p:clrMapOvr>
    <a:masterClrMapping/>
  </p:clrMapOvr>
  <p:transition spd="slow" advClick="0">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1">
            <a:extLst>
              <a:ext uri="{FF2B5EF4-FFF2-40B4-BE49-F238E27FC236}">
                <a16:creationId xmlns:a16="http://schemas.microsoft.com/office/drawing/2014/main" id="{BC7CC9BA-1ECF-0D9B-5793-8CC8758C20D0}"/>
              </a:ext>
            </a:extLst>
          </p:cNvPr>
          <p:cNvPicPr>
            <a:picLocks noChangeAspect="1"/>
          </p:cNvPicPr>
          <p:nvPr/>
        </p:nvPicPr>
        <p:blipFill>
          <a:blip r:embed="rId2"/>
          <a:stretch>
            <a:fillRect/>
          </a:stretch>
        </p:blipFill>
        <p:spPr>
          <a:xfrm>
            <a:off x="685799" y="761999"/>
            <a:ext cx="2209801" cy="2194560"/>
          </a:xfrm>
          <a:prstGeom prst="rect">
            <a:avLst/>
          </a:prstGeom>
          <a:ln>
            <a:solidFill>
              <a:schemeClr val="accent6"/>
            </a:solidFill>
          </a:ln>
        </p:spPr>
      </p:pic>
      <p:sp>
        <p:nvSpPr>
          <p:cNvPr id="4" name="CasetăText 3">
            <a:extLst>
              <a:ext uri="{FF2B5EF4-FFF2-40B4-BE49-F238E27FC236}">
                <a16:creationId xmlns:a16="http://schemas.microsoft.com/office/drawing/2014/main" id="{A8E91FC6-DD98-04E0-7C0F-DB0B936DD9A6}"/>
              </a:ext>
            </a:extLst>
          </p:cNvPr>
          <p:cNvSpPr txBox="1"/>
          <p:nvPr/>
        </p:nvSpPr>
        <p:spPr>
          <a:xfrm>
            <a:off x="3657600" y="335845"/>
            <a:ext cx="4953000" cy="4801314"/>
          </a:xfrm>
          <a:prstGeom prst="rect">
            <a:avLst/>
          </a:prstGeom>
          <a:noFill/>
        </p:spPr>
        <p:txBody>
          <a:bodyPr wrap="square">
            <a:spAutoFit/>
          </a:bodyPr>
          <a:lstStyle/>
          <a:p>
            <a:pPr algn="just"/>
            <a:endParaRPr lang="ro-RO" dirty="0">
              <a:latin typeface="Times New Roman" pitchFamily="18" charset="0"/>
              <a:cs typeface="Times New Roman" pitchFamily="18" charset="0"/>
            </a:endParaRPr>
          </a:p>
          <a:p>
            <a:pPr algn="just"/>
            <a:endParaRPr lang="ro-RO" b="1" dirty="0">
              <a:latin typeface="Times New Roman" pitchFamily="18" charset="0"/>
              <a:cs typeface="Times New Roman" pitchFamily="18" charset="0"/>
            </a:endParaRPr>
          </a:p>
          <a:p>
            <a:pPr algn="just"/>
            <a:r>
              <a:rPr lang="ro-RO" dirty="0">
                <a:latin typeface="Times New Roman" pitchFamily="18" charset="0"/>
                <a:cs typeface="Times New Roman" pitchFamily="18" charset="0"/>
              </a:rPr>
              <a:t>        Mă numesc </a:t>
            </a:r>
            <a:r>
              <a:rPr lang="ro-RO" b="1" dirty="0">
                <a:latin typeface="Times New Roman" pitchFamily="18" charset="0"/>
                <a:cs typeface="Times New Roman" pitchFamily="18" charset="0"/>
              </a:rPr>
              <a:t>Bianca Valeria Coman</a:t>
            </a:r>
            <a:r>
              <a:rPr lang="ro-RO" dirty="0">
                <a:latin typeface="Times New Roman" pitchFamily="18" charset="0"/>
                <a:cs typeface="Times New Roman" pitchFamily="18" charset="0"/>
              </a:rPr>
              <a:t>, am 23 de ani. Sunt absolventă a Universității „1 Decembrie 1918” din Alba Iulia. </a:t>
            </a:r>
          </a:p>
          <a:p>
            <a:pPr algn="just"/>
            <a:r>
              <a:rPr lang="ro-RO" dirty="0">
                <a:latin typeface="Times New Roman" pitchFamily="18" charset="0"/>
                <a:cs typeface="Times New Roman" pitchFamily="18" charset="0"/>
              </a:rPr>
              <a:t>       Iubirea față de copii și jocurile copilăriei mele, în care deseori jucam rolul educatoarei/ învățătoarei, au constituit motivele pentru care mi-am dorit și îmi doresc să profesez în acest domeniu toată viața. </a:t>
            </a:r>
          </a:p>
          <a:p>
            <a:pPr algn="just"/>
            <a:r>
              <a:rPr lang="ro-RO" dirty="0">
                <a:latin typeface="Times New Roman" pitchFamily="18" charset="0"/>
                <a:cs typeface="Times New Roman" pitchFamily="18" charset="0"/>
              </a:rPr>
              <a:t>          Prin privilegiul pe care l-am câștigat, acela de a educa suflete gingașe și pure de copii, pot dărui zilnic zâmbete, dragoste și înțelegere acestora și acest lucru mă bucură enorm. </a:t>
            </a:r>
          </a:p>
          <a:p>
            <a:pPr algn="just"/>
            <a:r>
              <a:rPr lang="ro-RO" dirty="0">
                <a:latin typeface="Times New Roman" pitchFamily="18" charset="0"/>
                <a:cs typeface="Times New Roman" pitchFamily="18" charset="0"/>
              </a:rPr>
              <a:t>          Îmi doresc ca împreună cu copiii să culegem cele mai frumoase învățături care, mai apoi, îi vor însoți pe aceștia pe tot parcursul vieții.</a:t>
            </a:r>
          </a:p>
        </p:txBody>
      </p:sp>
      <p:sp>
        <p:nvSpPr>
          <p:cNvPr id="3" name="Rectangle 2"/>
          <p:cNvSpPr/>
          <p:nvPr/>
        </p:nvSpPr>
        <p:spPr>
          <a:xfrm>
            <a:off x="342899" y="3200400"/>
            <a:ext cx="2895599" cy="1477328"/>
          </a:xfrm>
          <a:prstGeom prst="rect">
            <a:avLst/>
          </a:prstGeom>
        </p:spPr>
        <p:txBody>
          <a:bodyPr wrap="square">
            <a:spAutoFit/>
          </a:bodyPr>
          <a:lstStyle/>
          <a:p>
            <a:r>
              <a:rPr lang="ro-RO" i="1" dirty="0">
                <a:solidFill>
                  <a:prstClr val="black"/>
                </a:solidFill>
                <a:latin typeface="Times New Roman" pitchFamily="18" charset="0"/>
                <a:cs typeface="Times New Roman" pitchFamily="18" charset="0"/>
              </a:rPr>
              <a:t>„Cel mai bun mod de a face copiii buni este să-i faci fericiți!”           Oscar Wilde</a:t>
            </a:r>
          </a:p>
          <a:p>
            <a:pPr lvl="0"/>
            <a:endParaRPr lang="ro-RO" i="1" dirty="0">
              <a:solidFill>
                <a:prstClr val="black"/>
              </a:solidFill>
              <a:latin typeface="Times New Roman" pitchFamily="18" charset="0"/>
              <a:cs typeface="Times New Roman" pitchFamily="18" charset="0"/>
            </a:endParaRPr>
          </a:p>
          <a:p>
            <a:pPr lvl="0"/>
            <a:r>
              <a:rPr lang="ro-RO" i="1" dirty="0">
                <a:solidFill>
                  <a:prstClr val="black"/>
                </a:solidFill>
                <a:latin typeface="Times New Roman" pitchFamily="18" charset="0"/>
                <a:cs typeface="Times New Roman" pitchFamily="18" charset="0"/>
              </a:rPr>
              <a:t>                                            </a:t>
            </a:r>
          </a:p>
        </p:txBody>
      </p:sp>
    </p:spTree>
    <p:extLst>
      <p:ext uri="{BB962C8B-B14F-4D97-AF65-F5344CB8AC3E}">
        <p14:creationId xmlns:p14="http://schemas.microsoft.com/office/powerpoint/2010/main" val="2884115241"/>
      </p:ext>
    </p:extLst>
  </p:cSld>
  <p:clrMapOvr>
    <a:masterClrMapping/>
  </p:clrMapOvr>
  <p:transition spd="slow" advClick="0">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ine 3">
            <a:extLst>
              <a:ext uri="{FF2B5EF4-FFF2-40B4-BE49-F238E27FC236}">
                <a16:creationId xmlns:a16="http://schemas.microsoft.com/office/drawing/2014/main" id="{E99BD9A9-5543-6E7B-2376-C549B0087C3B}"/>
              </a:ext>
            </a:extLst>
          </p:cNvPr>
          <p:cNvPicPr>
            <a:picLocks noChangeAspect="1"/>
          </p:cNvPicPr>
          <p:nvPr/>
        </p:nvPicPr>
        <p:blipFill rotWithShape="1">
          <a:blip r:embed="rId2"/>
          <a:srcRect b="10325"/>
          <a:stretch/>
        </p:blipFill>
        <p:spPr>
          <a:xfrm>
            <a:off x="914400" y="896993"/>
            <a:ext cx="1828800" cy="2898303"/>
          </a:xfrm>
          <a:prstGeom prst="rect">
            <a:avLst/>
          </a:prstGeom>
          <a:ln>
            <a:solidFill>
              <a:schemeClr val="accent6"/>
            </a:solidFill>
          </a:ln>
        </p:spPr>
      </p:pic>
      <p:sp>
        <p:nvSpPr>
          <p:cNvPr id="6" name="CasetăText 5">
            <a:extLst>
              <a:ext uri="{FF2B5EF4-FFF2-40B4-BE49-F238E27FC236}">
                <a16:creationId xmlns:a16="http://schemas.microsoft.com/office/drawing/2014/main" id="{7A308041-530D-808B-6B05-C32327E49B61}"/>
              </a:ext>
            </a:extLst>
          </p:cNvPr>
          <p:cNvSpPr txBox="1"/>
          <p:nvPr/>
        </p:nvSpPr>
        <p:spPr>
          <a:xfrm>
            <a:off x="3755571" y="-46590"/>
            <a:ext cx="4474029" cy="3416320"/>
          </a:xfrm>
          <a:prstGeom prst="rect">
            <a:avLst/>
          </a:prstGeom>
          <a:noFill/>
        </p:spPr>
        <p:txBody>
          <a:bodyPr wrap="square">
            <a:spAutoFit/>
          </a:bodyPr>
          <a:lstStyle/>
          <a:p>
            <a:pPr algn="ctr"/>
            <a:endParaRPr lang="ro-RO" dirty="0"/>
          </a:p>
          <a:p>
            <a:pPr algn="ctr"/>
            <a:endParaRPr lang="ro-RO" dirty="0"/>
          </a:p>
          <a:p>
            <a:pPr algn="just"/>
            <a:endParaRPr lang="ro-RO" dirty="0">
              <a:latin typeface="Times New Roman" pitchFamily="18" charset="0"/>
              <a:cs typeface="Times New Roman" pitchFamily="18" charset="0"/>
            </a:endParaRPr>
          </a:p>
          <a:p>
            <a:pPr algn="just"/>
            <a:r>
              <a:rPr lang="ro-RO" dirty="0">
                <a:latin typeface="Times New Roman" pitchFamily="18" charset="0"/>
                <a:cs typeface="Times New Roman" pitchFamily="18" charset="0"/>
              </a:rPr>
              <a:t>Mă </a:t>
            </a:r>
            <a:r>
              <a:rPr lang="ro-RO" b="1" dirty="0">
                <a:latin typeface="Times New Roman" pitchFamily="18" charset="0"/>
                <a:cs typeface="Times New Roman" pitchFamily="18" charset="0"/>
              </a:rPr>
              <a:t>numesc </a:t>
            </a:r>
            <a:r>
              <a:rPr lang="ro-RO" b="1" dirty="0" err="1">
                <a:latin typeface="Times New Roman" pitchFamily="18" charset="0"/>
                <a:cs typeface="Times New Roman" pitchFamily="18" charset="0"/>
              </a:rPr>
              <a:t>Burza</a:t>
            </a:r>
            <a:r>
              <a:rPr lang="ro-RO" b="1" dirty="0">
                <a:latin typeface="Times New Roman" pitchFamily="18" charset="0"/>
                <a:cs typeface="Times New Roman" pitchFamily="18" charset="0"/>
              </a:rPr>
              <a:t> Viorica </a:t>
            </a:r>
            <a:r>
              <a:rPr lang="ro-RO" dirty="0">
                <a:latin typeface="Times New Roman" pitchFamily="18" charset="0"/>
                <a:cs typeface="Times New Roman" pitchFamily="18" charset="0"/>
              </a:rPr>
              <a:t>și sunt profesor la Grădinița PP nr. 7 – Structura Grădinița PP nr. 1 Deva. Am o experiență în învățământ de 38 ani. Sunt atașată de copii, îmi place să-i învăț cât mai multe lucruri și să ne jucăm împreună. Educația contează în formarea copilului de aceea am ales această meserie și o dedic fiecărui învățăcel care  trece pragul grădiniței noastre.</a:t>
            </a:r>
          </a:p>
        </p:txBody>
      </p:sp>
      <p:sp>
        <p:nvSpPr>
          <p:cNvPr id="2" name="Rectangle 1"/>
          <p:cNvSpPr/>
          <p:nvPr/>
        </p:nvSpPr>
        <p:spPr>
          <a:xfrm>
            <a:off x="457200" y="4484301"/>
            <a:ext cx="3200400" cy="1200329"/>
          </a:xfrm>
          <a:prstGeom prst="rect">
            <a:avLst/>
          </a:prstGeom>
        </p:spPr>
        <p:txBody>
          <a:bodyPr wrap="square">
            <a:spAutoFit/>
          </a:bodyPr>
          <a:lstStyle/>
          <a:p>
            <a:pPr lvl="0" algn="just"/>
            <a:r>
              <a:rPr lang="ro-RO" i="1" dirty="0">
                <a:solidFill>
                  <a:prstClr val="black"/>
                </a:solidFill>
                <a:latin typeface="Times New Roman" pitchFamily="18" charset="0"/>
                <a:cs typeface="Times New Roman" pitchFamily="18" charset="0"/>
              </a:rPr>
              <a:t>“Fiecare copil pe care îl educăm este un OM dăruit societăţii” </a:t>
            </a:r>
          </a:p>
          <a:p>
            <a:pPr lvl="0" algn="just"/>
            <a:r>
              <a:rPr lang="ro-RO" i="1" dirty="0">
                <a:solidFill>
                  <a:prstClr val="black"/>
                </a:solidFill>
                <a:latin typeface="Times New Roman" pitchFamily="18" charset="0"/>
                <a:cs typeface="Times New Roman" pitchFamily="18" charset="0"/>
              </a:rPr>
              <a:t>                                    N. Iorga</a:t>
            </a:r>
          </a:p>
        </p:txBody>
      </p:sp>
    </p:spTree>
    <p:extLst>
      <p:ext uri="{BB962C8B-B14F-4D97-AF65-F5344CB8AC3E}">
        <p14:creationId xmlns:p14="http://schemas.microsoft.com/office/powerpoint/2010/main" val="3102132960"/>
      </p:ext>
    </p:extLst>
  </p:cSld>
  <p:clrMapOvr>
    <a:masterClrMapping/>
  </p:clrMapOvr>
  <p:transition spd="slow" advClick="0">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1">
            <a:extLst>
              <a:ext uri="{FF2B5EF4-FFF2-40B4-BE49-F238E27FC236}">
                <a16:creationId xmlns:a16="http://schemas.microsoft.com/office/drawing/2014/main" id="{E09676FA-6E75-6ACF-B60E-EDCD9924D3B7}"/>
              </a:ext>
            </a:extLst>
          </p:cNvPr>
          <p:cNvPicPr>
            <a:picLocks noChangeAspect="1"/>
          </p:cNvPicPr>
          <p:nvPr/>
        </p:nvPicPr>
        <p:blipFill>
          <a:blip r:embed="rId2"/>
          <a:stretch>
            <a:fillRect/>
          </a:stretch>
        </p:blipFill>
        <p:spPr>
          <a:xfrm>
            <a:off x="848089" y="413638"/>
            <a:ext cx="2120171" cy="2834640"/>
          </a:xfrm>
          <a:prstGeom prst="rect">
            <a:avLst/>
          </a:prstGeom>
          <a:ln>
            <a:solidFill>
              <a:schemeClr val="accent6"/>
            </a:solidFill>
          </a:ln>
        </p:spPr>
      </p:pic>
      <p:sp>
        <p:nvSpPr>
          <p:cNvPr id="4" name="CasetăText 3">
            <a:extLst>
              <a:ext uri="{FF2B5EF4-FFF2-40B4-BE49-F238E27FC236}">
                <a16:creationId xmlns:a16="http://schemas.microsoft.com/office/drawing/2014/main" id="{A09EF052-409A-2DDE-AF63-E0BAE26879C8}"/>
              </a:ext>
            </a:extLst>
          </p:cNvPr>
          <p:cNvSpPr txBox="1"/>
          <p:nvPr/>
        </p:nvSpPr>
        <p:spPr>
          <a:xfrm>
            <a:off x="3609671" y="986120"/>
            <a:ext cx="5029200" cy="4801314"/>
          </a:xfrm>
          <a:prstGeom prst="rect">
            <a:avLst/>
          </a:prstGeom>
          <a:noFill/>
        </p:spPr>
        <p:txBody>
          <a:bodyPr wrap="square">
            <a:spAutoFit/>
          </a:bodyPr>
          <a:lstStyle/>
          <a:p>
            <a:pPr algn="just"/>
            <a:r>
              <a:rPr lang="ro-RO" dirty="0">
                <a:latin typeface="Times New Roman" pitchFamily="18" charset="0"/>
                <a:cs typeface="Times New Roman" pitchFamily="18" charset="0"/>
              </a:rPr>
              <a:t>Mă numesc </a:t>
            </a:r>
            <a:r>
              <a:rPr lang="en-US" b="1" dirty="0" err="1">
                <a:latin typeface="Times New Roman" pitchFamily="18" charset="0"/>
                <a:cs typeface="Times New Roman" pitchFamily="18" charset="0"/>
              </a:rPr>
              <a:t>Istrate</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Marinela</a:t>
            </a:r>
            <a:r>
              <a:rPr lang="en-US" dirty="0">
                <a:latin typeface="Times New Roman" pitchFamily="18" charset="0"/>
                <a:cs typeface="Times New Roman" pitchFamily="18" charset="0"/>
              </a:rPr>
              <a:t>.</a:t>
            </a:r>
          </a:p>
          <a:p>
            <a:pPr algn="just"/>
            <a:r>
              <a:rPr lang="ro-RO" dirty="0">
                <a:latin typeface="Times New Roman" pitchFamily="18" charset="0"/>
                <a:cs typeface="Times New Roman" pitchFamily="18" charset="0"/>
              </a:rPr>
              <a:t>Educatoarea este o persoană care plantează semințele cunoașterii în mintea copiilor și îi ajută să crească și să înflorească. Ea nu se limitează la predarea materiei școlare, ci și la formarea caracterului și a valorilor copiilor. Tot ea  este o comoară de răbdare, iubire și înțelepciune, care îi ajută pe copii să descopere lumea.</a:t>
            </a:r>
          </a:p>
          <a:p>
            <a:pPr algn="just"/>
            <a:r>
              <a:rPr lang="ro-RO" dirty="0">
                <a:latin typeface="Times New Roman" pitchFamily="18" charset="0"/>
                <a:cs typeface="Times New Roman" pitchFamily="18" charset="0"/>
              </a:rPr>
              <a:t>        Cea mai mare recompensă pentru o educatoare este să vadă cum copiii pe care i-a îndrumat devin adulți înțelepți și responsabili.</a:t>
            </a:r>
          </a:p>
          <a:p>
            <a:pPr algn="just"/>
            <a:r>
              <a:rPr lang="ro-RO" dirty="0">
                <a:latin typeface="Times New Roman" pitchFamily="18" charset="0"/>
                <a:cs typeface="Times New Roman" pitchFamily="18" charset="0"/>
              </a:rPr>
              <a:t>       Pentru  mine a fi educatoare este mai mult decât o meserie, este o misiune. Pe lângă transmiterea cunoștințelor, este șansa pe care o am de a dărui copiilor o părticică din ceea ce sunt, prin exemplul meu. Este un privilegiu pentru mine, să fiu educatoare!</a:t>
            </a:r>
          </a:p>
        </p:txBody>
      </p:sp>
      <p:sp>
        <p:nvSpPr>
          <p:cNvPr id="3" name="Rectangle 2"/>
          <p:cNvSpPr/>
          <p:nvPr/>
        </p:nvSpPr>
        <p:spPr>
          <a:xfrm>
            <a:off x="250521" y="3352800"/>
            <a:ext cx="3359150" cy="923330"/>
          </a:xfrm>
          <a:prstGeom prst="rect">
            <a:avLst/>
          </a:prstGeom>
        </p:spPr>
        <p:txBody>
          <a:bodyPr wrap="square">
            <a:spAutoFit/>
          </a:bodyPr>
          <a:lstStyle/>
          <a:p>
            <a:pPr lvl="0"/>
            <a:r>
              <a:rPr lang="ro-RO" i="1" dirty="0">
                <a:solidFill>
                  <a:prstClr val="black"/>
                </a:solidFill>
              </a:rPr>
              <a:t>"O educatoare nu umple un vas, ci aprinde o flacără." </a:t>
            </a:r>
          </a:p>
          <a:p>
            <a:pPr lvl="0"/>
            <a:r>
              <a:rPr lang="ro-RO" i="1" dirty="0">
                <a:solidFill>
                  <a:prstClr val="black"/>
                </a:solidFill>
              </a:rPr>
              <a:t>                     William Butler Yeats</a:t>
            </a:r>
          </a:p>
        </p:txBody>
      </p:sp>
    </p:spTree>
    <p:extLst>
      <p:ext uri="{BB962C8B-B14F-4D97-AF65-F5344CB8AC3E}">
        <p14:creationId xmlns:p14="http://schemas.microsoft.com/office/powerpoint/2010/main" val="3247228955"/>
      </p:ext>
    </p:extLst>
  </p:cSld>
  <p:clrMapOvr>
    <a:masterClrMapping/>
  </p:clrMapOvr>
  <p:transition spd="slow" advClick="0">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1">
            <a:extLst>
              <a:ext uri="{FF2B5EF4-FFF2-40B4-BE49-F238E27FC236}">
                <a16:creationId xmlns:a16="http://schemas.microsoft.com/office/drawing/2014/main" id="{D1818EF9-BA48-C48E-BDDA-9C0E6B3EC856}"/>
              </a:ext>
            </a:extLst>
          </p:cNvPr>
          <p:cNvPicPr>
            <a:picLocks noChangeAspect="1"/>
          </p:cNvPicPr>
          <p:nvPr/>
        </p:nvPicPr>
        <p:blipFill rotWithShape="1">
          <a:blip r:embed="rId2"/>
          <a:srcRect l="22309" t="18322" r="22505" b="17698"/>
          <a:stretch/>
        </p:blipFill>
        <p:spPr>
          <a:xfrm>
            <a:off x="609601" y="990601"/>
            <a:ext cx="1832512" cy="2560320"/>
          </a:xfrm>
          <a:prstGeom prst="rect">
            <a:avLst/>
          </a:prstGeom>
          <a:ln>
            <a:solidFill>
              <a:schemeClr val="accent6"/>
            </a:solidFill>
          </a:ln>
        </p:spPr>
      </p:pic>
      <p:sp>
        <p:nvSpPr>
          <p:cNvPr id="4" name="Rectangle 3"/>
          <p:cNvSpPr/>
          <p:nvPr/>
        </p:nvSpPr>
        <p:spPr>
          <a:xfrm>
            <a:off x="2971800" y="762000"/>
            <a:ext cx="6019800" cy="5632311"/>
          </a:xfrm>
          <a:prstGeom prst="rect">
            <a:avLst/>
          </a:prstGeom>
        </p:spPr>
        <p:txBody>
          <a:bodyPr wrap="square">
            <a:spAutoFit/>
          </a:bodyPr>
          <a:lstStyle/>
          <a:p>
            <a:endParaRPr lang="ro-RO" dirty="0">
              <a:latin typeface="Times New Roman" pitchFamily="18" charset="0"/>
              <a:cs typeface="Times New Roman" pitchFamily="18" charset="0"/>
            </a:endParaRPr>
          </a:p>
          <a:p>
            <a:pPr algn="just"/>
            <a:r>
              <a:rPr lang="ro-RO" dirty="0">
                <a:latin typeface="Times New Roman" pitchFamily="18" charset="0"/>
                <a:cs typeface="Times New Roman" pitchFamily="18" charset="0"/>
              </a:rPr>
              <a:t>Mă  numesc  </a:t>
            </a:r>
            <a:r>
              <a:rPr lang="ro-RO" b="1" dirty="0">
                <a:latin typeface="Times New Roman" pitchFamily="18" charset="0"/>
                <a:cs typeface="Times New Roman" pitchFamily="18" charset="0"/>
              </a:rPr>
              <a:t>Podean  Marioara  Valerica </a:t>
            </a:r>
            <a:r>
              <a:rPr lang="ro-RO" dirty="0">
                <a:latin typeface="Times New Roman" pitchFamily="18" charset="0"/>
                <a:cs typeface="Times New Roman" pitchFamily="18" charset="0"/>
              </a:rPr>
              <a:t>și sunt educatoare  de  peste   42 de ani.</a:t>
            </a:r>
            <a:br>
              <a:rPr lang="ro-RO" dirty="0">
                <a:latin typeface="Times New Roman" pitchFamily="18" charset="0"/>
                <a:cs typeface="Times New Roman" pitchFamily="18" charset="0"/>
              </a:rPr>
            </a:br>
            <a:r>
              <a:rPr lang="ro-RO" dirty="0">
                <a:latin typeface="Times New Roman" pitchFamily="18" charset="0"/>
                <a:cs typeface="Times New Roman" pitchFamily="18" charset="0"/>
              </a:rPr>
              <a:t>    Mi-am ales  această  profesie  vocațională    din  marea dragoste  pentru copii.. Misiunea  noastră  profesională  este  de  a  acționa  asupra  personalității   în formare  a  copilului   direcționând și oferind  modele.  </a:t>
            </a:r>
            <a:br>
              <a:rPr lang="ro-RO" dirty="0">
                <a:latin typeface="Times New Roman" pitchFamily="18" charset="0"/>
                <a:cs typeface="Times New Roman" pitchFamily="18" charset="0"/>
              </a:rPr>
            </a:br>
            <a:r>
              <a:rPr lang="ro-RO" dirty="0">
                <a:latin typeface="Times New Roman" pitchFamily="18" charset="0"/>
                <a:cs typeface="Times New Roman" pitchFamily="18" charset="0"/>
              </a:rPr>
              <a:t>        În  grădiniță  educatoarea  reprezintă  un factor  principal  de  influențare  a  orientării  valorice  a  copiilor  și  în  același  timP  reprezintă  un  model  concret, posibil  de  urmat.</a:t>
            </a:r>
            <a:br>
              <a:rPr lang="ro-RO" dirty="0">
                <a:latin typeface="Times New Roman" pitchFamily="18" charset="0"/>
                <a:cs typeface="Times New Roman" pitchFamily="18" charset="0"/>
              </a:rPr>
            </a:br>
            <a:r>
              <a:rPr lang="ro-RO" dirty="0">
                <a:latin typeface="Times New Roman" pitchFamily="18" charset="0"/>
                <a:cs typeface="Times New Roman" pitchFamily="18" charset="0"/>
              </a:rPr>
              <a:t>          De-a  lungul  anilor am  constatat  că   experiența , intuiția  și  tactul  pedagogic  duc  la  realizarea  unui echilibru  stabil  între  ceea  ce  este  comun  și  ceea  ce  este  individual  în  grupă,  între  dezvoltarea  psihică  și  fizică,  între  activitățile  desfășurate  și  progresele  realizate.</a:t>
            </a:r>
            <a:br>
              <a:rPr lang="ro-RO" dirty="0">
                <a:latin typeface="Times New Roman" pitchFamily="18" charset="0"/>
                <a:cs typeface="Times New Roman" pitchFamily="18" charset="0"/>
              </a:rPr>
            </a:br>
            <a:r>
              <a:rPr lang="ro-RO" dirty="0">
                <a:latin typeface="Times New Roman" pitchFamily="18" charset="0"/>
                <a:cs typeface="Times New Roman" pitchFamily="18" charset="0"/>
              </a:rPr>
              <a:t>             În  fiecare  an  îi  aștept  cu  nerăbdare  pe  micii  preșcolari,  e  o  nouă  provocare,  să  parcurgem  un  drum  anevoios,  uneori   cu  greutăți,  dar    întotdeauna  presărat  cu surprize  și  provocări  care  să-i  pregătească  pentru  viață,  pentru  viitorul  dorit</a:t>
            </a:r>
            <a:r>
              <a:rPr lang="ro-RO" dirty="0"/>
              <a:t>.</a:t>
            </a:r>
            <a:endParaRPr lang="en-US" dirty="0"/>
          </a:p>
        </p:txBody>
      </p:sp>
    </p:spTree>
    <p:extLst>
      <p:ext uri="{BB962C8B-B14F-4D97-AF65-F5344CB8AC3E}">
        <p14:creationId xmlns:p14="http://schemas.microsoft.com/office/powerpoint/2010/main" val="59013331"/>
      </p:ext>
    </p:extLst>
  </p:cSld>
  <p:clrMapOvr>
    <a:masterClrMapping/>
  </p:clrMapOvr>
  <p:transition spd="slow" advClick="0">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ine 5">
            <a:extLst>
              <a:ext uri="{FF2B5EF4-FFF2-40B4-BE49-F238E27FC236}">
                <a16:creationId xmlns:a16="http://schemas.microsoft.com/office/drawing/2014/main" id="{6998016A-492D-603E-E19C-40D5961EE04E}"/>
              </a:ext>
            </a:extLst>
          </p:cNvPr>
          <p:cNvPicPr>
            <a:picLocks noChangeAspect="1"/>
          </p:cNvPicPr>
          <p:nvPr/>
        </p:nvPicPr>
        <p:blipFill rotWithShape="1">
          <a:blip r:embed="rId2"/>
          <a:srcRect l="6977" r="6977"/>
          <a:stretch/>
        </p:blipFill>
        <p:spPr>
          <a:xfrm>
            <a:off x="762003" y="1066800"/>
            <a:ext cx="2459783" cy="2468880"/>
          </a:xfrm>
          <a:prstGeom prst="rect">
            <a:avLst/>
          </a:prstGeom>
          <a:ln>
            <a:solidFill>
              <a:schemeClr val="accent6"/>
            </a:solidFill>
          </a:ln>
        </p:spPr>
      </p:pic>
      <p:sp>
        <p:nvSpPr>
          <p:cNvPr id="3" name="Rectangle 2"/>
          <p:cNvSpPr/>
          <p:nvPr/>
        </p:nvSpPr>
        <p:spPr>
          <a:xfrm>
            <a:off x="3733800" y="990600"/>
            <a:ext cx="4572000" cy="3970318"/>
          </a:xfrm>
          <a:prstGeom prst="rect">
            <a:avLst/>
          </a:prstGeom>
        </p:spPr>
        <p:txBody>
          <a:bodyPr>
            <a:spAutoFit/>
          </a:bodyPr>
          <a:lstStyle/>
          <a:p>
            <a:pPr algn="just"/>
            <a:br>
              <a:rPr lang="ro-RO" dirty="0">
                <a:latin typeface="Times New Roman" pitchFamily="18" charset="0"/>
                <a:cs typeface="Times New Roman" pitchFamily="18" charset="0"/>
              </a:rPr>
            </a:br>
            <a:br>
              <a:rPr lang="ro-RO" dirty="0">
                <a:latin typeface="Times New Roman" pitchFamily="18" charset="0"/>
                <a:cs typeface="Times New Roman" pitchFamily="18" charset="0"/>
              </a:rPr>
            </a:br>
            <a:r>
              <a:rPr lang="ro-RO" dirty="0">
                <a:latin typeface="Times New Roman" pitchFamily="18" charset="0"/>
                <a:cs typeface="Times New Roman" pitchFamily="18" charset="0"/>
              </a:rPr>
              <a:t>Mă numesc </a:t>
            </a:r>
            <a:r>
              <a:rPr lang="ro-RO" b="1" dirty="0">
                <a:latin typeface="Times New Roman" pitchFamily="18" charset="0"/>
                <a:cs typeface="Times New Roman" pitchFamily="18" charset="0"/>
              </a:rPr>
              <a:t>Petraş Adriana</a:t>
            </a:r>
            <a:r>
              <a:rPr lang="ro-RO" dirty="0">
                <a:latin typeface="Times New Roman" pitchFamily="18" charset="0"/>
                <a:cs typeface="Times New Roman" pitchFamily="18" charset="0"/>
              </a:rPr>
              <a:t>. </a:t>
            </a:r>
            <a:br>
              <a:rPr lang="ro-RO" dirty="0">
                <a:latin typeface="Times New Roman" pitchFamily="18" charset="0"/>
                <a:cs typeface="Times New Roman" pitchFamily="18" charset="0"/>
              </a:rPr>
            </a:br>
            <a:r>
              <a:rPr lang="ro-RO" dirty="0">
                <a:latin typeface="Times New Roman" pitchFamily="18" charset="0"/>
                <a:cs typeface="Times New Roman" pitchFamily="18" charset="0"/>
              </a:rPr>
              <a:t>Să lucrezi cu cei mici este în egală măsură o provocare de care ai parte zi de zi, o sursă de energie, dar și o responsabilitate</a:t>
            </a:r>
            <a:r>
              <a:rPr lang="en-US" dirty="0">
                <a:latin typeface="Times New Roman" pitchFamily="18" charset="0"/>
                <a:cs typeface="Times New Roman" pitchFamily="18" charset="0"/>
              </a:rPr>
              <a:t> </a:t>
            </a:r>
            <a:r>
              <a:rPr lang="ro-RO" dirty="0">
                <a:latin typeface="Times New Roman" pitchFamily="18" charset="0"/>
                <a:cs typeface="Times New Roman" pitchFamily="18" charset="0"/>
              </a:rPr>
              <a:t>uriaşă.</a:t>
            </a:r>
            <a:br>
              <a:rPr lang="ro-RO" dirty="0">
                <a:latin typeface="Times New Roman" pitchFamily="18" charset="0"/>
                <a:cs typeface="Times New Roman" pitchFamily="18" charset="0"/>
              </a:rPr>
            </a:br>
            <a:br>
              <a:rPr lang="ro-RO" dirty="0">
                <a:latin typeface="Times New Roman" pitchFamily="18" charset="0"/>
                <a:cs typeface="Times New Roman" pitchFamily="18" charset="0"/>
              </a:rPr>
            </a:br>
            <a:r>
              <a:rPr lang="ro-RO" dirty="0">
                <a:latin typeface="Times New Roman" pitchFamily="18" charset="0"/>
                <a:cs typeface="Times New Roman" pitchFamily="18" charset="0"/>
              </a:rPr>
              <a:t>Ca educatoare, mă ocup cu educația și pregătirea ”micilor omuleţi”, astfel încât ei să dobândească modurile de bază despre lume și societatea în care trăiesc, asigurându-mă că  această  etapă  este presărată  cu  multe  zâmbete  și clipe frumoase încununate de succes și multe realizări</a:t>
            </a:r>
            <a:endParaRPr lang="en-US" dirty="0"/>
          </a:p>
        </p:txBody>
      </p:sp>
      <p:sp>
        <p:nvSpPr>
          <p:cNvPr id="4" name="Rectangle 3"/>
          <p:cNvSpPr/>
          <p:nvPr/>
        </p:nvSpPr>
        <p:spPr>
          <a:xfrm>
            <a:off x="381000" y="3546386"/>
            <a:ext cx="3319463" cy="923330"/>
          </a:xfrm>
          <a:prstGeom prst="rect">
            <a:avLst/>
          </a:prstGeom>
        </p:spPr>
        <p:txBody>
          <a:bodyPr wrap="square">
            <a:spAutoFit/>
          </a:bodyPr>
          <a:lstStyle/>
          <a:p>
            <a:r>
              <a:rPr lang="ro-RO" i="1" dirty="0">
                <a:solidFill>
                  <a:prstClr val="black"/>
                </a:solidFill>
                <a:latin typeface="Times New Roman" pitchFamily="18" charset="0"/>
                <a:cs typeface="Times New Roman" pitchFamily="18" charset="0"/>
              </a:rPr>
              <a:t>”Sufletul este vindecat fiind cu copiii.”</a:t>
            </a:r>
            <a:br>
              <a:rPr lang="ro-RO" i="1" dirty="0">
                <a:solidFill>
                  <a:prstClr val="black"/>
                </a:solidFill>
                <a:latin typeface="Times New Roman" pitchFamily="18" charset="0"/>
                <a:cs typeface="Times New Roman" pitchFamily="18" charset="0"/>
              </a:rPr>
            </a:br>
            <a:r>
              <a:rPr lang="ro-RO" i="1" dirty="0">
                <a:solidFill>
                  <a:prstClr val="black"/>
                </a:solidFill>
                <a:latin typeface="Times New Roman" pitchFamily="18" charset="0"/>
                <a:cs typeface="Times New Roman" pitchFamily="18" charset="0"/>
              </a:rPr>
              <a:t>                                 F.Dostoievski</a:t>
            </a:r>
            <a:endParaRPr lang="en-US" i="1" dirty="0"/>
          </a:p>
        </p:txBody>
      </p:sp>
    </p:spTree>
    <p:extLst>
      <p:ext uri="{BB962C8B-B14F-4D97-AF65-F5344CB8AC3E}">
        <p14:creationId xmlns:p14="http://schemas.microsoft.com/office/powerpoint/2010/main" val="4276413886"/>
      </p:ext>
    </p:extLst>
  </p:cSld>
  <p:clrMapOvr>
    <a:masterClrMapping/>
  </p:clrMapOvr>
  <p:transition spd="slow" advClick="0">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Toshiba\Downloads\WhatsApp Image 2023-10-05 at 13.47.50 (3).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435" y="1219200"/>
            <a:ext cx="7010400" cy="5257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199" y="457200"/>
            <a:ext cx="8400873" cy="523220"/>
          </a:xfrm>
          <a:prstGeom prst="rect">
            <a:avLst/>
          </a:prstGeom>
          <a:solidFill>
            <a:srgbClr val="FFC000"/>
          </a:solidFill>
        </p:spPr>
        <p:txBody>
          <a:bodyPr wrap="square" rtlCol="0">
            <a:spAutoFit/>
          </a:bodyPr>
          <a:lstStyle/>
          <a:p>
            <a:pPr algn="ctr"/>
            <a:r>
              <a:rPr lang="ro-RO" sz="2800" b="1" dirty="0">
                <a:solidFill>
                  <a:srgbClr val="002060"/>
                </a:solidFill>
                <a:latin typeface="Arial" pitchFamily="34" charset="0"/>
                <a:cs typeface="Arial" pitchFamily="34" charset="0"/>
              </a:rPr>
              <a:t>Structura – Creşa Nr.1 Deva</a:t>
            </a:r>
            <a:endParaRPr lang="en-US" sz="2800" b="1"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1654565246"/>
      </p:ext>
    </p:extLst>
  </p:cSld>
  <p:clrMapOvr>
    <a:masterClrMapping/>
  </p:clrMapOvr>
  <p:transition spd="slow" advClick="0">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tăText 2">
            <a:extLst>
              <a:ext uri="{FF2B5EF4-FFF2-40B4-BE49-F238E27FC236}">
                <a16:creationId xmlns:a16="http://schemas.microsoft.com/office/drawing/2014/main" id="{C6E6B5E9-F730-242D-6B9A-E493DCA74F29}"/>
              </a:ext>
            </a:extLst>
          </p:cNvPr>
          <p:cNvSpPr txBox="1"/>
          <p:nvPr/>
        </p:nvSpPr>
        <p:spPr>
          <a:xfrm>
            <a:off x="2743200" y="304800"/>
            <a:ext cx="6172200" cy="6463308"/>
          </a:xfrm>
          <a:prstGeom prst="rect">
            <a:avLst/>
          </a:prstGeom>
          <a:noFill/>
        </p:spPr>
        <p:txBody>
          <a:bodyPr wrap="square">
            <a:spAutoFit/>
          </a:bodyPr>
          <a:lstStyle/>
          <a:p>
            <a:pPr algn="just"/>
            <a:r>
              <a:rPr lang="ro-RO" sz="1600"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numesc</a:t>
            </a:r>
            <a:r>
              <a:rPr lang="en-US"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Costea</a:t>
            </a:r>
            <a:r>
              <a:rPr lang="en-US" b="1" dirty="0">
                <a:latin typeface="Times New Roman" panose="02020603050405020304" pitchFamily="18" charset="0"/>
                <a:cs typeface="Times New Roman" panose="02020603050405020304" pitchFamily="18" charset="0"/>
              </a:rPr>
              <a:t> Andra-Roxana</a:t>
            </a:r>
            <a:r>
              <a:rPr lang="en-US" dirty="0">
                <a:latin typeface="Times New Roman" panose="02020603050405020304" pitchFamily="18" charset="0"/>
                <a:cs typeface="Times New Roman" panose="02020603050405020304" pitchFamily="18" charset="0"/>
              </a:rPr>
              <a:t>, am 31 de ani </a:t>
            </a:r>
            <a:r>
              <a:rPr lang="en-US" dirty="0" err="1">
                <a:latin typeface="Times New Roman" panose="02020603050405020304" pitchFamily="18" charset="0"/>
                <a:cs typeface="Times New Roman" panose="02020603050405020304" pitchFamily="18" charset="0"/>
              </a:rPr>
              <a:t>și</a:t>
            </a:r>
            <a:r>
              <a:rPr lang="en-US" dirty="0">
                <a:latin typeface="Times New Roman" panose="02020603050405020304" pitchFamily="18" charset="0"/>
                <a:cs typeface="Times New Roman" panose="02020603050405020304" pitchFamily="18" charset="0"/>
              </a:rPr>
              <a:t> sunt educator-</a:t>
            </a:r>
            <a:r>
              <a:rPr lang="en-US" dirty="0" err="1">
                <a:latin typeface="Times New Roman" panose="02020603050405020304" pitchFamily="18" charset="0"/>
                <a:cs typeface="Times New Roman" panose="02020603050405020304" pitchFamily="18" charset="0"/>
              </a:rPr>
              <a:t>puericultor</a:t>
            </a:r>
            <a:r>
              <a:rPr lang="en-US" dirty="0">
                <a:latin typeface="Times New Roman" panose="02020603050405020304" pitchFamily="18" charset="0"/>
                <a:cs typeface="Times New Roman" panose="02020603050405020304" pitchFamily="18" charset="0"/>
              </a:rPr>
              <a:t> la </a:t>
            </a:r>
            <a:r>
              <a:rPr lang="en-US" dirty="0" err="1">
                <a:latin typeface="Times New Roman" panose="02020603050405020304" pitchFamily="18" charset="0"/>
                <a:cs typeface="Times New Roman" panose="02020603050405020304" pitchFamily="18" charset="0"/>
              </a:rPr>
              <a:t>Creșa</a:t>
            </a:r>
            <a:r>
              <a:rPr lang="en-US" dirty="0">
                <a:latin typeface="Times New Roman" panose="02020603050405020304" pitchFamily="18" charset="0"/>
                <a:cs typeface="Times New Roman" panose="02020603050405020304" pitchFamily="18" charset="0"/>
              </a:rPr>
              <a:t> Nr.1 Deva. Sunt </a:t>
            </a:r>
            <a:r>
              <a:rPr lang="en-US" dirty="0" err="1">
                <a:latin typeface="Times New Roman" panose="02020603050405020304" pitchFamily="18" charset="0"/>
                <a:cs typeface="Times New Roman" panose="02020603050405020304" pitchFamily="18" charset="0"/>
              </a:rPr>
              <a:t>absolventă</a:t>
            </a:r>
            <a:r>
              <a:rPr lang="en-US" dirty="0">
                <a:latin typeface="Times New Roman" panose="02020603050405020304" pitchFamily="18" charset="0"/>
                <a:cs typeface="Times New Roman" panose="02020603050405020304" pitchFamily="18" charset="0"/>
              </a:rPr>
              <a:t> a </a:t>
            </a:r>
            <a:r>
              <a:rPr lang="en-US" dirty="0" err="1">
                <a:latin typeface="Times New Roman" panose="02020603050405020304" pitchFamily="18" charset="0"/>
                <a:cs typeface="Times New Roman" panose="02020603050405020304" pitchFamily="18" charset="0"/>
              </a:rPr>
              <a:t>Facultății</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Geografie</a:t>
            </a:r>
            <a:r>
              <a:rPr lang="en-US" dirty="0">
                <a:latin typeface="Times New Roman" panose="02020603050405020304" pitchFamily="18" charset="0"/>
                <a:cs typeface="Times New Roman" panose="02020603050405020304" pitchFamily="18" charset="0"/>
              </a:rPr>
              <a:t> din </a:t>
            </a:r>
            <a:r>
              <a:rPr lang="en-US" dirty="0" err="1">
                <a:latin typeface="Times New Roman" panose="02020603050405020304" pitchFamily="18" charset="0"/>
                <a:cs typeface="Times New Roman" panose="02020603050405020304" pitchFamily="18" charset="0"/>
              </a:rPr>
              <a:t>Timișoara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studii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aprofundate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în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cadrul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Masteratului</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Dezvoltare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Amenajare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Turistică</a:t>
            </a:r>
            <a:r>
              <a:rPr lang="en-US" dirty="0">
                <a:latin typeface="Times New Roman" panose="02020603050405020304" pitchFamily="18" charset="0"/>
                <a:cs typeface="Times New Roman" panose="02020603050405020304" pitchFamily="18" charset="0"/>
              </a:rPr>
              <a:t>. </a:t>
            </a:r>
            <a:endParaRPr lang="ro-RO" dirty="0">
              <a:latin typeface="Times New Roman" panose="02020603050405020304" pitchFamily="18" charset="0"/>
              <a:cs typeface="Times New Roman" panose="02020603050405020304" pitchFamily="18" charset="0"/>
            </a:endParaRPr>
          </a:p>
          <a:p>
            <a:pPr algn="just"/>
            <a:r>
              <a:rPr lang="ro-RO"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Activez</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în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sistemul</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învățământ</a:t>
            </a:r>
            <a:r>
              <a:rPr lang="en-US" dirty="0">
                <a:latin typeface="Times New Roman" panose="02020603050405020304" pitchFamily="18" charset="0"/>
                <a:cs typeface="Times New Roman" panose="02020603050405020304" pitchFamily="18" charset="0"/>
              </a:rPr>
              <a:t> din </a:t>
            </a:r>
            <a:r>
              <a:rPr lang="en-US" dirty="0" err="1">
                <a:latin typeface="Times New Roman" panose="02020603050405020304" pitchFamily="18" charset="0"/>
                <a:cs typeface="Times New Roman" panose="02020603050405020304" pitchFamily="18" charset="0"/>
              </a:rPr>
              <a:t>anul</a:t>
            </a:r>
            <a:r>
              <a:rPr lang="en-US" dirty="0">
                <a:latin typeface="Times New Roman" panose="02020603050405020304" pitchFamily="18" charset="0"/>
                <a:cs typeface="Times New Roman" panose="02020603050405020304" pitchFamily="18" charset="0"/>
              </a:rPr>
              <a:t> 2016, ca </a:t>
            </a:r>
            <a:r>
              <a:rPr lang="en-US" dirty="0" err="1">
                <a:latin typeface="Times New Roman" panose="02020603050405020304" pitchFamily="18" charset="0"/>
                <a:cs typeface="Times New Roman" panose="02020603050405020304" pitchFamily="18" charset="0"/>
              </a:rPr>
              <a:t>profesor</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geografie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pentru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învățământul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gimnazial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liceal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însă</a:t>
            </a:r>
            <a:r>
              <a:rPr lang="en-US" dirty="0">
                <a:latin typeface="Times New Roman" panose="02020603050405020304" pitchFamily="18" charset="0"/>
                <a:cs typeface="Times New Roman" panose="02020603050405020304" pitchFamily="18" charset="0"/>
              </a:rPr>
              <a:t> de-a </a:t>
            </a:r>
            <a:r>
              <a:rPr lang="en-US" dirty="0" err="1">
                <a:latin typeface="Times New Roman" panose="02020603050405020304" pitchFamily="18" charset="0"/>
                <a:cs typeface="Times New Roman" panose="02020603050405020304" pitchFamily="18" charset="0"/>
              </a:rPr>
              <a:t>lungul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timpului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fiind</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înconjurată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mereu</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copii</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toate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vârstele</a:t>
            </a:r>
            <a:r>
              <a:rPr lang="en-US" dirty="0">
                <a:latin typeface="Times New Roman" panose="02020603050405020304" pitchFamily="18" charset="0"/>
                <a:cs typeface="Times New Roman" panose="02020603050405020304" pitchFamily="18" charset="0"/>
              </a:rPr>
              <a:t> am </a:t>
            </a:r>
            <a:r>
              <a:rPr lang="en-US" dirty="0" err="1">
                <a:latin typeface="Times New Roman" panose="02020603050405020304" pitchFamily="18" charset="0"/>
                <a:cs typeface="Times New Roman" panose="02020603050405020304" pitchFamily="18" charset="0"/>
              </a:rPr>
              <a:t>realizat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nimic</a:t>
            </a:r>
            <a:r>
              <a:rPr lang="en-US" dirty="0">
                <a:latin typeface="Times New Roman" panose="02020603050405020304" pitchFamily="18" charset="0"/>
                <a:cs typeface="Times New Roman" panose="02020603050405020304" pitchFamily="18" charset="0"/>
              </a:rPr>
              <a:t> nu </a:t>
            </a:r>
            <a:r>
              <a:rPr lang="en-US" dirty="0" err="1">
                <a:latin typeface="Times New Roman" panose="02020603050405020304" pitchFamily="18" charset="0"/>
                <a:cs typeface="Times New Roman" panose="02020603050405020304" pitchFamily="18" charset="0"/>
              </a:rPr>
              <a:t>este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nobil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decât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poți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îngrijești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modelezi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cele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mici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și</a:t>
            </a:r>
            <a:r>
              <a:rPr lang="en-US" dirty="0">
                <a:latin typeface="Times New Roman" panose="02020603050405020304" pitchFamily="18" charset="0"/>
                <a:cs typeface="Times New Roman" panose="02020603050405020304" pitchFamily="18" charset="0"/>
              </a:rPr>
              <a:t> pure </a:t>
            </a:r>
            <a:r>
              <a:rPr lang="en-US" dirty="0" err="1">
                <a:latin typeface="Times New Roman" panose="02020603050405020304" pitchFamily="18" charset="0"/>
                <a:cs typeface="Times New Roman" panose="02020603050405020304" pitchFamily="18" charset="0"/>
              </a:rPr>
              <a:t>suflete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și</a:t>
            </a:r>
            <a:r>
              <a:rPr lang="en-US" dirty="0">
                <a:latin typeface="Times New Roman" panose="02020603050405020304" pitchFamily="18" charset="0"/>
                <a:cs typeface="Times New Roman" panose="02020603050405020304" pitchFamily="18" charset="0"/>
              </a:rPr>
              <a:t> am </a:t>
            </a:r>
            <a:r>
              <a:rPr lang="en-US" dirty="0" err="1">
                <a:latin typeface="Times New Roman" panose="02020603050405020304" pitchFamily="18" charset="0"/>
                <a:cs typeface="Times New Roman" panose="02020603050405020304" pitchFamily="18" charset="0"/>
              </a:rPr>
              <a:t>hotărât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reorientez</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spre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Facultatea</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Științe</a:t>
            </a:r>
            <a:r>
              <a:rPr lang="en-US" dirty="0">
                <a:latin typeface="Times New Roman" panose="02020603050405020304" pitchFamily="18" charset="0"/>
                <a:cs typeface="Times New Roman" panose="02020603050405020304" pitchFamily="18" charset="0"/>
              </a:rPr>
              <a:t> Socio </a:t>
            </a:r>
            <a:r>
              <a:rPr lang="en-US" dirty="0" err="1">
                <a:latin typeface="Times New Roman" panose="02020603050405020304" pitchFamily="18" charset="0"/>
                <a:cs typeface="Times New Roman" panose="02020603050405020304" pitchFamily="18" charset="0"/>
              </a:rPr>
              <a:t>Umane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specializarea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Pedagogia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Învățământului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Primar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Preșcolar</a:t>
            </a:r>
            <a:r>
              <a:rPr lang="en-US" dirty="0">
                <a:latin typeface="Times New Roman" panose="02020603050405020304" pitchFamily="18" charset="0"/>
                <a:cs typeface="Times New Roman" panose="02020603050405020304" pitchFamily="18" charset="0"/>
              </a:rPr>
              <a:t>.</a:t>
            </a:r>
            <a:endParaRPr lang="ro-RO" dirty="0">
              <a:latin typeface="Times New Roman" panose="02020603050405020304" pitchFamily="18" charset="0"/>
              <a:cs typeface="Times New Roman" panose="02020603050405020304" pitchFamily="18" charset="0"/>
            </a:endParaRPr>
          </a:p>
          <a:p>
            <a:pPr algn="just"/>
            <a:r>
              <a:rPr lang="ro-RO"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educatoare</a:t>
            </a:r>
            <a:r>
              <a:rPr lang="en-US" dirty="0">
                <a:latin typeface="Times New Roman" panose="02020603050405020304" pitchFamily="18" charset="0"/>
                <a:cs typeface="Times New Roman" panose="02020603050405020304" pitchFamily="18" charset="0"/>
              </a:rPr>
              <a:t> mi-am </a:t>
            </a:r>
            <a:r>
              <a:rPr lang="en-US" dirty="0" err="1">
                <a:latin typeface="Times New Roman" panose="02020603050405020304" pitchFamily="18" charset="0"/>
                <a:cs typeface="Times New Roman" panose="02020603050405020304" pitchFamily="18" charset="0"/>
              </a:rPr>
              <a:t>propus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explorez</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împreună</a:t>
            </a:r>
            <a:r>
              <a:rPr lang="en-US" dirty="0">
                <a:latin typeface="Times New Roman" panose="02020603050405020304" pitchFamily="18" charset="0"/>
                <a:cs typeface="Times New Roman" panose="02020603050405020304" pitchFamily="18" charset="0"/>
              </a:rPr>
              <a:t> cu </a:t>
            </a:r>
            <a:r>
              <a:rPr lang="en-US" dirty="0" err="1">
                <a:latin typeface="Times New Roman" panose="02020603050405020304" pitchFamily="18" charset="0"/>
                <a:cs typeface="Times New Roman" panose="02020603050405020304" pitchFamily="18" charset="0"/>
              </a:rPr>
              <a:t>cei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mici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lumea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necunoscută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în</a:t>
            </a:r>
            <a:r>
              <a:rPr lang="en-US" dirty="0">
                <a:latin typeface="Times New Roman" panose="02020603050405020304" pitchFamily="18" charset="0"/>
                <a:cs typeface="Times New Roman" panose="02020603050405020304" pitchFamily="18" charset="0"/>
              </a:rPr>
              <a:t> care </a:t>
            </a:r>
            <a:r>
              <a:rPr lang="en-US" dirty="0" err="1">
                <a:latin typeface="Times New Roman" panose="02020603050405020304" pitchFamily="18" charset="0"/>
                <a:cs typeface="Times New Roman" panose="02020603050405020304" pitchFamily="18" charset="0"/>
              </a:rPr>
              <a:t>aceștia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pășesc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sfioși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arătându</a:t>
            </a:r>
            <a:r>
              <a:rPr lang="en-US" dirty="0">
                <a:latin typeface="Times New Roman" panose="02020603050405020304" pitchFamily="18" charset="0"/>
                <a:cs typeface="Times New Roman" panose="02020603050405020304" pitchFamily="18" charset="0"/>
              </a:rPr>
              <a:t>-le </a:t>
            </a:r>
            <a:r>
              <a:rPr lang="en-US" dirty="0" err="1">
                <a:latin typeface="Times New Roman" panose="02020603050405020304" pitchFamily="18" charset="0"/>
                <a:cs typeface="Times New Roman" panose="02020603050405020304" pitchFamily="18" charset="0"/>
              </a:rPr>
              <a:t>cât</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frumos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poate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să</a:t>
            </a:r>
            <a:r>
              <a:rPr lang="en-US" dirty="0">
                <a:latin typeface="Times New Roman" panose="02020603050405020304" pitchFamily="18" charset="0"/>
                <a:cs typeface="Times New Roman" panose="02020603050405020304" pitchFamily="18" charset="0"/>
              </a:rPr>
              <a:t> fie </a:t>
            </a:r>
            <a:r>
              <a:rPr lang="en-US" dirty="0" err="1">
                <a:latin typeface="Times New Roman" panose="02020603050405020304" pitchFamily="18" charset="0"/>
                <a:cs typeface="Times New Roman" panose="02020603050405020304" pitchFamily="18" charset="0"/>
              </a:rPr>
              <a:t>timpul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petrecut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în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colectivitate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alături</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colegi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bucurându</a:t>
            </a:r>
            <a:r>
              <a:rPr lang="en-US" dirty="0">
                <a:latin typeface="Times New Roman" panose="02020603050405020304" pitchFamily="18" charset="0"/>
                <a:cs typeface="Times New Roman" panose="02020603050405020304" pitchFamily="18" charset="0"/>
              </a:rPr>
              <a:t>-ne de </a:t>
            </a:r>
            <a:r>
              <a:rPr lang="en-US" dirty="0" err="1">
                <a:latin typeface="Times New Roman" panose="02020603050405020304" pitchFamily="18" charset="0"/>
                <a:cs typeface="Times New Roman" panose="02020603050405020304" pitchFamily="18" charset="0"/>
              </a:rPr>
              <a:t>fiecare</a:t>
            </a:r>
            <a:r>
              <a:rPr lang="en-US" dirty="0">
                <a:latin typeface="Times New Roman" panose="02020603050405020304" pitchFamily="18" charset="0"/>
                <a:cs typeface="Times New Roman" panose="02020603050405020304" pitchFamily="18" charset="0"/>
              </a:rPr>
              <a:t> zi </a:t>
            </a:r>
            <a:r>
              <a:rPr lang="en-US" dirty="0" err="1">
                <a:latin typeface="Times New Roman" panose="02020603050405020304" pitchFamily="18" charset="0"/>
                <a:cs typeface="Times New Roman" panose="02020603050405020304" pitchFamily="18" charset="0"/>
              </a:rPr>
              <a:t>prin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activități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jocuri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și</a:t>
            </a:r>
            <a:r>
              <a:rPr lang="en-US" dirty="0">
                <a:latin typeface="Times New Roman" panose="02020603050405020304" pitchFamily="18" charset="0"/>
                <a:cs typeface="Times New Roman" panose="02020603050405020304" pitchFamily="18" charset="0"/>
              </a:rPr>
              <a:t> diverse </a:t>
            </a:r>
            <a:r>
              <a:rPr lang="en-US" dirty="0" err="1">
                <a:latin typeface="Times New Roman" panose="02020603050405020304" pitchFamily="18" charset="0"/>
                <a:cs typeface="Times New Roman" panose="02020603050405020304" pitchFamily="18" charset="0"/>
              </a:rPr>
              <a:t>experiențe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menite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conducă</a:t>
            </a:r>
            <a:r>
              <a:rPr lang="en-US" dirty="0">
                <a:latin typeface="Times New Roman" panose="02020603050405020304" pitchFamily="18" charset="0"/>
                <a:cs typeface="Times New Roman" panose="02020603050405020304" pitchFamily="18" charset="0"/>
              </a:rPr>
              <a:t> la </a:t>
            </a:r>
            <a:r>
              <a:rPr lang="en-US" dirty="0" err="1">
                <a:latin typeface="Times New Roman" panose="02020603050405020304" pitchFamily="18" charset="0"/>
                <a:cs typeface="Times New Roman" panose="02020603050405020304" pitchFamily="18" charset="0"/>
              </a:rPr>
              <a:t>formarea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unor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conduite</a:t>
            </a:r>
            <a:r>
              <a:rPr lang="en-US" dirty="0">
                <a:latin typeface="Times New Roman" panose="02020603050405020304" pitchFamily="18" charset="0"/>
                <a:cs typeface="Times New Roman" panose="02020603050405020304" pitchFamily="18" charset="0"/>
              </a:rPr>
              <a:t>, a </a:t>
            </a:r>
            <a:r>
              <a:rPr lang="en-US" dirty="0" err="1">
                <a:latin typeface="Times New Roman" panose="02020603050405020304" pitchFamily="18" charset="0"/>
                <a:cs typeface="Times New Roman" panose="02020603050405020304" pitchFamily="18" charset="0"/>
              </a:rPr>
              <a:t>unor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atitudini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aptitudini</a:t>
            </a:r>
            <a:r>
              <a:rPr lang="en-US" dirty="0">
                <a:latin typeface="Times New Roman" panose="02020603050405020304" pitchFamily="18" charset="0"/>
                <a:cs typeface="Times New Roman" panose="02020603050405020304" pitchFamily="18" charset="0"/>
              </a:rPr>
              <a:t> care </a:t>
            </a:r>
            <a:r>
              <a:rPr lang="en-US" dirty="0" err="1">
                <a:latin typeface="Times New Roman" panose="02020603050405020304" pitchFamily="18" charset="0"/>
                <a:cs typeface="Times New Roman" panose="02020603050405020304" pitchFamily="18" charset="0"/>
              </a:rPr>
              <a:t>să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îi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formeze</a:t>
            </a:r>
            <a:r>
              <a:rPr lang="en-US" dirty="0">
                <a:latin typeface="Times New Roman" panose="02020603050405020304" pitchFamily="18" charset="0"/>
                <a:cs typeface="Times New Roman" panose="02020603050405020304" pitchFamily="18" charset="0"/>
              </a:rPr>
              <a:t> pe </a:t>
            </a:r>
            <a:r>
              <a:rPr lang="en-US" dirty="0" err="1">
                <a:latin typeface="Times New Roman" panose="02020603050405020304" pitchFamily="18" charset="0"/>
                <a:cs typeface="Times New Roman" panose="02020603050405020304" pitchFamily="18" charset="0"/>
              </a:rPr>
              <a:t>toate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planurile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lăsându</a:t>
            </a:r>
            <a:r>
              <a:rPr lang="en-US" dirty="0">
                <a:latin typeface="Times New Roman" panose="02020603050405020304" pitchFamily="18" charset="0"/>
                <a:cs typeface="Times New Roman" panose="02020603050405020304" pitchFamily="18" charset="0"/>
              </a:rPr>
              <a:t>-i </a:t>
            </a:r>
            <a:r>
              <a:rPr lang="en-US" dirty="0" err="1">
                <a:latin typeface="Times New Roman" panose="02020603050405020304" pitchFamily="18" charset="0"/>
                <a:cs typeface="Times New Roman" panose="02020603050405020304" pitchFamily="18" charset="0"/>
              </a:rPr>
              <a:t>să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își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descopere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treptat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pasiunile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ascunse</a:t>
            </a:r>
            <a:r>
              <a:rPr lang="en-US" dirty="0">
                <a:latin typeface="Times New Roman" panose="02020603050405020304" pitchFamily="18" charset="0"/>
                <a:cs typeface="Times New Roman" panose="02020603050405020304" pitchFamily="18" charset="0"/>
              </a:rPr>
              <a:t>. </a:t>
            </a:r>
            <a:endParaRPr lang="ro-RO" dirty="0">
              <a:latin typeface="Times New Roman" panose="02020603050405020304" pitchFamily="18" charset="0"/>
              <a:cs typeface="Times New Roman" panose="02020603050405020304" pitchFamily="18" charset="0"/>
            </a:endParaRPr>
          </a:p>
          <a:p>
            <a:pPr algn="just"/>
            <a:r>
              <a:rPr lang="ro-RO"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Consider c</a:t>
            </a:r>
            <a:r>
              <a:rPr lang="ro-RO" dirty="0">
                <a:latin typeface="Times New Roman" panose="02020603050405020304" pitchFamily="18" charset="0"/>
                <a:cs typeface="Times New Roman" panose="02020603050405020304" pitchFamily="18" charset="0"/>
              </a:rPr>
              <a:t>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fiecare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copil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este</a:t>
            </a:r>
            <a:r>
              <a:rPr lang="en-US" dirty="0">
                <a:latin typeface="Times New Roman" panose="02020603050405020304" pitchFamily="18" charset="0"/>
                <a:cs typeface="Times New Roman" panose="02020603050405020304" pitchFamily="18" charset="0"/>
              </a:rPr>
              <a:t> un </a:t>
            </a:r>
            <a:r>
              <a:rPr lang="en-US" dirty="0" err="1">
                <a:latin typeface="Times New Roman" panose="02020603050405020304" pitchFamily="18" charset="0"/>
                <a:cs typeface="Times New Roman" panose="02020603050405020304" pitchFamily="18" charset="0"/>
              </a:rPr>
              <a:t>univers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unic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este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necesar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să</a:t>
            </a:r>
            <a:r>
              <a:rPr lang="en-US" dirty="0">
                <a:latin typeface="Times New Roman" panose="02020603050405020304" pitchFamily="18" charset="0"/>
                <a:cs typeface="Times New Roman" panose="02020603050405020304" pitchFamily="18" charset="0"/>
              </a:rPr>
              <a:t> fie </a:t>
            </a:r>
            <a:r>
              <a:rPr lang="en-US" dirty="0" err="1">
                <a:latin typeface="Times New Roman" panose="02020603050405020304" pitchFamily="18" charset="0"/>
                <a:cs typeface="Times New Roman" panose="02020603050405020304" pitchFamily="18" charset="0"/>
              </a:rPr>
              <a:t>îndrumat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ajutat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încurajat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apreciat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valorizat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îi</a:t>
            </a:r>
            <a:r>
              <a:rPr lang="en-US" dirty="0">
                <a:latin typeface="Times New Roman" panose="02020603050405020304" pitchFamily="18" charset="0"/>
                <a:cs typeface="Times New Roman" panose="02020603050405020304" pitchFamily="18" charset="0"/>
              </a:rPr>
              <a:t> fie </a:t>
            </a:r>
            <a:r>
              <a:rPr lang="en-US" dirty="0" err="1">
                <a:latin typeface="Times New Roman" panose="02020603050405020304" pitchFamily="18" charset="0"/>
                <a:cs typeface="Times New Roman" panose="02020603050405020304" pitchFamily="18" charset="0"/>
              </a:rPr>
              <a:t>descoperite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înclinațiile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prin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joc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voie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bună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veselie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armonie</a:t>
            </a:r>
            <a:r>
              <a:rPr lang="en-US" dirty="0">
                <a:latin typeface="Times New Roman" panose="02020603050405020304" pitchFamily="18" charset="0"/>
                <a:cs typeface="Times New Roman" panose="02020603050405020304" pitchFamily="18" charset="0"/>
              </a:rPr>
              <a:t>! Cred cu </a:t>
            </a:r>
            <a:r>
              <a:rPr lang="en-US" dirty="0" err="1">
                <a:latin typeface="Times New Roman" panose="02020603050405020304" pitchFamily="18" charset="0"/>
                <a:cs typeface="Times New Roman" panose="02020603050405020304" pitchFamily="18" charset="0"/>
              </a:rPr>
              <a:t>tărie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educația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este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cea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puternică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armă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prin</a:t>
            </a:r>
            <a:r>
              <a:rPr lang="en-US" dirty="0">
                <a:latin typeface="Times New Roman" panose="02020603050405020304" pitchFamily="18" charset="0"/>
                <a:cs typeface="Times New Roman" panose="02020603050405020304" pitchFamily="18" charset="0"/>
              </a:rPr>
              <a:t> care </a:t>
            </a:r>
            <a:r>
              <a:rPr lang="en-US" dirty="0" err="1">
                <a:latin typeface="Times New Roman" panose="02020603050405020304" pitchFamily="18" charset="0"/>
                <a:cs typeface="Times New Roman" panose="02020603050405020304" pitchFamily="18" charset="0"/>
              </a:rPr>
              <a:t>putem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schimba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lumea</a:t>
            </a:r>
            <a:r>
              <a:rPr lang="en-US" dirty="0">
                <a:latin typeface="Times New Roman" panose="02020603050405020304" pitchFamily="18" charset="0"/>
                <a:cs typeface="Times New Roman" panose="02020603050405020304" pitchFamily="18" charset="0"/>
              </a:rPr>
              <a:t>”– Nelson Mandela</a:t>
            </a:r>
          </a:p>
        </p:txBody>
      </p:sp>
      <p:pic>
        <p:nvPicPr>
          <p:cNvPr id="4" name="Imagine 3">
            <a:extLst>
              <a:ext uri="{FF2B5EF4-FFF2-40B4-BE49-F238E27FC236}">
                <a16:creationId xmlns:a16="http://schemas.microsoft.com/office/drawing/2014/main" id="{A60D92D6-25A5-9CB4-8531-E001BC5897DB}"/>
              </a:ext>
            </a:extLst>
          </p:cNvPr>
          <p:cNvPicPr>
            <a:picLocks noChangeAspect="1"/>
          </p:cNvPicPr>
          <p:nvPr/>
        </p:nvPicPr>
        <p:blipFill>
          <a:blip r:embed="rId2" cstate="print"/>
          <a:stretch>
            <a:fillRect/>
          </a:stretch>
        </p:blipFill>
        <p:spPr>
          <a:xfrm>
            <a:off x="228600" y="607512"/>
            <a:ext cx="2377440" cy="2742391"/>
          </a:xfrm>
          <a:prstGeom prst="rect">
            <a:avLst/>
          </a:prstGeom>
          <a:ln>
            <a:solidFill>
              <a:schemeClr val="accent6"/>
            </a:solidFill>
          </a:ln>
        </p:spPr>
      </p:pic>
    </p:spTree>
    <p:extLst>
      <p:ext uri="{BB962C8B-B14F-4D97-AF65-F5344CB8AC3E}">
        <p14:creationId xmlns:p14="http://schemas.microsoft.com/office/powerpoint/2010/main" val="1572102592"/>
      </p:ext>
    </p:extLst>
  </p:cSld>
  <p:clrMapOvr>
    <a:masterClrMapping/>
  </p:clrMapOvr>
  <p:transition spd="slow" advClick="0">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tăText 2">
            <a:extLst>
              <a:ext uri="{FF2B5EF4-FFF2-40B4-BE49-F238E27FC236}">
                <a16:creationId xmlns:a16="http://schemas.microsoft.com/office/drawing/2014/main" id="{FFA6E764-2093-8B37-7B4A-D409F342EB76}"/>
              </a:ext>
            </a:extLst>
          </p:cNvPr>
          <p:cNvSpPr txBox="1"/>
          <p:nvPr/>
        </p:nvSpPr>
        <p:spPr>
          <a:xfrm>
            <a:off x="3048000" y="762000"/>
            <a:ext cx="5715000" cy="4462760"/>
          </a:xfrm>
          <a:prstGeom prst="rect">
            <a:avLst/>
          </a:prstGeom>
          <a:noFill/>
        </p:spPr>
        <p:txBody>
          <a:bodyPr wrap="square">
            <a:spAutoFit/>
          </a:bodyPr>
          <a:lstStyle/>
          <a:p>
            <a:pPr algn="just"/>
            <a:r>
              <a:rPr lang="ro-RO" sz="1600"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Numele</a:t>
            </a:r>
            <a:r>
              <a:rPr lang="en-US" dirty="0">
                <a:latin typeface="Times New Roman" panose="02020603050405020304" pitchFamily="18" charset="0"/>
                <a:cs typeface="Times New Roman" panose="02020603050405020304" pitchFamily="18" charset="0"/>
              </a:rPr>
              <a:t> meu </a:t>
            </a:r>
            <a:r>
              <a:rPr lang="en-US" dirty="0" err="1">
                <a:latin typeface="Times New Roman" panose="02020603050405020304" pitchFamily="18" charset="0"/>
                <a:cs typeface="Times New Roman" panose="02020603050405020304" pitchFamily="18" charset="0"/>
              </a:rPr>
              <a:t>este</a:t>
            </a:r>
            <a:r>
              <a:rPr lang="en-US"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Denisia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Duda</a:t>
            </a:r>
            <a:r>
              <a:rPr lang="ro-RO" b="1" dirty="0">
                <a:latin typeface="Times New Roman" panose="02020603050405020304" pitchFamily="18" charset="0"/>
                <a:cs typeface="Times New Roman" panose="02020603050405020304" pitchFamily="18" charset="0"/>
              </a:rPr>
              <a:t>ş</a:t>
            </a:r>
            <a:r>
              <a:rPr lang="en-US" b="1" dirty="0">
                <a:latin typeface="Times New Roman" panose="02020603050405020304" pitchFamily="18" charset="0"/>
                <a:cs typeface="Times New Roman" panose="02020603050405020304" pitchFamily="18" charset="0"/>
              </a:rPr>
              <a:t>u</a:t>
            </a:r>
            <a:r>
              <a:rPr lang="en-US" dirty="0">
                <a:latin typeface="Times New Roman" panose="02020603050405020304" pitchFamily="18" charset="0"/>
                <a:cs typeface="Times New Roman" panose="02020603050405020304" pitchFamily="18" charset="0"/>
              </a:rPr>
              <a:t>, educator </a:t>
            </a:r>
            <a:r>
              <a:rPr lang="en-US" dirty="0" err="1">
                <a:latin typeface="Times New Roman" panose="02020603050405020304" pitchFamily="18" charset="0"/>
                <a:cs typeface="Times New Roman" panose="02020603050405020304" pitchFamily="18" charset="0"/>
              </a:rPr>
              <a:t>puericultor</a:t>
            </a:r>
            <a:r>
              <a:rPr lang="en-US" dirty="0">
                <a:latin typeface="Times New Roman" panose="02020603050405020304" pitchFamily="18" charset="0"/>
                <a:cs typeface="Times New Roman" panose="02020603050405020304" pitchFamily="18" charset="0"/>
              </a:rPr>
              <a:t> la </a:t>
            </a:r>
            <a:r>
              <a:rPr lang="en-US" dirty="0" err="1">
                <a:latin typeface="Times New Roman" panose="02020603050405020304" pitchFamily="18" charset="0"/>
                <a:cs typeface="Times New Roman" panose="02020603050405020304" pitchFamily="18" charset="0"/>
              </a:rPr>
              <a:t>Creșa</a:t>
            </a:r>
            <a:r>
              <a:rPr lang="en-US" dirty="0">
                <a:latin typeface="Times New Roman" panose="02020603050405020304" pitchFamily="18" charset="0"/>
                <a:cs typeface="Times New Roman" panose="02020603050405020304" pitchFamily="18" charset="0"/>
              </a:rPr>
              <a:t> nr. 1</a:t>
            </a:r>
            <a:r>
              <a:rPr lang="ro-RO" dirty="0">
                <a:latin typeface="Times New Roman" panose="02020603050405020304" pitchFamily="18" charset="0"/>
                <a:cs typeface="Times New Roman" panose="02020603050405020304" pitchFamily="18" charset="0"/>
              </a:rPr>
              <a:t>, a</a:t>
            </a:r>
            <a:r>
              <a:rPr lang="en-US" dirty="0" err="1">
                <a:latin typeface="Times New Roman" panose="02020603050405020304" pitchFamily="18" charset="0"/>
                <a:cs typeface="Times New Roman" panose="02020603050405020304" pitchFamily="18" charset="0"/>
              </a:rPr>
              <a:t>bsolventa</a:t>
            </a:r>
            <a:r>
              <a:rPr lang="en-US" dirty="0">
                <a:latin typeface="Times New Roman" panose="02020603050405020304" pitchFamily="18" charset="0"/>
                <a:cs typeface="Times New Roman" panose="02020603050405020304" pitchFamily="18" charset="0"/>
              </a:rPr>
              <a:t> a </a:t>
            </a:r>
            <a:r>
              <a:rPr lang="en-US" dirty="0" err="1">
                <a:latin typeface="Times New Roman" panose="02020603050405020304" pitchFamily="18" charset="0"/>
                <a:cs typeface="Times New Roman" panose="02020603050405020304" pitchFamily="18" charset="0"/>
              </a:rPr>
              <a:t>Facultatii</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Psihopedagogie</a:t>
            </a:r>
            <a:r>
              <a:rPr lang="en-US" dirty="0">
                <a:latin typeface="Times New Roman" panose="02020603050405020304" pitchFamily="18" charset="0"/>
                <a:cs typeface="Times New Roman" panose="02020603050405020304" pitchFamily="18" charset="0"/>
              </a:rPr>
              <a:t> special</a:t>
            </a:r>
            <a:r>
              <a:rPr lang="ro-RO" dirty="0">
                <a:latin typeface="Times New Roman" panose="02020603050405020304" pitchFamily="18" charset="0"/>
                <a:cs typeface="Times New Roman" panose="02020603050405020304" pitchFamily="18" charset="0"/>
              </a:rPr>
              <a:t>ă</a:t>
            </a:r>
            <a:r>
              <a:rPr lang="en-US" dirty="0">
                <a:latin typeface="Times New Roman" panose="02020603050405020304" pitchFamily="18" charset="0"/>
                <a:cs typeface="Times New Roman" panose="02020603050405020304" pitchFamily="18" charset="0"/>
              </a:rPr>
              <a:t>, </a:t>
            </a:r>
            <a:r>
              <a:rPr lang="ro-RO" dirty="0">
                <a:latin typeface="Times New Roman" panose="02020603050405020304" pitchFamily="18" charset="0"/>
                <a:cs typeface="Times New Roman" panose="02020603050405020304" pitchFamily="18" charset="0"/>
              </a:rPr>
              <a:t>î</a:t>
            </a:r>
            <a:r>
              <a:rPr lang="en-US" dirty="0">
                <a:latin typeface="Times New Roman" panose="02020603050405020304" pitchFamily="18" charset="0"/>
                <a:cs typeface="Times New Roman" panose="02020603050405020304" pitchFamily="18" charset="0"/>
              </a:rPr>
              <a:t>n </a:t>
            </a:r>
            <a:r>
              <a:rPr lang="en-US" dirty="0" err="1">
                <a:latin typeface="Times New Roman" panose="02020603050405020304" pitchFamily="18" charset="0"/>
                <a:cs typeface="Times New Roman" panose="02020603050405020304" pitchFamily="18" charset="0"/>
              </a:rPr>
              <a:t>cadrul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Universit</a:t>
            </a:r>
            <a:r>
              <a:rPr lang="ro-RO" dirty="0">
                <a:latin typeface="Times New Roman" panose="02020603050405020304" pitchFamily="18" charset="0"/>
                <a:cs typeface="Times New Roman" panose="02020603050405020304" pitchFamily="18" charset="0"/>
              </a:rPr>
              <a:t>ăţ</a:t>
            </a:r>
            <a:r>
              <a:rPr lang="en-US" dirty="0">
                <a:latin typeface="Times New Roman" panose="02020603050405020304" pitchFamily="18" charset="0"/>
                <a:cs typeface="Times New Roman" panose="02020603050405020304" pitchFamily="18" charset="0"/>
              </a:rPr>
              <a:t>ii de Vest </a:t>
            </a:r>
            <a:r>
              <a:rPr lang="en-US" dirty="0" err="1">
                <a:latin typeface="Times New Roman" panose="02020603050405020304" pitchFamily="18" charset="0"/>
                <a:cs typeface="Times New Roman" panose="02020603050405020304" pitchFamily="18" charset="0"/>
              </a:rPr>
              <a:t>Timi</a:t>
            </a:r>
            <a:r>
              <a:rPr lang="ro-RO" dirty="0">
                <a:latin typeface="Times New Roman" panose="02020603050405020304" pitchFamily="18" charset="0"/>
                <a:cs typeface="Times New Roman" panose="02020603050405020304" pitchFamily="18" charset="0"/>
              </a:rPr>
              <a:t>ş</a:t>
            </a:r>
            <a:r>
              <a:rPr lang="en-US" dirty="0" err="1">
                <a:latin typeface="Times New Roman" panose="02020603050405020304" pitchFamily="18" charset="0"/>
                <a:cs typeface="Times New Roman" panose="02020603050405020304" pitchFamily="18" charset="0"/>
              </a:rPr>
              <a:t>oara</a:t>
            </a:r>
            <a:r>
              <a:rPr lang="en-US" dirty="0">
                <a:latin typeface="Times New Roman" panose="02020603050405020304" pitchFamily="18" charset="0"/>
                <a:cs typeface="Times New Roman" panose="02020603050405020304" pitchFamily="18" charset="0"/>
              </a:rPr>
              <a:t>.      </a:t>
            </a:r>
            <a:endParaRPr lang="ro-RO" dirty="0">
              <a:latin typeface="Times New Roman" panose="02020603050405020304" pitchFamily="18" charset="0"/>
              <a:cs typeface="Times New Roman" panose="02020603050405020304" pitchFamily="18" charset="0"/>
            </a:endParaRPr>
          </a:p>
          <a:p>
            <a:pPr algn="just"/>
            <a:r>
              <a:rPr lang="ro-RO"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Meseria</a:t>
            </a:r>
            <a:r>
              <a:rPr lang="en-US" dirty="0">
                <a:latin typeface="Times New Roman" panose="02020603050405020304" pitchFamily="18" charset="0"/>
                <a:cs typeface="Times New Roman" panose="02020603050405020304" pitchFamily="18" charset="0"/>
              </a:rPr>
              <a:t> de educator </a:t>
            </a:r>
            <a:r>
              <a:rPr lang="en-US" dirty="0" err="1">
                <a:latin typeface="Times New Roman" panose="02020603050405020304" pitchFamily="18" charset="0"/>
                <a:cs typeface="Times New Roman" panose="02020603050405020304" pitchFamily="18" charset="0"/>
              </a:rPr>
              <a:t>este</a:t>
            </a:r>
            <a:r>
              <a:rPr lang="en-US" dirty="0">
                <a:latin typeface="Times New Roman" panose="02020603050405020304" pitchFamily="18" charset="0"/>
                <a:cs typeface="Times New Roman" panose="02020603050405020304" pitchFamily="18" charset="0"/>
              </a:rPr>
              <a:t> o </a:t>
            </a:r>
            <a:r>
              <a:rPr lang="en-US" dirty="0" err="1">
                <a:latin typeface="Times New Roman" panose="02020603050405020304" pitchFamily="18" charset="0"/>
                <a:cs typeface="Times New Roman" panose="02020603050405020304" pitchFamily="18" charset="0"/>
              </a:rPr>
              <a:t>profesie</a:t>
            </a:r>
            <a:r>
              <a:rPr lang="en-US" dirty="0">
                <a:latin typeface="Times New Roman" panose="02020603050405020304" pitchFamily="18" charset="0"/>
                <a:cs typeface="Times New Roman" panose="02020603050405020304" pitchFamily="18" charset="0"/>
              </a:rPr>
              <a:t> care se face cu </a:t>
            </a:r>
            <a:r>
              <a:rPr lang="en-US" dirty="0" err="1">
                <a:latin typeface="Times New Roman" panose="02020603050405020304" pitchFamily="18" charset="0"/>
                <a:cs typeface="Times New Roman" panose="02020603050405020304" pitchFamily="18" charset="0"/>
              </a:rPr>
              <a:t>suflet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pasiune</a:t>
            </a:r>
            <a:r>
              <a:rPr lang="en-US" dirty="0">
                <a:latin typeface="Times New Roman" panose="02020603050405020304" pitchFamily="18" charset="0"/>
                <a:cs typeface="Times New Roman" panose="02020603050405020304" pitchFamily="18" charset="0"/>
              </a:rPr>
              <a:t>, care cere </a:t>
            </a:r>
            <a:r>
              <a:rPr lang="en-US" dirty="0" err="1">
                <a:latin typeface="Times New Roman" panose="02020603050405020304" pitchFamily="18" charset="0"/>
                <a:cs typeface="Times New Roman" panose="02020603050405020304" pitchFamily="18" charset="0"/>
              </a:rPr>
              <a:t>competenta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daruire</a:t>
            </a:r>
            <a:r>
              <a:rPr lang="en-US" dirty="0">
                <a:latin typeface="Times New Roman" panose="02020603050405020304" pitchFamily="18" charset="0"/>
                <a:cs typeface="Times New Roman" panose="02020603050405020304" pitchFamily="18" charset="0"/>
              </a:rPr>
              <a:t>. Dragostea </a:t>
            </a:r>
            <a:r>
              <a:rPr lang="en-US" dirty="0" err="1">
                <a:latin typeface="Times New Roman" panose="02020603050405020304" pitchFamily="18" charset="0"/>
                <a:cs typeface="Times New Roman" panose="02020603050405020304" pitchFamily="18" charset="0"/>
              </a:rPr>
              <a:t>pentru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copii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sensibilitatea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bunătatea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fiind</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principala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caracteristica</a:t>
            </a:r>
            <a:r>
              <a:rPr lang="en-US" dirty="0">
                <a:latin typeface="Times New Roman" panose="02020603050405020304" pitchFamily="18" charset="0"/>
                <a:cs typeface="Times New Roman" panose="02020603050405020304" pitchFamily="18" charset="0"/>
              </a:rPr>
              <a:t>.  E </a:t>
            </a:r>
            <a:r>
              <a:rPr lang="en-US" dirty="0" err="1">
                <a:latin typeface="Times New Roman" panose="02020603050405020304" pitchFamily="18" charset="0"/>
                <a:cs typeface="Times New Roman" panose="02020603050405020304" pitchFamily="18" charset="0"/>
              </a:rPr>
              <a:t>minunat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fii</a:t>
            </a:r>
            <a:r>
              <a:rPr lang="en-US" dirty="0">
                <a:latin typeface="Times New Roman" panose="02020603050405020304" pitchFamily="18" charset="0"/>
                <a:cs typeface="Times New Roman" panose="02020603050405020304" pitchFamily="18" charset="0"/>
              </a:rPr>
              <a:t> in </a:t>
            </a:r>
            <a:r>
              <a:rPr lang="en-US" dirty="0" err="1">
                <a:latin typeface="Times New Roman" panose="02020603050405020304" pitchFamily="18" charset="0"/>
                <a:cs typeface="Times New Roman" panose="02020603050405020304" pitchFamily="18" charset="0"/>
              </a:rPr>
              <a:t>mijlocul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copiilor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fii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cel</a:t>
            </a:r>
            <a:r>
              <a:rPr lang="en-US" dirty="0">
                <a:latin typeface="Times New Roman" panose="02020603050405020304" pitchFamily="18" charset="0"/>
                <a:cs typeface="Times New Roman" panose="02020603050405020304" pitchFamily="18" charset="0"/>
              </a:rPr>
              <a:t> care le </a:t>
            </a:r>
            <a:r>
              <a:rPr lang="en-US" dirty="0" err="1">
                <a:latin typeface="Times New Roman" panose="02020603050405020304" pitchFamily="18" charset="0"/>
                <a:cs typeface="Times New Roman" panose="02020603050405020304" pitchFamily="18" charset="0"/>
              </a:rPr>
              <a:t>ghideaza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primii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pași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spre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învățare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cunoaștere</a:t>
            </a:r>
            <a:r>
              <a:rPr lang="en-US" dirty="0">
                <a:latin typeface="Times New Roman" panose="02020603050405020304" pitchFamily="18" charset="0"/>
                <a:cs typeface="Times New Roman" panose="02020603050405020304" pitchFamily="18" charset="0"/>
              </a:rPr>
              <a:t>. </a:t>
            </a:r>
            <a:endParaRPr lang="ro-RO" dirty="0">
              <a:latin typeface="Times New Roman" panose="02020603050405020304" pitchFamily="18" charset="0"/>
              <a:cs typeface="Times New Roman" panose="02020603050405020304" pitchFamily="18" charset="0"/>
            </a:endParaRPr>
          </a:p>
          <a:p>
            <a:pPr algn="just"/>
            <a:r>
              <a:rPr lang="ro-RO"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Mediul</a:t>
            </a:r>
            <a:r>
              <a:rPr lang="en-US" dirty="0">
                <a:latin typeface="Times New Roman" panose="02020603050405020304" pitchFamily="18" charset="0"/>
                <a:cs typeface="Times New Roman" panose="02020603050405020304" pitchFamily="18" charset="0"/>
              </a:rPr>
              <a:t> </a:t>
            </a:r>
            <a:r>
              <a:rPr lang="ro-RO" dirty="0">
                <a:latin typeface="Times New Roman" panose="02020603050405020304" pitchFamily="18" charset="0"/>
                <a:cs typeface="Times New Roman" panose="02020603050405020304" pitchFamily="18" charset="0"/>
              </a:rPr>
              <a:t>î</a:t>
            </a:r>
            <a:r>
              <a:rPr lang="en-US" dirty="0">
                <a:latin typeface="Times New Roman" panose="02020603050405020304" pitchFamily="18" charset="0"/>
                <a:cs typeface="Times New Roman" panose="02020603050405020304" pitchFamily="18" charset="0"/>
              </a:rPr>
              <a:t>n care </a:t>
            </a:r>
            <a:r>
              <a:rPr lang="en-US" dirty="0" err="1">
                <a:latin typeface="Times New Roman" panose="02020603050405020304" pitchFamily="18" charset="0"/>
                <a:cs typeface="Times New Roman" panose="02020603050405020304" pitchFamily="18" charset="0"/>
              </a:rPr>
              <a:t>copii</a:t>
            </a:r>
            <a:r>
              <a:rPr lang="ro-RO" dirty="0">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cresc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este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foarte</a:t>
            </a:r>
            <a:r>
              <a:rPr lang="en-US" dirty="0">
                <a:latin typeface="Times New Roman" panose="02020603050405020304" pitchFamily="18" charset="0"/>
                <a:cs typeface="Times New Roman" panose="02020603050405020304" pitchFamily="18" charset="0"/>
              </a:rPr>
              <a:t> important </a:t>
            </a:r>
            <a:r>
              <a:rPr lang="en-US" dirty="0" err="1">
                <a:latin typeface="Times New Roman" panose="02020603050405020304" pitchFamily="18" charset="0"/>
                <a:cs typeface="Times New Roman" panose="02020603050405020304" pitchFamily="18" charset="0"/>
              </a:rPr>
              <a:t>pentru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dezvoltarea</a:t>
            </a:r>
            <a:r>
              <a:rPr lang="en-US" dirty="0">
                <a:latin typeface="Times New Roman" panose="02020603050405020304" pitchFamily="18" charset="0"/>
                <a:cs typeface="Times New Roman" panose="02020603050405020304" pitchFamily="18" charset="0"/>
              </a:rPr>
              <a:t> lor. </a:t>
            </a:r>
            <a:r>
              <a:rPr lang="ro-RO" dirty="0">
                <a:latin typeface="Times New Roman" panose="02020603050405020304" pitchFamily="18" charset="0"/>
                <a:cs typeface="Times New Roman" panose="02020603050405020304" pitchFamily="18" charset="0"/>
              </a:rPr>
              <a:t>Î</a:t>
            </a:r>
            <a:r>
              <a:rPr lang="en-US" dirty="0" err="1">
                <a:latin typeface="Times New Roman" panose="02020603050405020304" pitchFamily="18" charset="0"/>
                <a:cs typeface="Times New Roman" panose="02020603050405020304" pitchFamily="18" charset="0"/>
              </a:rPr>
              <a:t>nc</a:t>
            </a:r>
            <a:r>
              <a:rPr lang="ro-RO" dirty="0">
                <a:latin typeface="Times New Roman" panose="02020603050405020304" pitchFamily="18" charset="0"/>
                <a:cs typeface="Times New Roman" panose="02020603050405020304" pitchFamily="18" charset="0"/>
              </a:rPr>
              <a:t>ă</a:t>
            </a:r>
            <a:r>
              <a:rPr lang="en-US" dirty="0">
                <a:latin typeface="Times New Roman" panose="02020603050405020304" pitchFamily="18" charset="0"/>
                <a:cs typeface="Times New Roman" panose="02020603050405020304" pitchFamily="18" charset="0"/>
              </a:rPr>
              <a:t> din </a:t>
            </a:r>
            <a:r>
              <a:rPr lang="en-US" dirty="0" err="1">
                <a:latin typeface="Times New Roman" panose="02020603050405020304" pitchFamily="18" charset="0"/>
                <a:cs typeface="Times New Roman" panose="02020603050405020304" pitchFamily="18" charset="0"/>
              </a:rPr>
              <a:t>primii</a:t>
            </a:r>
            <a:r>
              <a:rPr lang="en-US" dirty="0">
                <a:latin typeface="Times New Roman" panose="02020603050405020304" pitchFamily="18" charset="0"/>
                <a:cs typeface="Times New Roman" panose="02020603050405020304" pitchFamily="18" charset="0"/>
              </a:rPr>
              <a:t> lor ani de via</a:t>
            </a:r>
            <a:r>
              <a:rPr lang="ro-RO" dirty="0">
                <a:latin typeface="Times New Roman" panose="02020603050405020304" pitchFamily="18" charset="0"/>
                <a:cs typeface="Times New Roman" panose="02020603050405020304" pitchFamily="18" charset="0"/>
              </a:rPr>
              <a:t>ţă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copii</a:t>
            </a:r>
            <a:r>
              <a:rPr lang="ro-RO" dirty="0">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se </a:t>
            </a:r>
            <a:r>
              <a:rPr lang="en-US" dirty="0" err="1">
                <a:latin typeface="Times New Roman" panose="02020603050405020304" pitchFamily="18" charset="0"/>
                <a:cs typeface="Times New Roman" panose="02020603050405020304" pitchFamily="18" charset="0"/>
              </a:rPr>
              <a:t>familiarizează</a:t>
            </a:r>
            <a:r>
              <a:rPr lang="en-US" dirty="0">
                <a:latin typeface="Times New Roman" panose="02020603050405020304" pitchFamily="18" charset="0"/>
                <a:cs typeface="Times New Roman" panose="02020603050405020304" pitchFamily="18" charset="0"/>
              </a:rPr>
              <a:t> cu </a:t>
            </a:r>
            <a:r>
              <a:rPr lang="en-US" dirty="0" err="1">
                <a:latin typeface="Times New Roman" panose="02020603050405020304" pitchFamily="18" charset="0"/>
                <a:cs typeface="Times New Roman" panose="02020603050405020304" pitchFamily="18" charset="0"/>
              </a:rPr>
              <a:t>viata</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creșă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apoi</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grădiniță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dezvoltand</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noi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abilitati</a:t>
            </a:r>
            <a:r>
              <a:rPr lang="en-US" dirty="0">
                <a:latin typeface="Times New Roman" panose="02020603050405020304" pitchFamily="18" charset="0"/>
                <a:cs typeface="Times New Roman" panose="02020603050405020304" pitchFamily="18" charset="0"/>
              </a:rPr>
              <a:t> </a:t>
            </a:r>
            <a:r>
              <a:rPr lang="ro-RO" dirty="0">
                <a:latin typeface="Times New Roman" panose="02020603050405020304" pitchFamily="18" charset="0"/>
                <a:cs typeface="Times New Roman" panose="02020603050405020304" pitchFamily="18" charset="0"/>
              </a:rPr>
              <a:t>î</a:t>
            </a:r>
            <a:r>
              <a:rPr lang="en-US" dirty="0">
                <a:latin typeface="Times New Roman" panose="02020603050405020304" pitchFamily="18" charset="0"/>
                <a:cs typeface="Times New Roman" panose="02020603050405020304" pitchFamily="18" charset="0"/>
              </a:rPr>
              <a:t>n </a:t>
            </a:r>
            <a:r>
              <a:rPr lang="en-US" dirty="0" err="1">
                <a:latin typeface="Times New Roman" panose="02020603050405020304" pitchFamily="18" charset="0"/>
                <a:cs typeface="Times New Roman" panose="02020603050405020304" pitchFamily="18" charset="0"/>
              </a:rPr>
              <a:t>fiecare</a:t>
            </a:r>
            <a:r>
              <a:rPr lang="en-US" dirty="0">
                <a:latin typeface="Times New Roman" panose="02020603050405020304" pitchFamily="18" charset="0"/>
                <a:cs typeface="Times New Roman" panose="02020603050405020304" pitchFamily="18" charset="0"/>
              </a:rPr>
              <a:t> zi </a:t>
            </a:r>
            <a:r>
              <a:rPr lang="en-US" dirty="0" err="1">
                <a:latin typeface="Times New Roman" panose="02020603050405020304" pitchFamily="18" charset="0"/>
                <a:cs typeface="Times New Roman" panose="02020603050405020304" pitchFamily="18" charset="0"/>
              </a:rPr>
              <a:t>prin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joc</a:t>
            </a:r>
            <a:r>
              <a:rPr lang="en-US" dirty="0">
                <a:latin typeface="Times New Roman" panose="02020603050405020304" pitchFamily="18" charset="0"/>
                <a:cs typeface="Times New Roman" panose="02020603050405020304" pitchFamily="18" charset="0"/>
              </a:rPr>
              <a:t> </a:t>
            </a:r>
            <a:r>
              <a:rPr lang="ro-RO" dirty="0" err="1">
                <a:latin typeface="Times New Roman" panose="02020603050405020304" pitchFamily="18" charset="0"/>
                <a:cs typeface="Times New Roman" panose="02020603050405020304" pitchFamily="18" charset="0"/>
              </a:rPr>
              <a:t>ş</a:t>
            </a:r>
            <a:r>
              <a:rPr lang="en-US" dirty="0">
                <a:latin typeface="Times New Roman" panose="02020603050405020304" pitchFamily="18" charset="0"/>
                <a:cs typeface="Times New Roman" panose="02020603050405020304" pitchFamily="18" charset="0"/>
              </a:rPr>
              <a:t>i </a:t>
            </a:r>
            <a:r>
              <a:rPr lang="en-US" dirty="0" err="1">
                <a:latin typeface="Times New Roman" panose="02020603050405020304" pitchFamily="18" charset="0"/>
                <a:cs typeface="Times New Roman" panose="02020603050405020304" pitchFamily="18" charset="0"/>
              </a:rPr>
              <a:t>activit</a:t>
            </a:r>
            <a:r>
              <a:rPr lang="ro-RO" dirty="0">
                <a:latin typeface="Times New Roman" panose="02020603050405020304" pitchFamily="18" charset="0"/>
                <a:cs typeface="Times New Roman" panose="02020603050405020304" pitchFamily="18" charset="0"/>
              </a:rPr>
              <a:t>ăţ</a:t>
            </a:r>
            <a:r>
              <a:rPr lang="en-US" dirty="0">
                <a:latin typeface="Times New Roman" panose="02020603050405020304" pitchFamily="18" charset="0"/>
                <a:cs typeface="Times New Roman" panose="02020603050405020304" pitchFamily="18" charset="0"/>
              </a:rPr>
              <a:t>i. </a:t>
            </a:r>
            <a:endParaRPr lang="ro-RO" dirty="0">
              <a:latin typeface="Times New Roman" panose="02020603050405020304" pitchFamily="18" charset="0"/>
              <a:cs typeface="Times New Roman" panose="02020603050405020304" pitchFamily="18" charset="0"/>
            </a:endParaRPr>
          </a:p>
          <a:p>
            <a:pPr algn="just"/>
            <a:r>
              <a:rPr lang="en-US" dirty="0" err="1">
                <a:latin typeface="Times New Roman" panose="02020603050405020304" pitchFamily="18" charset="0"/>
                <a:cs typeface="Times New Roman" panose="02020603050405020304" pitchFamily="18" charset="0"/>
              </a:rPr>
              <a:t>Iar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sunt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fericit</a:t>
            </a:r>
            <a:r>
              <a:rPr lang="ro-RO" dirty="0">
                <a:latin typeface="Times New Roman" panose="02020603050405020304" pitchFamily="18" charset="0"/>
                <a:cs typeface="Times New Roman" panose="02020603050405020304" pitchFamily="18" charset="0"/>
              </a:rPr>
              <a:t>ă</a:t>
            </a:r>
            <a:r>
              <a:rPr lang="en-US" dirty="0">
                <a:latin typeface="Times New Roman" panose="02020603050405020304" pitchFamily="18" charset="0"/>
                <a:cs typeface="Times New Roman" panose="02020603050405020304" pitchFamily="18" charset="0"/>
              </a:rPr>
              <a:t> c</a:t>
            </a:r>
            <a:r>
              <a:rPr lang="ro-RO" dirty="0">
                <a:latin typeface="Times New Roman" panose="02020603050405020304" pitchFamily="18" charset="0"/>
                <a:cs typeface="Times New Roman" panose="02020603050405020304" pitchFamily="18" charset="0"/>
              </a:rPr>
              <a:t>ă</a:t>
            </a:r>
            <a:r>
              <a:rPr lang="en-US" dirty="0">
                <a:latin typeface="Times New Roman" panose="02020603050405020304" pitchFamily="18" charset="0"/>
                <a:cs typeface="Times New Roman" panose="02020603050405020304" pitchFamily="18" charset="0"/>
              </a:rPr>
              <a:t> pot </a:t>
            </a:r>
            <a:r>
              <a:rPr lang="en-US" dirty="0" err="1">
                <a:latin typeface="Times New Roman" panose="02020603050405020304" pitchFamily="18" charset="0"/>
                <a:cs typeface="Times New Roman" panose="02020603050405020304" pitchFamily="18" charset="0"/>
              </a:rPr>
              <a:t>lua</a:t>
            </a:r>
            <a:r>
              <a:rPr lang="en-US" dirty="0">
                <a:latin typeface="Times New Roman" panose="02020603050405020304" pitchFamily="18" charset="0"/>
                <a:cs typeface="Times New Roman" panose="02020603050405020304" pitchFamily="18" charset="0"/>
              </a:rPr>
              <a:t> parte la </a:t>
            </a:r>
            <a:r>
              <a:rPr lang="en-US" dirty="0" err="1">
                <a:latin typeface="Times New Roman" panose="02020603050405020304" pitchFamily="18" charset="0"/>
                <a:cs typeface="Times New Roman" panose="02020603050405020304" pitchFamily="18" charset="0"/>
              </a:rPr>
              <a:t>acest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proces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minunat</a:t>
            </a:r>
            <a:r>
              <a:rPr lang="en-US" dirty="0">
                <a:latin typeface="Times New Roman" panose="02020603050405020304" pitchFamily="18" charset="0"/>
                <a:cs typeface="Times New Roman" panose="02020603050405020304" pitchFamily="18" charset="0"/>
              </a:rPr>
              <a:t>. </a:t>
            </a:r>
            <a:endParaRPr lang="ro-RO" dirty="0">
              <a:latin typeface="Times New Roman" panose="02020603050405020304" pitchFamily="18" charset="0"/>
              <a:cs typeface="Times New Roman" panose="02020603050405020304" pitchFamily="18" charset="0"/>
            </a:endParaRPr>
          </a:p>
          <a:p>
            <a:pPr algn="just"/>
            <a:endParaRPr lang="ro-RO" sz="1600" dirty="0">
              <a:latin typeface="Times New Roman" panose="02020603050405020304" pitchFamily="18" charset="0"/>
              <a:cs typeface="Times New Roman" panose="02020603050405020304" pitchFamily="18" charset="0"/>
            </a:endParaRPr>
          </a:p>
          <a:p>
            <a:pPr algn="just"/>
            <a:r>
              <a:rPr lang="ro-RO" sz="1600" dirty="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p:txBody>
      </p:sp>
      <p:pic>
        <p:nvPicPr>
          <p:cNvPr id="4" name="Imagine 3">
            <a:extLst>
              <a:ext uri="{FF2B5EF4-FFF2-40B4-BE49-F238E27FC236}">
                <a16:creationId xmlns:a16="http://schemas.microsoft.com/office/drawing/2014/main" id="{EB462C3E-98A7-2590-A9F5-5FB6DAE8C5A7}"/>
              </a:ext>
            </a:extLst>
          </p:cNvPr>
          <p:cNvPicPr>
            <a:picLocks noChangeAspect="1"/>
          </p:cNvPicPr>
          <p:nvPr/>
        </p:nvPicPr>
        <p:blipFill rotWithShape="1">
          <a:blip r:embed="rId2"/>
          <a:srcRect t="7018"/>
          <a:stretch/>
        </p:blipFill>
        <p:spPr>
          <a:xfrm>
            <a:off x="752192" y="839243"/>
            <a:ext cx="1828801" cy="2890765"/>
          </a:xfrm>
          <a:prstGeom prst="rect">
            <a:avLst/>
          </a:prstGeom>
          <a:ln>
            <a:solidFill>
              <a:schemeClr val="accent6"/>
            </a:solidFill>
          </a:ln>
        </p:spPr>
      </p:pic>
      <p:sp>
        <p:nvSpPr>
          <p:cNvPr id="2" name="Rectangle 1"/>
          <p:cNvSpPr/>
          <p:nvPr/>
        </p:nvSpPr>
        <p:spPr>
          <a:xfrm>
            <a:off x="381000" y="3886200"/>
            <a:ext cx="2514599" cy="1477328"/>
          </a:xfrm>
          <a:prstGeom prst="rect">
            <a:avLst/>
          </a:prstGeom>
        </p:spPr>
        <p:txBody>
          <a:bodyPr wrap="square">
            <a:spAutoFit/>
          </a:bodyPr>
          <a:lstStyle/>
          <a:p>
            <a:pPr lvl="0" algn="just"/>
            <a:r>
              <a:rPr lang="en-US" i="1" dirty="0">
                <a:solidFill>
                  <a:prstClr val="black"/>
                </a:solidFill>
                <a:latin typeface="Times New Roman" panose="02020603050405020304" pitchFamily="18" charset="0"/>
                <a:cs typeface="Times New Roman" panose="02020603050405020304" pitchFamily="18" charset="0"/>
              </a:rPr>
              <a:t>"</a:t>
            </a:r>
            <a:r>
              <a:rPr lang="en-US" i="1" dirty="0" err="1">
                <a:solidFill>
                  <a:prstClr val="black"/>
                </a:solidFill>
                <a:latin typeface="Times New Roman" panose="02020603050405020304" pitchFamily="18" charset="0"/>
                <a:cs typeface="Times New Roman" panose="02020603050405020304" pitchFamily="18" charset="0"/>
              </a:rPr>
              <a:t>Cea</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mai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eficientă</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educație</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pentru</a:t>
            </a:r>
            <a:r>
              <a:rPr lang="en-US" i="1" dirty="0">
                <a:solidFill>
                  <a:prstClr val="black"/>
                </a:solidFill>
                <a:latin typeface="Times New Roman" panose="02020603050405020304" pitchFamily="18" charset="0"/>
                <a:cs typeface="Times New Roman" panose="02020603050405020304" pitchFamily="18" charset="0"/>
              </a:rPr>
              <a:t> un </a:t>
            </a:r>
            <a:r>
              <a:rPr lang="en-US" i="1" dirty="0" err="1">
                <a:solidFill>
                  <a:prstClr val="black"/>
                </a:solidFill>
                <a:latin typeface="Times New Roman" panose="02020603050405020304" pitchFamily="18" charset="0"/>
                <a:cs typeface="Times New Roman" panose="02020603050405020304" pitchFamily="18" charset="0"/>
              </a:rPr>
              <a:t>copil</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constă</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în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joacă</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lui</a:t>
            </a:r>
            <a:r>
              <a:rPr lang="en-US" i="1" dirty="0">
                <a:solidFill>
                  <a:prstClr val="black"/>
                </a:solidFill>
                <a:latin typeface="Times New Roman" panose="02020603050405020304" pitchFamily="18" charset="0"/>
                <a:cs typeface="Times New Roman" panose="02020603050405020304" pitchFamily="18" charset="0"/>
              </a:rPr>
              <a:t> cu </a:t>
            </a:r>
            <a:r>
              <a:rPr lang="en-US" i="1" dirty="0" err="1">
                <a:solidFill>
                  <a:prstClr val="black"/>
                </a:solidFill>
                <a:latin typeface="Times New Roman" panose="02020603050405020304" pitchFamily="18" charset="0"/>
                <a:cs typeface="Times New Roman" panose="02020603050405020304" pitchFamily="18" charset="0"/>
              </a:rPr>
              <a:t>lucruri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frumoase</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Platon</a:t>
            </a:r>
            <a:endParaRPr lang="en-US"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1431766"/>
      </p:ext>
    </p:extLst>
  </p:cSld>
  <p:clrMapOvr>
    <a:masterClrMapping/>
  </p:clrMapOvr>
  <p:transition spd="slow" advClick="0">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tăText 2">
            <a:extLst>
              <a:ext uri="{FF2B5EF4-FFF2-40B4-BE49-F238E27FC236}">
                <a16:creationId xmlns:a16="http://schemas.microsoft.com/office/drawing/2014/main" id="{FD31EFD8-BA65-3A32-3E15-784096025CD6}"/>
              </a:ext>
            </a:extLst>
          </p:cNvPr>
          <p:cNvSpPr txBox="1"/>
          <p:nvPr/>
        </p:nvSpPr>
        <p:spPr>
          <a:xfrm>
            <a:off x="2971800" y="55330"/>
            <a:ext cx="5791200" cy="5816977"/>
          </a:xfrm>
          <a:prstGeom prst="rect">
            <a:avLst/>
          </a:prstGeom>
          <a:noFill/>
        </p:spPr>
        <p:txBody>
          <a:bodyPr wrap="square">
            <a:spAutoFit/>
          </a:bodyPr>
          <a:lstStyle/>
          <a:p>
            <a:pPr algn="just"/>
            <a:endParaRPr lang="ro-RO" sz="1600" dirty="0">
              <a:latin typeface="Times New Roman" panose="02020603050405020304" pitchFamily="18" charset="0"/>
              <a:cs typeface="Times New Roman" panose="02020603050405020304" pitchFamily="18" charset="0"/>
            </a:endParaRPr>
          </a:p>
          <a:p>
            <a:pPr algn="just"/>
            <a:endParaRPr lang="ro-RO" sz="1600" dirty="0">
              <a:latin typeface="Times New Roman" panose="02020603050405020304" pitchFamily="18" charset="0"/>
              <a:cs typeface="Times New Roman" panose="02020603050405020304" pitchFamily="18" charset="0"/>
            </a:endParaRPr>
          </a:p>
          <a:p>
            <a:pPr algn="just"/>
            <a:endParaRPr lang="ro-RO" sz="1600" dirty="0">
              <a:latin typeface="Times New Roman" panose="02020603050405020304" pitchFamily="18" charset="0"/>
              <a:cs typeface="Times New Roman" panose="02020603050405020304" pitchFamily="18" charset="0"/>
            </a:endParaRPr>
          </a:p>
          <a:p>
            <a:pPr algn="just"/>
            <a:r>
              <a:rPr lang="ro-RO" sz="1600"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numesc</a:t>
            </a:r>
            <a:r>
              <a:rPr lang="en-US"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Chil</a:t>
            </a:r>
            <a:r>
              <a:rPr lang="ro-RO" b="1" dirty="0">
                <a:latin typeface="Times New Roman" panose="02020603050405020304" pitchFamily="18" charset="0"/>
                <a:cs typeface="Times New Roman" panose="02020603050405020304" pitchFamily="18" charset="0"/>
              </a:rPr>
              <a:t>ă</a:t>
            </a:r>
            <a:r>
              <a:rPr lang="en-US" b="1" dirty="0" err="1">
                <a:latin typeface="Times New Roman" panose="02020603050405020304" pitchFamily="18" charset="0"/>
                <a:cs typeface="Times New Roman" panose="02020603050405020304" pitchFamily="18" charset="0"/>
              </a:rPr>
              <a:t>rescu</a:t>
            </a:r>
            <a:r>
              <a:rPr lang="en-US" b="1" dirty="0">
                <a:latin typeface="Times New Roman" panose="02020603050405020304" pitchFamily="18" charset="0"/>
                <a:cs typeface="Times New Roman" panose="02020603050405020304" pitchFamily="18" charset="0"/>
              </a:rPr>
              <a:t> Angela</a:t>
            </a:r>
            <a:r>
              <a:rPr lang="en-US" dirty="0">
                <a:latin typeface="Times New Roman" panose="02020603050405020304" pitchFamily="18" charset="0"/>
                <a:cs typeface="Times New Roman" panose="02020603050405020304" pitchFamily="18" charset="0"/>
              </a:rPr>
              <a:t>,</a:t>
            </a:r>
            <a:r>
              <a:rPr lang="ro-RO"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sunt educator-</a:t>
            </a:r>
            <a:r>
              <a:rPr lang="en-US" dirty="0" err="1">
                <a:latin typeface="Times New Roman" panose="02020603050405020304" pitchFamily="18" charset="0"/>
                <a:cs typeface="Times New Roman" panose="02020603050405020304" pitchFamily="18" charset="0"/>
              </a:rPr>
              <a:t>puericultor</a:t>
            </a:r>
            <a:r>
              <a:rPr lang="en-US" dirty="0">
                <a:latin typeface="Times New Roman" panose="02020603050405020304" pitchFamily="18" charset="0"/>
                <a:cs typeface="Times New Roman" panose="02020603050405020304" pitchFamily="18" charset="0"/>
              </a:rPr>
              <a:t> la </a:t>
            </a:r>
            <a:r>
              <a:rPr lang="en-US" dirty="0" err="1">
                <a:latin typeface="Times New Roman" panose="02020603050405020304" pitchFamily="18" charset="0"/>
                <a:cs typeface="Times New Roman" panose="02020603050405020304" pitchFamily="18" charset="0"/>
              </a:rPr>
              <a:t>Cre</a:t>
            </a:r>
            <a:r>
              <a:rPr lang="ro-RO" dirty="0">
                <a:latin typeface="Times New Roman" panose="02020603050405020304" pitchFamily="18" charset="0"/>
                <a:cs typeface="Times New Roman" panose="02020603050405020304" pitchFamily="18" charset="0"/>
              </a:rPr>
              <a:t>ş</a:t>
            </a:r>
            <a:r>
              <a:rPr lang="en-US" dirty="0">
                <a:latin typeface="Times New Roman" panose="02020603050405020304" pitchFamily="18" charset="0"/>
                <a:cs typeface="Times New Roman" panose="02020603050405020304" pitchFamily="18" charset="0"/>
              </a:rPr>
              <a:t>a Nr.1 de 7 ani.</a:t>
            </a:r>
            <a:r>
              <a:rPr lang="ro-RO"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Am </a:t>
            </a:r>
            <a:r>
              <a:rPr lang="en-US" dirty="0" err="1">
                <a:latin typeface="Times New Roman" panose="02020603050405020304" pitchFamily="18" charset="0"/>
                <a:cs typeface="Times New Roman" panose="02020603050405020304" pitchFamily="18" charset="0"/>
              </a:rPr>
              <a:t>început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modelez</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sufletele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încă</a:t>
            </a:r>
            <a:r>
              <a:rPr lang="en-US" dirty="0">
                <a:latin typeface="Times New Roman" panose="02020603050405020304" pitchFamily="18" charset="0"/>
                <a:cs typeface="Times New Roman" panose="02020603050405020304" pitchFamily="18" charset="0"/>
              </a:rPr>
              <a:t> din </a:t>
            </a:r>
            <a:r>
              <a:rPr lang="en-US" dirty="0" err="1">
                <a:latin typeface="Times New Roman" panose="02020603050405020304" pitchFamily="18" charset="0"/>
                <a:cs typeface="Times New Roman" panose="02020603050405020304" pitchFamily="18" charset="0"/>
              </a:rPr>
              <a:t>anul</a:t>
            </a:r>
            <a:r>
              <a:rPr lang="en-US" dirty="0">
                <a:latin typeface="Times New Roman" panose="02020603050405020304" pitchFamily="18" charset="0"/>
                <a:cs typeface="Times New Roman" panose="02020603050405020304" pitchFamily="18" charset="0"/>
              </a:rPr>
              <a:t> 2009</a:t>
            </a:r>
            <a:r>
              <a:rPr lang="ro-RO"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Sunt o </a:t>
            </a:r>
            <a:r>
              <a:rPr lang="en-US" dirty="0" err="1">
                <a:latin typeface="Times New Roman" panose="02020603050405020304" pitchFamily="18" charset="0"/>
                <a:cs typeface="Times New Roman" panose="02020603050405020304" pitchFamily="18" charset="0"/>
              </a:rPr>
              <a:t>persoana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sociabil</a:t>
            </a:r>
            <a:r>
              <a:rPr lang="ro-RO" dirty="0">
                <a:latin typeface="Times New Roman" panose="02020603050405020304" pitchFamily="18" charset="0"/>
                <a:cs typeface="Times New Roman" panose="02020603050405020304" pitchFamily="18" charset="0"/>
              </a:rPr>
              <a:t>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căreia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îi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plac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călătoriile</a:t>
            </a:r>
            <a:r>
              <a:rPr lang="en-US" dirty="0">
                <a:latin typeface="Times New Roman" panose="02020603050405020304" pitchFamily="18" charset="0"/>
                <a:cs typeface="Times New Roman" panose="02020603050405020304" pitchFamily="18" charset="0"/>
              </a:rPr>
              <a:t>,</a:t>
            </a:r>
            <a:r>
              <a:rPr lang="ro-RO"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plimbările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în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natură</a:t>
            </a:r>
            <a:r>
              <a:rPr lang="en-US" dirty="0">
                <a:latin typeface="Times New Roman" panose="02020603050405020304" pitchFamily="18" charset="0"/>
                <a:cs typeface="Times New Roman" panose="02020603050405020304" pitchFamily="18" charset="0"/>
              </a:rPr>
              <a:t>,</a:t>
            </a:r>
            <a:r>
              <a:rPr lang="ro-RO"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muzica</a:t>
            </a:r>
            <a:r>
              <a:rPr lang="en-US" dirty="0">
                <a:latin typeface="Times New Roman" panose="02020603050405020304" pitchFamily="18" charset="0"/>
                <a:cs typeface="Times New Roman" panose="02020603050405020304" pitchFamily="18" charset="0"/>
              </a:rPr>
              <a:t> </a:t>
            </a:r>
            <a:r>
              <a:rPr lang="ro-RO" dirty="0" err="1">
                <a:latin typeface="Times New Roman" panose="02020603050405020304" pitchFamily="18" charset="0"/>
                <a:cs typeface="Times New Roman" panose="02020603050405020304" pitchFamily="18" charset="0"/>
              </a:rPr>
              <a:t>ş</a:t>
            </a:r>
            <a:r>
              <a:rPr lang="en-US" dirty="0">
                <a:latin typeface="Times New Roman" panose="02020603050405020304" pitchFamily="18" charset="0"/>
                <a:cs typeface="Times New Roman" panose="02020603050405020304" pitchFamily="18" charset="0"/>
              </a:rPr>
              <a:t>i </a:t>
            </a:r>
            <a:r>
              <a:rPr lang="en-US" dirty="0" err="1">
                <a:latin typeface="Times New Roman" panose="02020603050405020304" pitchFamily="18" charset="0"/>
                <a:cs typeface="Times New Roman" panose="02020603050405020304" pitchFamily="18" charset="0"/>
              </a:rPr>
              <a:t>dansul</a:t>
            </a:r>
            <a:r>
              <a:rPr lang="en-US" dirty="0">
                <a:latin typeface="Times New Roman" panose="02020603050405020304" pitchFamily="18" charset="0"/>
                <a:cs typeface="Times New Roman" panose="02020603050405020304" pitchFamily="18" charset="0"/>
              </a:rPr>
              <a:t>.</a:t>
            </a:r>
            <a:r>
              <a:rPr lang="ro-RO" dirty="0">
                <a:latin typeface="Times New Roman" panose="02020603050405020304" pitchFamily="18" charset="0"/>
                <a:cs typeface="Times New Roman" panose="02020603050405020304" pitchFamily="18" charset="0"/>
              </a:rPr>
              <a:t> </a:t>
            </a:r>
          </a:p>
          <a:p>
            <a:pPr algn="just"/>
            <a:r>
              <a:rPr lang="ro-RO"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Unul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dintre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principiile</a:t>
            </a:r>
            <a:r>
              <a:rPr lang="en-US" dirty="0">
                <a:latin typeface="Times New Roman" panose="02020603050405020304" pitchFamily="18" charset="0"/>
                <a:cs typeface="Times New Roman" panose="02020603050405020304" pitchFamily="18" charset="0"/>
              </a:rPr>
              <a:t> care </a:t>
            </a:r>
            <a:r>
              <a:rPr lang="en-US" dirty="0" err="1">
                <a:latin typeface="Times New Roman" panose="02020603050405020304" pitchFamily="18" charset="0"/>
                <a:cs typeface="Times New Roman" panose="02020603050405020304" pitchFamily="18" charset="0"/>
              </a:rPr>
              <a:t>mă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ghidează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în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viața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este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cel</a:t>
            </a:r>
            <a:r>
              <a:rPr lang="en-US" dirty="0">
                <a:latin typeface="Times New Roman" panose="02020603050405020304" pitchFamily="18" charset="0"/>
                <a:cs typeface="Times New Roman" panose="02020603050405020304" pitchFamily="18" charset="0"/>
              </a:rPr>
              <a:t> al </a:t>
            </a:r>
            <a:r>
              <a:rPr lang="en-US" dirty="0" err="1">
                <a:latin typeface="Times New Roman" panose="02020603050405020304" pitchFamily="18" charset="0"/>
                <a:cs typeface="Times New Roman" panose="02020603050405020304" pitchFamily="18" charset="0"/>
              </a:rPr>
              <a:t>echilibrului,incerc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mereu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găsesc</a:t>
            </a:r>
            <a:r>
              <a:rPr lang="en-US" dirty="0">
                <a:latin typeface="Times New Roman" panose="02020603050405020304" pitchFamily="18" charset="0"/>
                <a:cs typeface="Times New Roman" panose="02020603050405020304" pitchFamily="18" charset="0"/>
              </a:rPr>
              <a:t> un </a:t>
            </a:r>
            <a:r>
              <a:rPr lang="en-US" dirty="0" err="1">
                <a:latin typeface="Times New Roman" panose="02020603050405020304" pitchFamily="18" charset="0"/>
                <a:cs typeface="Times New Roman" panose="02020603050405020304" pitchFamily="18" charset="0"/>
              </a:rPr>
              <a:t>echilibru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între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viața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personală</a:t>
            </a:r>
            <a:r>
              <a:rPr lang="en-US" dirty="0">
                <a:latin typeface="Times New Roman" panose="02020603050405020304" pitchFamily="18" charset="0"/>
                <a:cs typeface="Times New Roman" panose="02020603050405020304" pitchFamily="18" charset="0"/>
              </a:rPr>
              <a:t> </a:t>
            </a:r>
            <a:r>
              <a:rPr lang="ro-RO" dirty="0" err="1">
                <a:latin typeface="Times New Roman" panose="02020603050405020304" pitchFamily="18" charset="0"/>
                <a:cs typeface="Times New Roman" panose="02020603050405020304" pitchFamily="18" charset="0"/>
              </a:rPr>
              <a:t>ş</a:t>
            </a:r>
            <a:r>
              <a:rPr lang="en-US" dirty="0">
                <a:latin typeface="Times New Roman" panose="02020603050405020304" pitchFamily="18" charset="0"/>
                <a:cs typeface="Times New Roman" panose="02020603050405020304" pitchFamily="18" charset="0"/>
              </a:rPr>
              <a:t>i </a:t>
            </a:r>
            <a:r>
              <a:rPr lang="en-US" dirty="0" err="1">
                <a:latin typeface="Times New Roman" panose="02020603050405020304" pitchFamily="18" charset="0"/>
                <a:cs typeface="Times New Roman" panose="02020603050405020304" pitchFamily="18" charset="0"/>
              </a:rPr>
              <a:t>cea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profesional</a:t>
            </a:r>
            <a:r>
              <a:rPr lang="ro-RO" dirty="0">
                <a:latin typeface="Times New Roman" panose="02020603050405020304" pitchFamily="18" charset="0"/>
                <a:cs typeface="Times New Roman" panose="02020603050405020304" pitchFamily="18" charset="0"/>
              </a:rPr>
              <a:t>ă</a:t>
            </a:r>
            <a:r>
              <a:rPr lang="en-US" dirty="0">
                <a:latin typeface="Times New Roman" panose="02020603050405020304" pitchFamily="18" charset="0"/>
                <a:cs typeface="Times New Roman" panose="02020603050405020304" pitchFamily="18" charset="0"/>
              </a:rPr>
              <a:t>.   </a:t>
            </a:r>
            <a:endParaRPr lang="ro-RO"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Dragostea</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copii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jocurile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copil</a:t>
            </a:r>
            <a:r>
              <a:rPr lang="ro-RO" dirty="0">
                <a:latin typeface="Times New Roman" panose="02020603050405020304" pitchFamily="18" charset="0"/>
                <a:cs typeface="Times New Roman" panose="02020603050405020304" pitchFamily="18" charset="0"/>
              </a:rPr>
              <a:t>ă</a:t>
            </a:r>
            <a:r>
              <a:rPr lang="en-US" dirty="0" err="1">
                <a:latin typeface="Times New Roman" panose="02020603050405020304" pitchFamily="18" charset="0"/>
                <a:cs typeface="Times New Roman" panose="02020603050405020304" pitchFamily="18" charset="0"/>
              </a:rPr>
              <a:t>riei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mele</a:t>
            </a:r>
            <a:r>
              <a:rPr lang="en-US" dirty="0">
                <a:latin typeface="Times New Roman" panose="02020603050405020304" pitchFamily="18" charset="0"/>
                <a:cs typeface="Times New Roman" panose="02020603050405020304" pitchFamily="18" charset="0"/>
              </a:rPr>
              <a:t>,</a:t>
            </a:r>
            <a:r>
              <a:rPr lang="ro-RO" dirty="0">
                <a:latin typeface="Times New Roman" panose="02020603050405020304" pitchFamily="18" charset="0"/>
                <a:cs typeface="Times New Roman" panose="02020603050405020304" pitchFamily="18" charset="0"/>
              </a:rPr>
              <a:t> î</a:t>
            </a:r>
            <a:r>
              <a:rPr lang="en-US" dirty="0">
                <a:latin typeface="Times New Roman" panose="02020603050405020304" pitchFamily="18" charset="0"/>
                <a:cs typeface="Times New Roman" panose="02020603050405020304" pitchFamily="18" charset="0"/>
              </a:rPr>
              <a:t>n care </a:t>
            </a:r>
            <a:r>
              <a:rPr lang="en-US" dirty="0" err="1">
                <a:latin typeface="Times New Roman" panose="02020603050405020304" pitchFamily="18" charset="0"/>
                <a:cs typeface="Times New Roman" panose="02020603050405020304" pitchFamily="18" charset="0"/>
              </a:rPr>
              <a:t>deseori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jucam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rolul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educatoarei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învățătoarei</a:t>
            </a:r>
            <a:r>
              <a:rPr lang="en-US" dirty="0">
                <a:latin typeface="Times New Roman" panose="02020603050405020304" pitchFamily="18" charset="0"/>
                <a:cs typeface="Times New Roman" panose="02020603050405020304" pitchFamily="18" charset="0"/>
              </a:rPr>
              <a:t>,</a:t>
            </a:r>
            <a:r>
              <a:rPr lang="ro-RO"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au </a:t>
            </a:r>
            <a:r>
              <a:rPr lang="en-US" dirty="0" err="1">
                <a:latin typeface="Times New Roman" panose="02020603050405020304" pitchFamily="18" charset="0"/>
                <a:cs typeface="Times New Roman" panose="02020603050405020304" pitchFamily="18" charset="0"/>
              </a:rPr>
              <a:t>constituit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motivele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înscrierii</a:t>
            </a:r>
            <a:r>
              <a:rPr lang="en-US" dirty="0">
                <a:latin typeface="Times New Roman" panose="02020603050405020304" pitchFamily="18" charset="0"/>
                <a:cs typeface="Times New Roman" panose="02020603050405020304" pitchFamily="18" charset="0"/>
              </a:rPr>
              <a:t> mele la </a:t>
            </a:r>
            <a:r>
              <a:rPr lang="en-US" dirty="0" err="1">
                <a:latin typeface="Times New Roman" panose="02020603050405020304" pitchFamily="18" charset="0"/>
                <a:cs typeface="Times New Roman" panose="02020603050405020304" pitchFamily="18" charset="0"/>
              </a:rPr>
              <a:t>Liceul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Pedagogic"Sabin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Drăgoi"Deva</a:t>
            </a:r>
            <a:r>
              <a:rPr lang="en-US" dirty="0">
                <a:latin typeface="Times New Roman" panose="02020603050405020304" pitchFamily="18" charset="0"/>
                <a:cs typeface="Times New Roman" panose="02020603050405020304" pitchFamily="18" charset="0"/>
              </a:rPr>
              <a:t>,</a:t>
            </a:r>
            <a:r>
              <a:rPr lang="ro-RO"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absolvit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în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anul</a:t>
            </a:r>
            <a:r>
              <a:rPr lang="en-US" dirty="0">
                <a:latin typeface="Times New Roman" panose="02020603050405020304" pitchFamily="18" charset="0"/>
                <a:cs typeface="Times New Roman" panose="02020603050405020304" pitchFamily="18" charset="0"/>
              </a:rPr>
              <a:t> 2004.</a:t>
            </a:r>
            <a:endParaRPr lang="ro-RO" dirty="0">
              <a:latin typeface="Times New Roman" panose="02020603050405020304" pitchFamily="18" charset="0"/>
              <a:cs typeface="Times New Roman" panose="02020603050405020304" pitchFamily="18" charset="0"/>
            </a:endParaRPr>
          </a:p>
          <a:p>
            <a:pPr algn="just"/>
            <a:r>
              <a:rPr lang="ro-RO"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educatoare</a:t>
            </a:r>
            <a:r>
              <a:rPr lang="ro-RO"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îmi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doresc</a:t>
            </a:r>
            <a:r>
              <a:rPr lang="en-US" dirty="0">
                <a:latin typeface="Times New Roman" panose="02020603050405020304" pitchFamily="18" charset="0"/>
                <a:cs typeface="Times New Roman" panose="02020603050405020304" pitchFamily="18" charset="0"/>
              </a:rPr>
              <a:t> ca </a:t>
            </a:r>
            <a:r>
              <a:rPr lang="en-US" dirty="0" err="1">
                <a:latin typeface="Times New Roman" panose="02020603050405020304" pitchFamily="18" charset="0"/>
                <a:cs typeface="Times New Roman" panose="02020603050405020304" pitchFamily="18" charset="0"/>
              </a:rPr>
              <a:t>împreună</a:t>
            </a:r>
            <a:r>
              <a:rPr lang="en-US" dirty="0">
                <a:latin typeface="Times New Roman" panose="02020603050405020304" pitchFamily="18" charset="0"/>
                <a:cs typeface="Times New Roman" panose="02020603050405020304" pitchFamily="18" charset="0"/>
              </a:rPr>
              <a:t> cu </a:t>
            </a:r>
            <a:r>
              <a:rPr lang="en-US" dirty="0" err="1">
                <a:latin typeface="Times New Roman" panose="02020603050405020304" pitchFamily="18" charset="0"/>
                <a:cs typeface="Times New Roman" panose="02020603050405020304" pitchFamily="18" charset="0"/>
              </a:rPr>
              <a:t>copiii</a:t>
            </a:r>
            <a:r>
              <a:rPr lang="en-US" dirty="0">
                <a:latin typeface="Times New Roman" panose="02020603050405020304" pitchFamily="18" charset="0"/>
                <a:cs typeface="Times New Roman" panose="02020603050405020304" pitchFamily="18" charset="0"/>
              </a:rPr>
              <a:t> s</a:t>
            </a:r>
            <a:r>
              <a:rPr lang="ro-RO" dirty="0">
                <a:latin typeface="Times New Roman" panose="02020603050405020304" pitchFamily="18" charset="0"/>
                <a:cs typeface="Times New Roman" panose="02020603050405020304" pitchFamily="18" charset="0"/>
              </a:rPr>
              <a:t>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descoperim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aceasta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frumoas</a:t>
            </a:r>
            <a:r>
              <a:rPr lang="ro-RO" dirty="0">
                <a:latin typeface="Times New Roman" panose="02020603050405020304" pitchFamily="18" charset="0"/>
                <a:cs typeface="Times New Roman" panose="02020603050405020304" pitchFamily="18" charset="0"/>
              </a:rPr>
              <a:t>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lume</a:t>
            </a:r>
            <a:r>
              <a:rPr lang="en-US" dirty="0">
                <a:latin typeface="Times New Roman" panose="02020603050405020304" pitchFamily="18" charset="0"/>
                <a:cs typeface="Times New Roman" panose="02020603050405020304" pitchFamily="18" charset="0"/>
              </a:rPr>
              <a:t> </a:t>
            </a:r>
            <a:r>
              <a:rPr lang="ro-RO" dirty="0" err="1">
                <a:latin typeface="Times New Roman" panose="02020603050405020304" pitchFamily="18" charset="0"/>
                <a:cs typeface="Times New Roman" panose="02020603050405020304" pitchFamily="18" charset="0"/>
              </a:rPr>
              <a:t>ş</a:t>
            </a:r>
            <a:r>
              <a:rPr lang="en-US" dirty="0">
                <a:latin typeface="Times New Roman" panose="02020603050405020304" pitchFamily="18" charset="0"/>
                <a:cs typeface="Times New Roman" panose="02020603050405020304" pitchFamily="18" charset="0"/>
              </a:rPr>
              <a:t>i </a:t>
            </a:r>
            <a:r>
              <a:rPr lang="en-US" dirty="0" err="1">
                <a:latin typeface="Times New Roman" panose="02020603050405020304" pitchFamily="18" charset="0"/>
                <a:cs typeface="Times New Roman" panose="02020603050405020304" pitchFamily="18" charset="0"/>
              </a:rPr>
              <a:t>să</a:t>
            </a:r>
            <a:r>
              <a:rPr lang="en-US" dirty="0">
                <a:latin typeface="Times New Roman" panose="02020603050405020304" pitchFamily="18" charset="0"/>
                <a:cs typeface="Times New Roman" panose="02020603050405020304" pitchFamily="18" charset="0"/>
              </a:rPr>
              <a:t> ne </a:t>
            </a:r>
            <a:r>
              <a:rPr lang="en-US" dirty="0" err="1">
                <a:latin typeface="Times New Roman" panose="02020603050405020304" pitchFamily="18" charset="0"/>
                <a:cs typeface="Times New Roman" panose="02020603050405020304" pitchFamily="18" charset="0"/>
              </a:rPr>
              <a:t>bucurăm</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ea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prin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nenumărate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activită</a:t>
            </a:r>
            <a:r>
              <a:rPr lang="ro-RO" dirty="0">
                <a:latin typeface="Times New Roman" panose="02020603050405020304" pitchFamily="18" charset="0"/>
                <a:cs typeface="Times New Roman" panose="02020603050405020304" pitchFamily="18" charset="0"/>
              </a:rPr>
              <a:t>ţ</a:t>
            </a:r>
            <a:r>
              <a:rPr lang="en-US" dirty="0">
                <a:latin typeface="Times New Roman" panose="02020603050405020304" pitchFamily="18" charset="0"/>
                <a:cs typeface="Times New Roman" panose="02020603050405020304" pitchFamily="18" charset="0"/>
              </a:rPr>
              <a:t>i </a:t>
            </a:r>
            <a:r>
              <a:rPr lang="ro-RO" dirty="0" err="1">
                <a:latin typeface="Times New Roman" panose="02020603050405020304" pitchFamily="18" charset="0"/>
                <a:cs typeface="Times New Roman" panose="02020603050405020304" pitchFamily="18" charset="0"/>
              </a:rPr>
              <a:t>ş</a:t>
            </a:r>
            <a:r>
              <a:rPr lang="en-US" dirty="0">
                <a:latin typeface="Times New Roman" panose="02020603050405020304" pitchFamily="18" charset="0"/>
                <a:cs typeface="Times New Roman" panose="02020603050405020304" pitchFamily="18" charset="0"/>
              </a:rPr>
              <a:t>i </a:t>
            </a:r>
            <a:r>
              <a:rPr lang="en-US" dirty="0" err="1">
                <a:latin typeface="Times New Roman" panose="02020603050405020304" pitchFamily="18" charset="0"/>
                <a:cs typeface="Times New Roman" panose="02020603050405020304" pitchFamily="18" charset="0"/>
              </a:rPr>
              <a:t>jocuri</a:t>
            </a:r>
            <a:r>
              <a:rPr lang="en-US" dirty="0">
                <a:latin typeface="Times New Roman" panose="02020603050405020304" pitchFamily="18" charset="0"/>
                <a:cs typeface="Times New Roman" panose="02020603050405020304" pitchFamily="18" charset="0"/>
              </a:rPr>
              <a:t> diverse,</a:t>
            </a:r>
            <a:r>
              <a:rPr lang="ro-RO"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menite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îi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dezvolte</a:t>
            </a:r>
            <a:r>
              <a:rPr lang="en-US" dirty="0">
                <a:latin typeface="Times New Roman" panose="02020603050405020304" pitchFamily="18" charset="0"/>
                <a:cs typeface="Times New Roman" panose="02020603050405020304" pitchFamily="18" charset="0"/>
              </a:rPr>
              <a:t> multilateral</a:t>
            </a:r>
            <a:r>
              <a:rPr lang="ro-RO"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t>
            </a:r>
            <a:r>
              <a:rPr lang="ro-RO"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pe</a:t>
            </a:r>
            <a:r>
              <a:rPr lang="en-US" dirty="0">
                <a:latin typeface="Times New Roman" panose="02020603050405020304" pitchFamily="18" charset="0"/>
                <a:cs typeface="Times New Roman" panose="02020603050405020304" pitchFamily="18" charset="0"/>
              </a:rPr>
              <a:t> plan </a:t>
            </a:r>
            <a:r>
              <a:rPr lang="en-US" dirty="0" err="1">
                <a:latin typeface="Times New Roman" panose="02020603050405020304" pitchFamily="18" charset="0"/>
                <a:cs typeface="Times New Roman" panose="02020603050405020304" pitchFamily="18" charset="0"/>
              </a:rPr>
              <a:t>fizic</a:t>
            </a:r>
            <a:r>
              <a:rPr lang="en-US" dirty="0">
                <a:latin typeface="Times New Roman" panose="02020603050405020304" pitchFamily="18" charset="0"/>
                <a:cs typeface="Times New Roman" panose="02020603050405020304" pitchFamily="18" charset="0"/>
              </a:rPr>
              <a:t>,</a:t>
            </a:r>
            <a:r>
              <a:rPr lang="ro-RO"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psihic</a:t>
            </a:r>
            <a:r>
              <a:rPr lang="en-US" dirty="0">
                <a:latin typeface="Times New Roman" panose="02020603050405020304" pitchFamily="18" charset="0"/>
                <a:cs typeface="Times New Roman" panose="02020603050405020304" pitchFamily="18" charset="0"/>
              </a:rPr>
              <a:t>,</a:t>
            </a:r>
            <a:r>
              <a:rPr lang="ro-RO"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social </a:t>
            </a:r>
            <a:r>
              <a:rPr lang="ro-RO" dirty="0" err="1">
                <a:latin typeface="Times New Roman" panose="02020603050405020304" pitchFamily="18" charset="0"/>
                <a:cs typeface="Times New Roman" panose="02020603050405020304" pitchFamily="18" charset="0"/>
              </a:rPr>
              <a:t>ş</a:t>
            </a:r>
            <a:r>
              <a:rPr lang="en-US" dirty="0">
                <a:latin typeface="Times New Roman" panose="02020603050405020304" pitchFamily="18" charset="0"/>
                <a:cs typeface="Times New Roman" panose="02020603050405020304" pitchFamily="18" charset="0"/>
              </a:rPr>
              <a:t>i </a:t>
            </a:r>
            <a:r>
              <a:rPr lang="en-US" dirty="0" err="1">
                <a:latin typeface="Times New Roman" panose="02020603050405020304" pitchFamily="18" charset="0"/>
                <a:cs typeface="Times New Roman" panose="02020603050405020304" pitchFamily="18" charset="0"/>
              </a:rPr>
              <a:t>emoțional</a:t>
            </a:r>
            <a:r>
              <a:rPr lang="en-US" dirty="0">
                <a:latin typeface="Times New Roman" panose="02020603050405020304" pitchFamily="18" charset="0"/>
                <a:cs typeface="Times New Roman" panose="02020603050405020304" pitchFamily="18" charset="0"/>
              </a:rPr>
              <a:t>.</a:t>
            </a:r>
            <a:r>
              <a:rPr lang="ro-RO" dirty="0">
                <a:latin typeface="Times New Roman" panose="02020603050405020304" pitchFamily="18" charset="0"/>
                <a:cs typeface="Times New Roman" panose="02020603050405020304" pitchFamily="18" charset="0"/>
              </a:rPr>
              <a:t> Î</a:t>
            </a:r>
            <a:r>
              <a:rPr lang="en-US" dirty="0">
                <a:latin typeface="Times New Roman" panose="02020603050405020304" pitchFamily="18" charset="0"/>
                <a:cs typeface="Times New Roman" panose="02020603050405020304" pitchFamily="18" charset="0"/>
              </a:rPr>
              <a:t>n tot </a:t>
            </a:r>
            <a:r>
              <a:rPr lang="en-US" dirty="0" err="1">
                <a:latin typeface="Times New Roman" panose="02020603050405020304" pitchFamily="18" charset="0"/>
                <a:cs typeface="Times New Roman" panose="02020603050405020304" pitchFamily="18" charset="0"/>
              </a:rPr>
              <a:t>acest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timp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bucur</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rolul</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călăuză</a:t>
            </a:r>
            <a:r>
              <a:rPr lang="en-US" dirty="0">
                <a:latin typeface="Times New Roman" panose="02020603050405020304" pitchFamily="18" charset="0"/>
                <a:cs typeface="Times New Roman" panose="02020603050405020304" pitchFamily="18" charset="0"/>
              </a:rPr>
              <a:t> al </a:t>
            </a:r>
            <a:r>
              <a:rPr lang="en-US" dirty="0" err="1">
                <a:latin typeface="Times New Roman" panose="02020603050405020304" pitchFamily="18" charset="0"/>
                <a:cs typeface="Times New Roman" panose="02020603050405020304" pitchFamily="18" charset="0"/>
              </a:rPr>
              <a:t>acestor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copila</a:t>
            </a:r>
            <a:r>
              <a:rPr lang="ro-RO" dirty="0">
                <a:latin typeface="Times New Roman" panose="02020603050405020304" pitchFamily="18" charset="0"/>
                <a:cs typeface="Times New Roman" panose="02020603050405020304" pitchFamily="18" charset="0"/>
              </a:rPr>
              <a:t>ş</a:t>
            </a:r>
            <a:r>
              <a:rPr lang="en-US" dirty="0">
                <a:latin typeface="Times New Roman" panose="02020603050405020304" pitchFamily="18" charset="0"/>
                <a:cs typeface="Times New Roman" panose="02020603050405020304" pitchFamily="18" charset="0"/>
              </a:rPr>
              <a:t>i,</a:t>
            </a:r>
            <a:r>
              <a:rPr lang="ro-RO"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de </a:t>
            </a:r>
            <a:r>
              <a:rPr lang="en-US" dirty="0" err="1">
                <a:latin typeface="Times New Roman" panose="02020603050405020304" pitchFamily="18" charset="0"/>
                <a:cs typeface="Times New Roman" panose="02020603050405020304" pitchFamily="18" charset="0"/>
              </a:rPr>
              <a:t>drumul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numit</a:t>
            </a:r>
            <a:r>
              <a:rPr lang="ro-RO"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"via</a:t>
            </a:r>
            <a:r>
              <a:rPr lang="ro-RO" dirty="0">
                <a:latin typeface="Times New Roman" panose="02020603050405020304" pitchFamily="18" charset="0"/>
                <a:cs typeface="Times New Roman" panose="02020603050405020304" pitchFamily="18" charset="0"/>
              </a:rPr>
              <a:t>ţă</a:t>
            </a:r>
            <a:r>
              <a:rPr lang="en-US" dirty="0">
                <a:latin typeface="Times New Roman" panose="02020603050405020304" pitchFamily="18" charset="0"/>
                <a:cs typeface="Times New Roman" panose="02020603050405020304" pitchFamily="18" charset="0"/>
              </a:rPr>
              <a:t>",</a:t>
            </a:r>
            <a:r>
              <a:rPr lang="ro-RO"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drum pe </a:t>
            </a:r>
            <a:r>
              <a:rPr lang="en-US" dirty="0" err="1">
                <a:latin typeface="Times New Roman" panose="02020603050405020304" pitchFamily="18" charset="0"/>
                <a:cs typeface="Times New Roman" panose="02020603050405020304" pitchFamily="18" charset="0"/>
              </a:rPr>
              <a:t>parcursul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căruia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descopăr</a:t>
            </a:r>
            <a:r>
              <a:rPr lang="en-US" dirty="0">
                <a:latin typeface="Times New Roman" panose="02020603050405020304" pitchFamily="18" charset="0"/>
                <a:cs typeface="Times New Roman" panose="02020603050405020304" pitchFamily="18" charset="0"/>
              </a:rPr>
              <a:t> </a:t>
            </a:r>
            <a:r>
              <a:rPr lang="ro-RO" dirty="0" err="1">
                <a:latin typeface="Times New Roman" panose="02020603050405020304" pitchFamily="18" charset="0"/>
                <a:cs typeface="Times New Roman" panose="02020603050405020304" pitchFamily="18" charset="0"/>
              </a:rPr>
              <a:t>ş</a:t>
            </a:r>
            <a:r>
              <a:rPr lang="en-US" dirty="0">
                <a:latin typeface="Times New Roman" panose="02020603050405020304" pitchFamily="18" charset="0"/>
                <a:cs typeface="Times New Roman" panose="02020603050405020304" pitchFamily="18" charset="0"/>
              </a:rPr>
              <a:t>i </a:t>
            </a:r>
            <a:r>
              <a:rPr lang="en-US" dirty="0" err="1">
                <a:latin typeface="Times New Roman" panose="02020603050405020304" pitchFamily="18" charset="0"/>
                <a:cs typeface="Times New Roman" panose="02020603050405020304" pitchFamily="18" charset="0"/>
              </a:rPr>
              <a:t>învăț</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multe</a:t>
            </a:r>
            <a:r>
              <a:rPr lang="en-US" dirty="0">
                <a:latin typeface="Times New Roman" panose="02020603050405020304" pitchFamily="18" charset="0"/>
                <a:cs typeface="Times New Roman" panose="02020603050405020304" pitchFamily="18" charset="0"/>
              </a:rPr>
              <a:t>,</a:t>
            </a:r>
            <a:r>
              <a:rPr lang="ro-RO"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la </a:t>
            </a:r>
            <a:r>
              <a:rPr lang="en-US" dirty="0" err="1">
                <a:latin typeface="Times New Roman" panose="02020603050405020304" pitchFamily="18" charset="0"/>
                <a:cs typeface="Times New Roman" panose="02020603050405020304" pitchFamily="18" charset="0"/>
              </a:rPr>
              <a:t>rândul</a:t>
            </a:r>
            <a:r>
              <a:rPr lang="en-US" dirty="0">
                <a:latin typeface="Times New Roman" panose="02020603050405020304" pitchFamily="18" charset="0"/>
                <a:cs typeface="Times New Roman" panose="02020603050405020304" pitchFamily="18" charset="0"/>
              </a:rPr>
              <a:t> meu.</a:t>
            </a:r>
          </a:p>
        </p:txBody>
      </p:sp>
      <p:pic>
        <p:nvPicPr>
          <p:cNvPr id="5" name="Imagine 4">
            <a:extLst>
              <a:ext uri="{FF2B5EF4-FFF2-40B4-BE49-F238E27FC236}">
                <a16:creationId xmlns:a16="http://schemas.microsoft.com/office/drawing/2014/main" id="{4C856F3A-7521-6993-657D-56CCA9FFC3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1143000"/>
            <a:ext cx="2133600" cy="2844800"/>
          </a:xfrm>
          <a:prstGeom prst="rect">
            <a:avLst/>
          </a:prstGeom>
        </p:spPr>
      </p:pic>
    </p:spTree>
    <p:extLst>
      <p:ext uri="{BB962C8B-B14F-4D97-AF65-F5344CB8AC3E}">
        <p14:creationId xmlns:p14="http://schemas.microsoft.com/office/powerpoint/2010/main" val="3887970103"/>
      </p:ext>
    </p:extLst>
  </p:cSld>
  <p:clrMapOvr>
    <a:masterClrMapping/>
  </p:clrMapOvr>
  <p:transition spd="slow" advClick="0">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C4DA7EDA-49BF-B8CF-364A-24496F7BB85E}"/>
              </a:ext>
            </a:extLst>
          </p:cNvPr>
          <p:cNvSpPr>
            <a:spLocks noGrp="1"/>
          </p:cNvSpPr>
          <p:nvPr>
            <p:ph type="title"/>
          </p:nvPr>
        </p:nvSpPr>
        <p:spPr>
          <a:xfrm>
            <a:off x="301752" y="457200"/>
            <a:ext cx="8686800" cy="5029200"/>
          </a:xfrm>
        </p:spPr>
        <p:txBody>
          <a:bodyPr>
            <a:normAutofit/>
          </a:bodyPr>
          <a:lstStyle/>
          <a:p>
            <a:pPr algn="ctr"/>
            <a:r>
              <a:rPr lang="ro-RO" dirty="0"/>
              <a:t>Corpul profesoral al grădiniței cu program prelungit nr. 7 </a:t>
            </a:r>
            <a:r>
              <a:rPr lang="ro-RO" dirty="0" err="1"/>
              <a:t>deva</a:t>
            </a:r>
            <a:r>
              <a:rPr lang="ro-RO" dirty="0"/>
              <a:t> și structurile aparținătoare:</a:t>
            </a:r>
          </a:p>
        </p:txBody>
      </p:sp>
    </p:spTree>
    <p:extLst>
      <p:ext uri="{BB962C8B-B14F-4D97-AF65-F5344CB8AC3E}">
        <p14:creationId xmlns:p14="http://schemas.microsoft.com/office/powerpoint/2010/main" val="21178859"/>
      </p:ext>
    </p:extLst>
  </p:cSld>
  <p:clrMapOvr>
    <a:masterClrMapping/>
  </p:clrMapOvr>
  <p:transition spd="slow" advClick="0">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tăText 2">
            <a:extLst>
              <a:ext uri="{FF2B5EF4-FFF2-40B4-BE49-F238E27FC236}">
                <a16:creationId xmlns:a16="http://schemas.microsoft.com/office/drawing/2014/main" id="{8F920437-DE03-4218-FC96-33364C51DEF2}"/>
              </a:ext>
            </a:extLst>
          </p:cNvPr>
          <p:cNvSpPr txBox="1"/>
          <p:nvPr/>
        </p:nvSpPr>
        <p:spPr>
          <a:xfrm>
            <a:off x="3077227" y="1447800"/>
            <a:ext cx="5410200"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o-RO" dirty="0">
                <a:solidFill>
                  <a:prstClr val="black"/>
                </a:solidFill>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numesc</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Hojda</a:t>
            </a:r>
            <a:r>
              <a:rPr kumimoji="0" lang="en-US"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Andreea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am 19 ani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sunt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absolventă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Liceului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Pedagogic "Regina Maria" Deva. </a:t>
            </a:r>
            <a:endParaRPr kumimoji="0" lang="ro-RO"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ro-RO" dirty="0">
                <a:solidFill>
                  <a:prstClr val="black"/>
                </a:solidFill>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Iubesc</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copiii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mi-am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dorit</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pot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pătrunde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lumea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lor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magică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plină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bucurie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zâmbete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 mic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copil</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imitam</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toate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gesturile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doamnei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mele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educatoare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jucam</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"De-a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școala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cu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jucăriile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mele, un vis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împlinit</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Îmi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place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pot fi un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îndrumător</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calea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celor</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mici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prin</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creșă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pot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ajuta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dezvolte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ro-RO"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ro-RO" dirty="0">
                <a:solidFill>
                  <a:prstClr val="black"/>
                </a:solidFill>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se pare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nemaipomenit</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minunat</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lucrez</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cu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copiii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Zâmbetul</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privirile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lor sunt ca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luminița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 la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capătul</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tunelului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ne fac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uităm</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lăsăm</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toate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problemele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după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ușă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5" name="Imagine 4">
            <a:extLst>
              <a:ext uri="{FF2B5EF4-FFF2-40B4-BE49-F238E27FC236}">
                <a16:creationId xmlns:a16="http://schemas.microsoft.com/office/drawing/2014/main" id="{B3080683-B16B-6417-DD93-385C8DDE83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210"/>
          <a:stretch/>
        </p:blipFill>
        <p:spPr>
          <a:xfrm>
            <a:off x="494255" y="1447800"/>
            <a:ext cx="2362199" cy="3150296"/>
          </a:xfrm>
          <a:prstGeom prst="rect">
            <a:avLst/>
          </a:prstGeom>
          <a:ln>
            <a:solidFill>
              <a:schemeClr val="accent6"/>
            </a:solidFill>
          </a:ln>
        </p:spPr>
      </p:pic>
    </p:spTree>
    <p:extLst>
      <p:ext uri="{BB962C8B-B14F-4D97-AF65-F5344CB8AC3E}">
        <p14:creationId xmlns:p14="http://schemas.microsoft.com/office/powerpoint/2010/main" val="3485696392"/>
      </p:ext>
    </p:extLst>
  </p:cSld>
  <p:clrMapOvr>
    <a:masterClrMapping/>
  </p:clrMapOvr>
  <p:transition spd="slow" advClick="0">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tăText 2">
            <a:extLst>
              <a:ext uri="{FF2B5EF4-FFF2-40B4-BE49-F238E27FC236}">
                <a16:creationId xmlns:a16="http://schemas.microsoft.com/office/drawing/2014/main" id="{B3C8E2DA-9A90-68CC-543D-91DA81E5CCAA}"/>
              </a:ext>
            </a:extLst>
          </p:cNvPr>
          <p:cNvSpPr txBox="1"/>
          <p:nvPr/>
        </p:nvSpPr>
        <p:spPr>
          <a:xfrm>
            <a:off x="3352800" y="762000"/>
            <a:ext cx="5410200" cy="39703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o-RO" sz="1600" dirty="0">
                <a:solidFill>
                  <a:prstClr val="black"/>
                </a:solidFill>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numesc</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Curcudel</a:t>
            </a:r>
            <a:r>
              <a:rPr kumimoji="0" lang="en-US"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Roxana-Mihaela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visul</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din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copilăria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mea a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devenit</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realitate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atunci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când</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am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devenit</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educator-</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puericultor</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cadrul</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Creșei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Nr.1</a:t>
            </a:r>
            <a:r>
              <a:rPr kumimoji="0" lang="ro-RO"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Deva.  </a:t>
            </a:r>
          </a:p>
          <a:p>
            <a:pPr marL="0" marR="0" lvl="0" indent="0" algn="just" defTabSz="914400" rtl="0" eaLnBrk="1" fontAlgn="auto" latinLnBrk="0" hangingPunct="1">
              <a:lnSpc>
                <a:spcPct val="100000"/>
              </a:lnSpc>
              <a:spcBef>
                <a:spcPts val="0"/>
              </a:spcBef>
              <a:spcAft>
                <a:spcPts val="0"/>
              </a:spcAft>
              <a:buClrTx/>
              <a:buSzTx/>
              <a:buFontTx/>
              <a:buNone/>
              <a:tabLst/>
              <a:defRPr/>
            </a:pPr>
            <a:r>
              <a:rPr lang="ro-RO" dirty="0">
                <a:solidFill>
                  <a:prstClr val="black"/>
                </a:solidFill>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-am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dorit</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aparțin</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acestui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mediu</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datorită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iubirii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față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copii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din</a:t>
            </a:r>
            <a:r>
              <a:rPr kumimoji="0" lang="ro-RO"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plăcerea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 a fi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cea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care le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întărește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încrederea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care le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stârnește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zâmbete</a:t>
            </a:r>
            <a:r>
              <a:rPr kumimoji="0" lang="ro-RO"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entuziasm</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fericire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cea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care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ajută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își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găsească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identitatea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Alături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aceștia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am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oportunitatea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 a fi constant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lumea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copilăriei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basmelor</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pornind</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într</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aventură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fiecare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zi. </a:t>
            </a:r>
            <a:endParaRPr kumimoji="0" lang="ro-RO"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ro-RO" dirty="0">
                <a:solidFill>
                  <a:prstClr val="black"/>
                </a:solidFill>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Consider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faptul</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un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dascăl</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bun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este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acela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care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dovedește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dragoste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răbdare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optimism,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înțelegere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ro-RO"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Îmi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doresc</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fiecare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dimineață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încep</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cu un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zâmbet</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copil</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pic>
        <p:nvPicPr>
          <p:cNvPr id="4" name="Imagine 3">
            <a:extLst>
              <a:ext uri="{FF2B5EF4-FFF2-40B4-BE49-F238E27FC236}">
                <a16:creationId xmlns:a16="http://schemas.microsoft.com/office/drawing/2014/main" id="{43B8864A-FBF4-5B9A-9143-DFCFE8EEF6DC}"/>
              </a:ext>
            </a:extLst>
          </p:cNvPr>
          <p:cNvPicPr>
            <a:picLocks noChangeAspect="1"/>
          </p:cNvPicPr>
          <p:nvPr/>
        </p:nvPicPr>
        <p:blipFill rotWithShape="1">
          <a:blip r:embed="rId2"/>
          <a:srcRect l="29053" r="13991"/>
          <a:stretch/>
        </p:blipFill>
        <p:spPr>
          <a:xfrm>
            <a:off x="838200" y="761998"/>
            <a:ext cx="2194560" cy="2898773"/>
          </a:xfrm>
          <a:prstGeom prst="rect">
            <a:avLst/>
          </a:prstGeom>
          <a:ln>
            <a:solidFill>
              <a:schemeClr val="accent6"/>
            </a:solidFill>
          </a:ln>
        </p:spPr>
      </p:pic>
    </p:spTree>
    <p:extLst>
      <p:ext uri="{BB962C8B-B14F-4D97-AF65-F5344CB8AC3E}">
        <p14:creationId xmlns:p14="http://schemas.microsoft.com/office/powerpoint/2010/main" val="2895936934"/>
      </p:ext>
    </p:extLst>
  </p:cSld>
  <p:clrMapOvr>
    <a:masterClrMapping/>
  </p:clrMapOvr>
  <p:transition spd="slow" advClick="0">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tăText 2">
            <a:extLst>
              <a:ext uri="{FF2B5EF4-FFF2-40B4-BE49-F238E27FC236}">
                <a16:creationId xmlns:a16="http://schemas.microsoft.com/office/drawing/2014/main" id="{078B39AC-E2E7-1A58-E07D-105A0793D83C}"/>
              </a:ext>
            </a:extLst>
          </p:cNvPr>
          <p:cNvSpPr txBox="1"/>
          <p:nvPr/>
        </p:nvSpPr>
        <p:spPr>
          <a:xfrm>
            <a:off x="3048000" y="886327"/>
            <a:ext cx="5562600"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o-RO" sz="1600" dirty="0">
                <a:solidFill>
                  <a:prstClr val="black"/>
                </a:solidFill>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numesc</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Chițiba</a:t>
            </a:r>
            <a:r>
              <a:rPr kumimoji="0" lang="en-US"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Cristina Florentina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o-RO"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unt</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mamă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educator-</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puericultor</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Creșa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Nr.1.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pasionează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lumea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copilăriei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nevoile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copilului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asemenea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cunosc</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nivele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acestuia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dezvoltare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ro-RO"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ro-RO" dirty="0">
                <a:solidFill>
                  <a:prstClr val="black"/>
                </a:solidFill>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Înțeleg</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este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copilul</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esența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fiindcă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știu</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acesta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aduce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lume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comori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precum: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bucurie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curiozitate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deschidere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încredere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nelimitată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inocență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creativitate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ro-RO"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ro-RO" dirty="0">
                <a:solidFill>
                  <a:prstClr val="black"/>
                </a:solidFill>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Copilul</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este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fericit</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prin</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natura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Încrederea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necondiționată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 care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copilul</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mi-o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acordă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îmi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putere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-mi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îndeplinesc</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cu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profesionalism</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rolul</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 model.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Susțin</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încurajez</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îndrum</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orice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acțiune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 care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copilul</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inițiază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procesul</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cunoaștere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explorare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lumii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ro-RO"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ro-RO" dirty="0">
                <a:solidFill>
                  <a:prstClr val="black"/>
                </a:solidFill>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Sunt</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mândră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mi-am ales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această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profesie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asemenea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sunt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fericită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am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învățat</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trăiesc</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experiențe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unice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evoluez</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împreună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cu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copiii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5" name="Imagine 4">
            <a:extLst>
              <a:ext uri="{FF2B5EF4-FFF2-40B4-BE49-F238E27FC236}">
                <a16:creationId xmlns:a16="http://schemas.microsoft.com/office/drawing/2014/main" id="{A3307A05-7077-0A21-E125-DE9C1C1AEC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2348"/>
          <a:stretch/>
        </p:blipFill>
        <p:spPr>
          <a:xfrm>
            <a:off x="685800" y="853392"/>
            <a:ext cx="2011680" cy="2295092"/>
          </a:xfrm>
          <a:prstGeom prst="rect">
            <a:avLst/>
          </a:prstGeom>
          <a:ln>
            <a:solidFill>
              <a:schemeClr val="accent6"/>
            </a:solidFill>
          </a:ln>
        </p:spPr>
      </p:pic>
    </p:spTree>
    <p:extLst>
      <p:ext uri="{BB962C8B-B14F-4D97-AF65-F5344CB8AC3E}">
        <p14:creationId xmlns:p14="http://schemas.microsoft.com/office/powerpoint/2010/main" val="1666804604"/>
      </p:ext>
    </p:extLst>
  </p:cSld>
  <p:clrMapOvr>
    <a:masterClrMapping/>
  </p:clrMapOvr>
  <p:transition spd="slow" advClick="0">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tăText 2">
            <a:extLst>
              <a:ext uri="{FF2B5EF4-FFF2-40B4-BE49-F238E27FC236}">
                <a16:creationId xmlns:a16="http://schemas.microsoft.com/office/drawing/2014/main" id="{6E981164-42F6-2C5A-CED9-45D5883C4252}"/>
              </a:ext>
            </a:extLst>
          </p:cNvPr>
          <p:cNvSpPr txBox="1"/>
          <p:nvPr/>
        </p:nvSpPr>
        <p:spPr>
          <a:xfrm>
            <a:off x="2819400" y="838200"/>
            <a:ext cx="6019800" cy="550920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o-RO" sz="1600" dirty="0">
                <a:solidFill>
                  <a:prstClr val="black"/>
                </a:solidFill>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Salut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Numele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meu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este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Oltean</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Giorgiana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sunt o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persoană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pasionată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artă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educație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Am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avut</a:t>
            </a:r>
            <a:r>
              <a:rPr kumimoji="0" lang="ro-RO"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privilegiul</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 a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absolvi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Liceul</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 Arte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Plastice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unde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am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dobândit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cunoștințe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solide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abilități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a:t>
            </a:r>
            <a:r>
              <a:rPr kumimoji="0" lang="ro-RO"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domeniul</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artelor</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vizuale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Această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experiență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mi-a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deschis</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uși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spre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lume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plină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creativitate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ro-RO"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exprimare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artistică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ro-RO" sz="1600" dirty="0">
                <a:solidFill>
                  <a:prstClr val="black"/>
                </a:solidFill>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prezent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găsesc</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într</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altă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etapă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vieții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mele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profesionale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calitate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educatoare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 Cresa</a:t>
            </a:r>
            <a:r>
              <a:rPr kumimoji="0" lang="ro-RO"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nr.1 din cadrul Grădiniței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PP7 din Deva.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Această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poziție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mi-a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oferit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oportunitatea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 a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lucra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cu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cei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mai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tineri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membri</a:t>
            </a:r>
            <a:r>
              <a:rPr kumimoji="0" lang="ro-RO"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ai</a:t>
            </a:r>
            <a:r>
              <a:rPr kumimoji="0" lang="ro-RO"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comunității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noastre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contribuind</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dezvoltarea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lor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într</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-un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mediu</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sigur</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stimulant.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Îmi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place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să</a:t>
            </a:r>
            <a:r>
              <a:rPr kumimoji="0" lang="ro-RO"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observ</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cum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micuții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noștri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descoperă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lumea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din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jurul</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lor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încurajez</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să-și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exprime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imaginația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ro-RO"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creativitatea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încurajând</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același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timp</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valorile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fundamentale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ale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învățării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dezvoltării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ro-RO" sz="1600" dirty="0">
                <a:solidFill>
                  <a:prstClr val="black"/>
                </a:solidFill>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Arta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educația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sunt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cele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două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pasiuni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care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definesc</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iar</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acum</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am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privilegiul</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 a le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combina</a:t>
            </a:r>
            <a:r>
              <a:rPr kumimoji="0" lang="ro-RO"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pentru</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influența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pozitiv</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viețile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copiilor</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Sunt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dedicată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le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ofer</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copiilor</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inspirație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artistică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să-i</a:t>
            </a:r>
            <a:r>
              <a:rPr kumimoji="0" lang="ro-RO"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ajut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crească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indivizi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curioși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încrezători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creativi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ro-RO"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ro-RO" sz="1600" dirty="0">
                <a:solidFill>
                  <a:prstClr val="black"/>
                </a:solidFill>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afara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activității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profesionale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îmi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place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explorez</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lumea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artistică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continuare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desenez</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să</a:t>
            </a:r>
            <a:r>
              <a:rPr kumimoji="0" lang="ro-RO"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pictez</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timpul</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meu liber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implic</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proiecte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creative.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Îmi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doresc</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continui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învăț</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mă</a:t>
            </a:r>
            <a:r>
              <a:rPr kumimoji="0" lang="ro-RO"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dezvolt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aceste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domenii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o-RO"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deoarece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ro-RO"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onsider</a:t>
            </a:r>
            <a:r>
              <a:rPr kumimoji="0" lang="ro-RO"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arta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educația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sunt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forțe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puternice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pentru</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schimbare</a:t>
            </a:r>
            <a:r>
              <a:rPr kumimoji="0" lang="ro-RO"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creștere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11" name="Imagine 10">
            <a:extLst>
              <a:ext uri="{FF2B5EF4-FFF2-40B4-BE49-F238E27FC236}">
                <a16:creationId xmlns:a16="http://schemas.microsoft.com/office/drawing/2014/main" id="{D294DFF2-76DD-9676-19BE-1CD98B0A0E97}"/>
              </a:ext>
            </a:extLst>
          </p:cNvPr>
          <p:cNvPicPr>
            <a:picLocks noChangeAspect="1"/>
          </p:cNvPicPr>
          <p:nvPr/>
        </p:nvPicPr>
        <p:blipFill rotWithShape="1">
          <a:blip r:embed="rId2">
            <a:extLst>
              <a:ext uri="{28A0092B-C50C-407E-A947-70E740481C1C}">
                <a14:useLocalDpi xmlns:a14="http://schemas.microsoft.com/office/drawing/2010/main" val="0"/>
              </a:ext>
            </a:extLst>
          </a:blip>
          <a:srcRect l="26967" r="5719"/>
          <a:stretch/>
        </p:blipFill>
        <p:spPr>
          <a:xfrm>
            <a:off x="381000" y="889298"/>
            <a:ext cx="2194560" cy="2558486"/>
          </a:xfrm>
          <a:prstGeom prst="rect">
            <a:avLst/>
          </a:prstGeom>
          <a:ln>
            <a:solidFill>
              <a:schemeClr val="accent6"/>
            </a:solidFill>
          </a:ln>
        </p:spPr>
      </p:pic>
    </p:spTree>
    <p:extLst>
      <p:ext uri="{BB962C8B-B14F-4D97-AF65-F5344CB8AC3E}">
        <p14:creationId xmlns:p14="http://schemas.microsoft.com/office/powerpoint/2010/main" val="3370899661"/>
      </p:ext>
    </p:extLst>
  </p:cSld>
  <p:clrMapOvr>
    <a:masterClrMapping/>
  </p:clrMapOvr>
  <p:transition spd="slow" advClick="0">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tăText 2">
            <a:extLst>
              <a:ext uri="{FF2B5EF4-FFF2-40B4-BE49-F238E27FC236}">
                <a16:creationId xmlns:a16="http://schemas.microsoft.com/office/drawing/2014/main" id="{3F8B4F69-B950-9C03-5998-D7F4339629E9}"/>
              </a:ext>
            </a:extLst>
          </p:cNvPr>
          <p:cNvSpPr txBox="1"/>
          <p:nvPr/>
        </p:nvSpPr>
        <p:spPr>
          <a:xfrm>
            <a:off x="2819400" y="152400"/>
            <a:ext cx="5943600" cy="63094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o-RO" dirty="0">
                <a:solidFill>
                  <a:prstClr val="black"/>
                </a:solidFill>
                <a:latin typeface="Times New Roman" panose="02020603050405020304" pitchFamily="18" charset="0"/>
                <a:cs typeface="Times New Roman" panose="02020603050405020304" pitchFamily="18" charset="0"/>
              </a:rPr>
              <a:t>     </a:t>
            </a:r>
            <a:r>
              <a:rPr lang="ro-RO" sz="1600" dirty="0">
                <a:solidFill>
                  <a:prstClr val="black"/>
                </a:solidFill>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numesc</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Ardelean</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Nicoleta Livia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am 26 ani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și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sunt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educatoare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ro-RO"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ro-RO" sz="1600" dirty="0">
                <a:solidFill>
                  <a:prstClr val="black"/>
                </a:solidFill>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Pentru</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putea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vedea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în</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fiecare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zi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zâmbetul</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gingaș</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de pe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fața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micilor</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copilași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sclipirea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din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ochii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presărați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de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lacrimi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și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dorința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de a le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alina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dorul</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de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mamă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 am ales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urmez</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studiile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de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specializare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în</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cadrul</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Universității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Decembrie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1918” din Alba Iulia,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Facultatea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de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Drept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și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Științe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Sociale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specializarea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Pedagogia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Învățământului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Primar</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și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Preșcolar</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studiile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de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masterat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tot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în</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cadrul</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Universității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Decembrie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1918” ,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Facultatea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de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Drept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și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Științe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Sociale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specializarea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Management</a:t>
            </a:r>
            <a:r>
              <a:rPr kumimoji="0" lang="ro-RO"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Educațional</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ro-RO"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ro-RO" sz="1600" dirty="0">
                <a:solidFill>
                  <a:prstClr val="black"/>
                </a:solidFill>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Atunci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când</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se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desprinde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de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mâna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mamei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copilul</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apucă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mâna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educatoarei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Pentru</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fiecare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copil</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în</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parte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educatoarea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devine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mamă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în</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noul</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loc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numit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Creșă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Se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simte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singur</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speriat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îi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este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teamă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de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ceea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îl</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așteaptă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Depinde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de mine , ca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educatoare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îl</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fac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se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simtă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în</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siguranță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Pașii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sunt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mărunți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dar</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nu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imposibili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Treptat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lacrimile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se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transformă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în</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zâmbete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timide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iar</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la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sfârșitul</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unei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zile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în</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care n-au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mai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fost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lacrimi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ci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doar</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zâmbete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copilul</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mai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făcut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un „pas”,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iar</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eu</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plec</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acasă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mulțumită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și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împlinită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b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br>
            <a:r>
              <a:rPr lang="ro-RO" sz="1600" dirty="0">
                <a:solidFill>
                  <a:prstClr val="black"/>
                </a:solidFill>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Experiența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acumulată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și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zâmbetele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celor</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mici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m-au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adus</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în</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punctul</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în</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care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îmi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doresc</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o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perfecționare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continuă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experimentând</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cele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mai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noi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metode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și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mijloace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alături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de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micii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iepurași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ai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grupei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bucură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enorm</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reușita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fiecărui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iepuraș</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din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grupa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mea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și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îmi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doresc</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le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ofer</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toată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căldura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și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iubirea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de care are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nevoie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fiecare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antepreșcolar</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care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pășește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pentru</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prima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dată</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în</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lumea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cunoașterii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br>
              <a:rPr kumimoji="0" lang="en-US" sz="1800" b="0" i="0" u="none" strike="noStrike" kern="1200" cap="none" spc="0" normalizeH="0" baseline="0" noProof="0" dirty="0">
                <a:ln>
                  <a:noFill/>
                </a:ln>
                <a:solidFill>
                  <a:prstClr val="black"/>
                </a:solidFill>
                <a:effectLst/>
                <a:uLnTx/>
                <a:uFillTx/>
                <a:latin typeface="Franklin Gothic Book"/>
                <a:ea typeface="+mn-ea"/>
                <a:cs typeface="+mn-cs"/>
              </a:rPr>
            </a:br>
            <a:endParaRPr kumimoji="0" lang="en-US" sz="1800" b="0" i="0" u="none" strike="noStrike" kern="1200" cap="none" spc="0" normalizeH="0" baseline="0" noProof="0" dirty="0">
              <a:ln>
                <a:noFill/>
              </a:ln>
              <a:solidFill>
                <a:prstClr val="black"/>
              </a:solidFill>
              <a:effectLst/>
              <a:uLnTx/>
              <a:uFillTx/>
              <a:latin typeface="Franklin Gothic Book"/>
              <a:ea typeface="+mn-ea"/>
              <a:cs typeface="+mn-cs"/>
            </a:endParaRPr>
          </a:p>
        </p:txBody>
      </p:sp>
      <p:pic>
        <p:nvPicPr>
          <p:cNvPr id="4" name="Imagine 3">
            <a:extLst>
              <a:ext uri="{FF2B5EF4-FFF2-40B4-BE49-F238E27FC236}">
                <a16:creationId xmlns:a16="http://schemas.microsoft.com/office/drawing/2014/main" id="{68D4F609-5F78-5F35-D66B-DA46D0B28A1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6962" r="6838"/>
          <a:stretch/>
        </p:blipFill>
        <p:spPr>
          <a:xfrm>
            <a:off x="381000" y="609600"/>
            <a:ext cx="2194560" cy="2619668"/>
          </a:xfrm>
          <a:prstGeom prst="rect">
            <a:avLst/>
          </a:prstGeom>
          <a:ln>
            <a:solidFill>
              <a:schemeClr val="accent6"/>
            </a:solidFill>
          </a:ln>
        </p:spPr>
      </p:pic>
    </p:spTree>
    <p:extLst>
      <p:ext uri="{BB962C8B-B14F-4D97-AF65-F5344CB8AC3E}">
        <p14:creationId xmlns:p14="http://schemas.microsoft.com/office/powerpoint/2010/main" val="1211108930"/>
      </p:ext>
    </p:extLst>
  </p:cSld>
  <p:clrMapOvr>
    <a:masterClrMapping/>
  </p:clrMapOvr>
  <p:transition spd="slow" advClick="0">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tăText 2">
            <a:extLst>
              <a:ext uri="{FF2B5EF4-FFF2-40B4-BE49-F238E27FC236}">
                <a16:creationId xmlns:a16="http://schemas.microsoft.com/office/drawing/2014/main" id="{C9D325FA-3A30-B0B3-CEB8-25051F2CC093}"/>
              </a:ext>
            </a:extLst>
          </p:cNvPr>
          <p:cNvSpPr txBox="1"/>
          <p:nvPr/>
        </p:nvSpPr>
        <p:spPr>
          <a:xfrm>
            <a:off x="3124200" y="381001"/>
            <a:ext cx="5791200" cy="646330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o-RO" dirty="0">
                <a:solidFill>
                  <a:prstClr val="black"/>
                </a:solidFill>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numesc</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Anca Alexandra Manea</a:t>
            </a:r>
            <a:r>
              <a:rPr kumimoji="0" lang="ro-RO"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și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sunt de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profesie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mamă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pedagog</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și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asistent</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social. Cred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în</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unicitatea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fiecărui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copil</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toate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aceste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trei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domenii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ajutându-mă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cunosc</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îndeaproape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particularități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și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caractere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distincte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înțeleg</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importanța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fiecărei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etape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dezvoltare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în</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viața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unei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persoane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în</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special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atunci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când</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vorbim</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educația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timpurie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celor</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ale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căror</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aripi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încep</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se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formeze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ro-RO" dirty="0">
                <a:solidFill>
                  <a:prstClr val="black"/>
                </a:solidFill>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”90% din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educație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este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încurajare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spunea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cândva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Anatole France.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Acest</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principiu</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reprezintă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pentru</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mine,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baza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de la care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pornesc</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atunci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când</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lucrez</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cu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cei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mici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Orice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copil</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are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nevoie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încurajare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și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de un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mediu</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propice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care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pună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în</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valoare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capacitățile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aptitudinile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și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care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pună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accent pe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conștientizarea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faptului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nimic</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nu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este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imposibil</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realizat</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indiferent</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timpul</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de care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avem</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nevoie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pentru</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atingerea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obiectivului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propus</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ro-RO" dirty="0">
                <a:solidFill>
                  <a:prstClr val="black"/>
                </a:solidFill>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Pun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preț</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pe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faptul</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fiecare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copil</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are un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ritm</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dezvoltare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propriu</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și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niciodată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nu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poate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fi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comparat</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cu un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altul</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Acest</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fapt</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reprezintă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pentru</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mine,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provocarea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de a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descoperi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fiecare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copil</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așa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cum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este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el</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și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de a-l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ajuta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se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autodepășească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și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să-și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formeze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încrederea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având</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alături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un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sprijin</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și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un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îndrumător</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poate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atinge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cele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mai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înalte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culmi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a:ea typeface="+mn-ea"/>
              <a:cs typeface="+mn-cs"/>
            </a:endParaRPr>
          </a:p>
        </p:txBody>
      </p:sp>
      <p:pic>
        <p:nvPicPr>
          <p:cNvPr id="8" name="Imagine 7">
            <a:extLst>
              <a:ext uri="{FF2B5EF4-FFF2-40B4-BE49-F238E27FC236}">
                <a16:creationId xmlns:a16="http://schemas.microsoft.com/office/drawing/2014/main" id="{21BDA08C-13A2-58AE-F160-32645BCF16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74" r="10258"/>
          <a:stretch/>
        </p:blipFill>
        <p:spPr>
          <a:xfrm>
            <a:off x="457200" y="685800"/>
            <a:ext cx="2254685" cy="2785048"/>
          </a:xfrm>
          <a:prstGeom prst="rect">
            <a:avLst/>
          </a:prstGeom>
          <a:ln>
            <a:solidFill>
              <a:schemeClr val="accent6"/>
            </a:solidFill>
          </a:ln>
        </p:spPr>
      </p:pic>
    </p:spTree>
    <p:extLst>
      <p:ext uri="{BB962C8B-B14F-4D97-AF65-F5344CB8AC3E}">
        <p14:creationId xmlns:p14="http://schemas.microsoft.com/office/powerpoint/2010/main" val="88851294"/>
      </p:ext>
    </p:extLst>
  </p:cSld>
  <p:clrMapOvr>
    <a:masterClrMapping/>
  </p:clrMapOvr>
  <p:transition spd="slow" advClick="0">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tăText 2">
            <a:extLst>
              <a:ext uri="{FF2B5EF4-FFF2-40B4-BE49-F238E27FC236}">
                <a16:creationId xmlns:a16="http://schemas.microsoft.com/office/drawing/2014/main" id="{0B4B7305-A753-2E83-D889-D177882CC87C}"/>
              </a:ext>
            </a:extLst>
          </p:cNvPr>
          <p:cNvSpPr txBox="1"/>
          <p:nvPr/>
        </p:nvSpPr>
        <p:spPr>
          <a:xfrm>
            <a:off x="3124200" y="1066800"/>
            <a:ext cx="5562600" cy="507831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o-RO" sz="1600" dirty="0">
                <a:solidFill>
                  <a:prstClr val="black"/>
                </a:solidFill>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
            </a:r>
            <a:r>
              <a:rPr kumimoji="0" lang="ro-RO"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numesc</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Dorneanu</a:t>
            </a:r>
            <a:r>
              <a:rPr kumimoji="0" lang="en-US"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Claudiu</a:t>
            </a:r>
            <a:r>
              <a:rPr kumimoji="0" lang="en-US"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Vasile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ro-RO"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curând</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am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început</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profesez</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 educator-</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puericultor</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fel</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orice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cadru</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didactic, pun mare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preț</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educație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aceasta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o-RO"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fiind</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a:t>
            </a:r>
            <a:r>
              <a:rPr kumimoji="0" lang="ro-RO"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za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o-RO"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formării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fiecărui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om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încă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 la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vârste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fragede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chiar</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 la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naștere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ro-RO"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ro-RO" dirty="0">
                <a:solidFill>
                  <a:prstClr val="black"/>
                </a:solidFill>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Totodat</a:t>
            </a:r>
            <a:r>
              <a:rPr kumimoji="0" lang="ro-RO"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chiar</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dacă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sunt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unul</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dintre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pu</a:t>
            </a:r>
            <a:r>
              <a:rPr kumimoji="0" lang="ro-RO"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ţ</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inii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educatori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o-RO"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printre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doamne</a:t>
            </a:r>
            <a:r>
              <a:rPr kumimoji="0" lang="ro-RO"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educatoare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o-RO"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mă simt onorat pentru faptul că pot să lucrez cu cei mici, că pot să-mi ofer cunoștințele dobândite pe parcursul școlarizării și, de asemenea, că pot învăța alături de ei zi de zi.</a:t>
            </a:r>
          </a:p>
          <a:p>
            <a:pPr marL="0" marR="0" lvl="0" indent="0" algn="just" defTabSz="914400" rtl="0" eaLnBrk="1" fontAlgn="auto" latinLnBrk="0" hangingPunct="1">
              <a:lnSpc>
                <a:spcPct val="100000"/>
              </a:lnSpc>
              <a:spcBef>
                <a:spcPts val="0"/>
              </a:spcBef>
              <a:spcAft>
                <a:spcPts val="0"/>
              </a:spcAft>
              <a:buClrTx/>
              <a:buSzTx/>
              <a:buFontTx/>
              <a:buNone/>
              <a:tabLst/>
              <a:defRPr/>
            </a:pPr>
            <a:r>
              <a:rPr lang="ro-RO" dirty="0">
                <a:solidFill>
                  <a:prstClr val="black"/>
                </a:solidFill>
                <a:latin typeface="Times New Roman" panose="02020603050405020304" pitchFamily="18" charset="0"/>
                <a:cs typeface="Times New Roman" panose="02020603050405020304" pitchFamily="18" charset="0"/>
              </a:rPr>
              <a:t>        </a:t>
            </a:r>
            <a:r>
              <a:rPr kumimoji="0" lang="ro-RO"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 lângă faptul că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îmi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place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enorm</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ceea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fac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mi-am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dorit</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foarte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mult</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ajung</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aici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o-RO"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bucuria pe care o simt atunci când mă întâlnesc cu cei mici reprezintă satisfacția și împlinirea mea.</a:t>
            </a:r>
          </a:p>
          <a:p>
            <a:pPr marL="0" marR="0" lvl="0" indent="0" algn="just" defTabSz="914400" rtl="0" eaLnBrk="1" fontAlgn="auto" latinLnBrk="0" hangingPunct="1">
              <a:lnSpc>
                <a:spcPct val="100000"/>
              </a:lnSpc>
              <a:spcBef>
                <a:spcPts val="0"/>
              </a:spcBef>
              <a:spcAft>
                <a:spcPts val="0"/>
              </a:spcAft>
              <a:buClrTx/>
              <a:buSzTx/>
              <a:buFontTx/>
              <a:buNone/>
              <a:tabLst/>
              <a:defRPr/>
            </a:pPr>
            <a:r>
              <a:rPr lang="ro-RO" dirty="0">
                <a:solidFill>
                  <a:prstClr val="black"/>
                </a:solidFill>
                <a:latin typeface="Times New Roman" panose="02020603050405020304" pitchFamily="18" charset="0"/>
                <a:cs typeface="Times New Roman" panose="02020603050405020304" pitchFamily="18" charset="0"/>
              </a:rPr>
              <a:t>       </a:t>
            </a:r>
            <a:r>
              <a:rPr kumimoji="0" lang="en-US"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Educația</a:t>
            </a:r>
            <a:r>
              <a:rPr kumimoji="0" lang="en-US"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este</a:t>
            </a:r>
            <a:r>
              <a:rPr kumimoji="0" lang="en-US"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cea</a:t>
            </a:r>
            <a:r>
              <a:rPr kumimoji="0" lang="en-US"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mai</a:t>
            </a:r>
            <a:r>
              <a:rPr kumimoji="0" lang="en-US"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bună</a:t>
            </a:r>
            <a:r>
              <a:rPr kumimoji="0" lang="en-US"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provizie</a:t>
            </a:r>
            <a:r>
              <a:rPr kumimoji="0" lang="en-US"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 care o </a:t>
            </a:r>
            <a:r>
              <a:rPr kumimoji="0" lang="en-US"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poți</a:t>
            </a:r>
            <a:r>
              <a:rPr kumimoji="0" lang="en-US"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face </a:t>
            </a:r>
            <a:r>
              <a:rPr kumimoji="0" lang="en-US"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pentru</a:t>
            </a:r>
            <a:r>
              <a:rPr kumimoji="0" lang="en-US"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bătrâne</a:t>
            </a:r>
            <a:r>
              <a:rPr kumimoji="0" lang="ro-RO"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ţ</a:t>
            </a:r>
            <a:r>
              <a:rPr kumimoji="0" lang="en-US"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a:t>
            </a:r>
            <a:r>
              <a:rPr kumimoji="0" lang="ro-RO"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o-RO"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spunea </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Aristotel</a:t>
            </a:r>
            <a:r>
              <a:rPr kumimoji="0" lang="ro-RO"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iar pentru mine aceste cuvinte reprezintă o călăuză în activitatea mea profesională.</a:t>
            </a:r>
            <a:endPar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Imagine 4">
            <a:extLst>
              <a:ext uri="{FF2B5EF4-FFF2-40B4-BE49-F238E27FC236}">
                <a16:creationId xmlns:a16="http://schemas.microsoft.com/office/drawing/2014/main" id="{25234A5F-67D5-BFA0-EFEE-4470FBDCB12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74" t="15983" r="8130"/>
          <a:stretch/>
        </p:blipFill>
        <p:spPr>
          <a:xfrm>
            <a:off x="685800" y="1430055"/>
            <a:ext cx="2066794" cy="2822528"/>
          </a:xfrm>
          <a:prstGeom prst="rect">
            <a:avLst/>
          </a:prstGeom>
          <a:ln>
            <a:solidFill>
              <a:schemeClr val="accent6"/>
            </a:solidFill>
          </a:ln>
        </p:spPr>
      </p:pic>
    </p:spTree>
    <p:extLst>
      <p:ext uri="{BB962C8B-B14F-4D97-AF65-F5344CB8AC3E}">
        <p14:creationId xmlns:p14="http://schemas.microsoft.com/office/powerpoint/2010/main" val="233445958"/>
      </p:ext>
    </p:extLst>
  </p:cSld>
  <p:clrMapOvr>
    <a:masterClrMapping/>
  </p:clrMapOvr>
  <p:transition spd="slow" advClick="0">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tăText 2">
            <a:extLst>
              <a:ext uri="{FF2B5EF4-FFF2-40B4-BE49-F238E27FC236}">
                <a16:creationId xmlns:a16="http://schemas.microsoft.com/office/drawing/2014/main" id="{A66707D8-9C08-9B0B-D01B-B5CEC1C05278}"/>
              </a:ext>
            </a:extLst>
          </p:cNvPr>
          <p:cNvSpPr txBox="1"/>
          <p:nvPr/>
        </p:nvSpPr>
        <p:spPr>
          <a:xfrm>
            <a:off x="3505200" y="1024826"/>
            <a:ext cx="5334000"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o-RO" dirty="0">
                <a:solidFill>
                  <a:prstClr val="black"/>
                </a:solidFill>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
            </a:r>
            <a:r>
              <a:rPr kumimoji="0" lang="ro-RO"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numesc</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Spitska</a:t>
            </a:r>
            <a:r>
              <a:rPr kumimoji="0" lang="en-US"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Angela-Alexandra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sunt educator-</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puericultor</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Creșa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Nr.1 de 8 ani. </a:t>
            </a:r>
            <a:endParaRPr kumimoji="0" lang="ro-RO"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ro-RO" dirty="0">
                <a:solidFill>
                  <a:prstClr val="black"/>
                </a:solidFill>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Dorința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mea de a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profesa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educatoare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născut</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când</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eu</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eram</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copil</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frecventam</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gradinita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dorindu</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-mi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fiu</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doamna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Trecând</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anii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am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ajuns</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momentul</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care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ma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gândesc</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liceu</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voi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merge,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tot cu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gândul</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doamna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mea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educatoare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am ales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Liceul</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Pedagogic "Sabin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Dragoi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Deva,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absolvit</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anul</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2014. </a:t>
            </a:r>
            <a:endParaRPr kumimoji="0" lang="ro-RO"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ro-RO" dirty="0">
                <a:solidFill>
                  <a:prstClr val="black"/>
                </a:solidFill>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ro-RO"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ş</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cum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doamna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mea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educatoare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fost</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un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om</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minunat</a:t>
            </a:r>
            <a:r>
              <a:rPr kumimoji="0" lang="ro-RO"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care a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rămas</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suflet</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minte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mereu</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a:t>
            </a:r>
            <a:r>
              <a:rPr kumimoji="0" lang="ro-RO"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ş</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îmi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doresc</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eu</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continuare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țin</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locul</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mamei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pentru</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mulți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copilași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programul</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care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aceștia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frecventează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cre</a:t>
            </a:r>
            <a:r>
              <a:rPr kumimoji="0" lang="ro-RO"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ş</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endParaRPr kumimoji="0" lang="ro-RO"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ro-RO" dirty="0">
                <a:solidFill>
                  <a:prstClr val="black"/>
                </a:solidFill>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t>
            </a:r>
            <a:r>
              <a:rPr kumimoji="0" lang="ro-RO"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lucrezi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cu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copii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minunat</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Aceștia</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fac</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t>
            </a:r>
            <a:r>
              <a:rPr kumimoji="0" lang="ro-RO"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ă</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uiți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orice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când</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le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vezi</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chipurile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gingașe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5" name="Imagine 4">
            <a:extLst>
              <a:ext uri="{FF2B5EF4-FFF2-40B4-BE49-F238E27FC236}">
                <a16:creationId xmlns:a16="http://schemas.microsoft.com/office/drawing/2014/main" id="{1AF5EFAF-7965-5203-2175-133CA01949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803" b="7114"/>
          <a:stretch/>
        </p:blipFill>
        <p:spPr>
          <a:xfrm>
            <a:off x="838200" y="1056141"/>
            <a:ext cx="2202466" cy="2560320"/>
          </a:xfrm>
          <a:prstGeom prst="rect">
            <a:avLst/>
          </a:prstGeom>
          <a:ln>
            <a:solidFill>
              <a:schemeClr val="accent6"/>
            </a:solidFill>
          </a:ln>
        </p:spPr>
      </p:pic>
    </p:spTree>
    <p:extLst>
      <p:ext uri="{BB962C8B-B14F-4D97-AF65-F5344CB8AC3E}">
        <p14:creationId xmlns:p14="http://schemas.microsoft.com/office/powerpoint/2010/main" val="3371903900"/>
      </p:ext>
    </p:extLst>
  </p:cSld>
  <p:clrMapOvr>
    <a:masterClrMapping/>
  </p:clrMapOvr>
  <p:transition spd="slow" advClick="0">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blob:https://web.whatsapp.com/380355de-13ca-4978-ab36-127ae3cfb3e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2">
            <a:lum contrast="20000"/>
          </a:blip>
          <a:srcRect r="24536" b="1520"/>
          <a:stretch>
            <a:fillRect/>
          </a:stretch>
        </p:blipFill>
        <p:spPr bwMode="auto">
          <a:xfrm>
            <a:off x="762000" y="1219200"/>
            <a:ext cx="2286000" cy="3010834"/>
          </a:xfrm>
          <a:prstGeom prst="rect">
            <a:avLst/>
          </a:prstGeom>
          <a:noFill/>
          <a:ln w="9525">
            <a:solidFill>
              <a:schemeClr val="accent6"/>
            </a:solidFill>
            <a:miter lim="800000"/>
            <a:headEnd/>
            <a:tailEnd/>
          </a:ln>
          <a:effectLst/>
        </p:spPr>
      </p:pic>
      <p:sp>
        <p:nvSpPr>
          <p:cNvPr id="4" name="Rectangle 3"/>
          <p:cNvSpPr/>
          <p:nvPr/>
        </p:nvSpPr>
        <p:spPr>
          <a:xfrm>
            <a:off x="3505200" y="914400"/>
            <a:ext cx="5105400" cy="3810000"/>
          </a:xfrm>
          <a:prstGeom prst="rect">
            <a:avLst/>
          </a:prstGeom>
        </p:spPr>
        <p:txBody>
          <a:bodyPr wrap="square">
            <a:spAutoFit/>
          </a:bodyPr>
          <a:lstStyle/>
          <a:p>
            <a:pPr algn="just"/>
            <a:r>
              <a:rPr lang="ro-RO" dirty="0">
                <a:latin typeface="Times New Roman" pitchFamily="18" charset="0"/>
                <a:cs typeface="Times New Roman" pitchFamily="18" charset="0"/>
              </a:rPr>
              <a:t>        </a:t>
            </a:r>
            <a:r>
              <a:rPr lang="vi-VN" dirty="0">
                <a:latin typeface="Times New Roman" pitchFamily="18" charset="0"/>
                <a:cs typeface="Times New Roman" pitchFamily="18" charset="0"/>
              </a:rPr>
              <a:t>M</a:t>
            </a:r>
            <a:r>
              <a:rPr lang="ro-RO" dirty="0">
                <a:latin typeface="Times New Roman" pitchFamily="18" charset="0"/>
                <a:cs typeface="Times New Roman" pitchFamily="18" charset="0"/>
              </a:rPr>
              <a:t>ă</a:t>
            </a:r>
            <a:r>
              <a:rPr lang="vi-VN" dirty="0">
                <a:latin typeface="Times New Roman" pitchFamily="18" charset="0"/>
                <a:cs typeface="Times New Roman" pitchFamily="18" charset="0"/>
              </a:rPr>
              <a:t> numesc</a:t>
            </a:r>
            <a:r>
              <a:rPr lang="en-US" dirty="0">
                <a:latin typeface="Times New Roman" pitchFamily="18" charset="0"/>
                <a:cs typeface="Times New Roman" pitchFamily="18" charset="0"/>
              </a:rPr>
              <a:t> </a:t>
            </a:r>
            <a:r>
              <a:rPr lang="vi-VN" b="1" dirty="0">
                <a:latin typeface="Times New Roman" pitchFamily="18" charset="0"/>
                <a:cs typeface="Times New Roman" pitchFamily="18" charset="0"/>
              </a:rPr>
              <a:t>Ana Luca </a:t>
            </a:r>
            <a:r>
              <a:rPr lang="vi-VN" dirty="0">
                <a:latin typeface="Times New Roman" pitchFamily="18" charset="0"/>
                <a:cs typeface="Times New Roman" pitchFamily="18" charset="0"/>
              </a:rPr>
              <a:t>și sunt educator-puericultor la Cre</a:t>
            </a:r>
            <a:r>
              <a:rPr lang="ro-RO" dirty="0">
                <a:latin typeface="Times New Roman" pitchFamily="18" charset="0"/>
                <a:cs typeface="Times New Roman" pitchFamily="18" charset="0"/>
              </a:rPr>
              <a:t>ș</a:t>
            </a:r>
            <a:r>
              <a:rPr lang="vi-VN" dirty="0">
                <a:latin typeface="Times New Roman" pitchFamily="18" charset="0"/>
                <a:cs typeface="Times New Roman" pitchFamily="18" charset="0"/>
              </a:rPr>
              <a:t>a nr.1.</a:t>
            </a:r>
            <a:r>
              <a:rPr lang="ro-RO" dirty="0">
                <a:latin typeface="Times New Roman" pitchFamily="18" charset="0"/>
                <a:cs typeface="Times New Roman" pitchFamily="18" charset="0"/>
              </a:rPr>
              <a:t> </a:t>
            </a:r>
          </a:p>
          <a:p>
            <a:pPr algn="just"/>
            <a:r>
              <a:rPr lang="ro-RO" dirty="0">
                <a:latin typeface="Times New Roman" pitchFamily="18" charset="0"/>
                <a:cs typeface="Times New Roman" pitchFamily="18" charset="0"/>
              </a:rPr>
              <a:t>         </a:t>
            </a:r>
            <a:r>
              <a:rPr lang="vi-VN" dirty="0">
                <a:latin typeface="Times New Roman" pitchFamily="18" charset="0"/>
                <a:cs typeface="Times New Roman" pitchFamily="18" charset="0"/>
              </a:rPr>
              <a:t>Am absolvit Facultatea de </a:t>
            </a:r>
            <a:r>
              <a:rPr lang="ro-RO" dirty="0">
                <a:latin typeface="Times New Roman" pitchFamily="18" charset="0"/>
                <a:cs typeface="Times New Roman" pitchFamily="18" charset="0"/>
              </a:rPr>
              <a:t>D</a:t>
            </a:r>
            <a:r>
              <a:rPr lang="vi-VN" dirty="0">
                <a:latin typeface="Times New Roman" pitchFamily="18" charset="0"/>
                <a:cs typeface="Times New Roman" pitchFamily="18" charset="0"/>
              </a:rPr>
              <a:t>rept  și în ultimii 8 ani mi-am</a:t>
            </a:r>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desfășurat activitatea în domeniul resurselor umane.</a:t>
            </a:r>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M</a:t>
            </a:r>
            <a:r>
              <a:rPr lang="ro-RO" dirty="0">
                <a:latin typeface="Times New Roman" pitchFamily="18" charset="0"/>
                <a:cs typeface="Times New Roman" pitchFamily="18" charset="0"/>
              </a:rPr>
              <a:t>ă</a:t>
            </a:r>
            <a:r>
              <a:rPr lang="vi-VN" dirty="0">
                <a:latin typeface="Times New Roman" pitchFamily="18" charset="0"/>
                <a:cs typeface="Times New Roman" pitchFamily="18" charset="0"/>
              </a:rPr>
              <a:t> consideram o persoan</a:t>
            </a:r>
            <a:r>
              <a:rPr lang="ro-RO" dirty="0">
                <a:latin typeface="Times New Roman" pitchFamily="18" charset="0"/>
                <a:cs typeface="Times New Roman" pitchFamily="18" charset="0"/>
              </a:rPr>
              <a:t>ă</a:t>
            </a:r>
            <a:r>
              <a:rPr lang="vi-VN" dirty="0">
                <a:latin typeface="Times New Roman" pitchFamily="18" charset="0"/>
                <a:cs typeface="Times New Roman" pitchFamily="18" charset="0"/>
              </a:rPr>
              <a:t> analitic</a:t>
            </a:r>
            <a:r>
              <a:rPr lang="ro-RO" dirty="0">
                <a:latin typeface="Times New Roman" pitchFamily="18" charset="0"/>
                <a:cs typeface="Times New Roman" pitchFamily="18" charset="0"/>
              </a:rPr>
              <a:t>ă</a:t>
            </a:r>
            <a:r>
              <a:rPr lang="vi-VN" dirty="0">
                <a:latin typeface="Times New Roman" pitchFamily="18" charset="0"/>
                <a:cs typeface="Times New Roman" pitchFamily="18" charset="0"/>
              </a:rPr>
              <a:t> și  practică....până  acum! </a:t>
            </a:r>
            <a:endParaRPr lang="ro-RO" dirty="0">
              <a:latin typeface="Times New Roman" pitchFamily="18" charset="0"/>
              <a:cs typeface="Times New Roman" pitchFamily="18" charset="0"/>
            </a:endParaRPr>
          </a:p>
          <a:p>
            <a:pPr algn="just"/>
            <a:r>
              <a:rPr lang="ro-RO" dirty="0">
                <a:latin typeface="Times New Roman" pitchFamily="18" charset="0"/>
                <a:cs typeface="Times New Roman" pitchFamily="18" charset="0"/>
              </a:rPr>
              <a:t>          </a:t>
            </a:r>
            <a:r>
              <a:rPr lang="vi-VN" dirty="0">
                <a:latin typeface="Times New Roman" pitchFamily="18" charset="0"/>
                <a:cs typeface="Times New Roman" pitchFamily="18" charset="0"/>
              </a:rPr>
              <a:t>Întâlnirea cu Grupa </a:t>
            </a:r>
            <a:r>
              <a:rPr lang="ro-RO" dirty="0">
                <a:latin typeface="Times New Roman" pitchFamily="18" charset="0"/>
                <a:cs typeface="Times New Roman" pitchFamily="18" charset="0"/>
              </a:rPr>
              <a:t>”I</a:t>
            </a:r>
            <a:r>
              <a:rPr lang="vi-VN" dirty="0">
                <a:latin typeface="Times New Roman" pitchFamily="18" charset="0"/>
                <a:cs typeface="Times New Roman" pitchFamily="18" charset="0"/>
              </a:rPr>
              <a:t>epurașilor</a:t>
            </a:r>
            <a:r>
              <a:rPr lang="ro-RO" dirty="0">
                <a:latin typeface="Times New Roman" pitchFamily="18" charset="0"/>
                <a:cs typeface="Times New Roman" pitchFamily="18" charset="0"/>
              </a:rPr>
              <a:t>”</a:t>
            </a:r>
            <a:r>
              <a:rPr lang="vi-VN" dirty="0">
                <a:latin typeface="Times New Roman" pitchFamily="18" charset="0"/>
                <a:cs typeface="Times New Roman" pitchFamily="18" charset="0"/>
              </a:rPr>
              <a:t>  mi-a readus în  suflet miracolul  copilăriei, al sincerității. Îmi doresc s</a:t>
            </a:r>
            <a:r>
              <a:rPr lang="ro-RO" dirty="0">
                <a:latin typeface="Times New Roman" pitchFamily="18" charset="0"/>
                <a:cs typeface="Times New Roman" pitchFamily="18" charset="0"/>
              </a:rPr>
              <a:t>ă</a:t>
            </a:r>
            <a:r>
              <a:rPr lang="vi-VN" dirty="0">
                <a:latin typeface="Times New Roman" pitchFamily="18" charset="0"/>
                <a:cs typeface="Times New Roman" pitchFamily="18" charset="0"/>
              </a:rPr>
              <a:t> </a:t>
            </a:r>
            <a:r>
              <a:rPr lang="ro-RO" dirty="0">
                <a:latin typeface="Times New Roman" pitchFamily="18" charset="0"/>
                <a:cs typeface="Times New Roman" pitchFamily="18" charset="0"/>
              </a:rPr>
              <a:t>î</a:t>
            </a:r>
            <a:r>
              <a:rPr lang="vi-VN" dirty="0">
                <a:latin typeface="Times New Roman" pitchFamily="18" charset="0"/>
                <a:cs typeface="Times New Roman" pitchFamily="18" charset="0"/>
              </a:rPr>
              <a:t>i ghidez în a</a:t>
            </a:r>
            <a:r>
              <a:rPr lang="ro-RO" dirty="0">
                <a:latin typeface="Times New Roman" pitchFamily="18" charset="0"/>
                <a:cs typeface="Times New Roman" pitchFamily="18" charset="0"/>
              </a:rPr>
              <a:t>ș</a:t>
            </a:r>
            <a:r>
              <a:rPr lang="vi-VN" dirty="0">
                <a:latin typeface="Times New Roman" pitchFamily="18" charset="0"/>
                <a:cs typeface="Times New Roman" pitchFamily="18" charset="0"/>
              </a:rPr>
              <a:t>a fel încât,  atunci când vor fi mari, s</a:t>
            </a:r>
            <a:r>
              <a:rPr lang="ro-RO" dirty="0">
                <a:latin typeface="Times New Roman" pitchFamily="18" charset="0"/>
                <a:cs typeface="Times New Roman" pitchFamily="18" charset="0"/>
              </a:rPr>
              <a:t>ă</a:t>
            </a:r>
            <a:r>
              <a:rPr lang="vi-VN" dirty="0">
                <a:latin typeface="Times New Roman" pitchFamily="18" charset="0"/>
                <a:cs typeface="Times New Roman" pitchFamily="18" charset="0"/>
              </a:rPr>
              <a:t> devin</a:t>
            </a:r>
            <a:r>
              <a:rPr lang="ro-RO" dirty="0">
                <a:latin typeface="Times New Roman" pitchFamily="18" charset="0"/>
                <a:cs typeface="Times New Roman" pitchFamily="18" charset="0"/>
              </a:rPr>
              <a:t>ă</a:t>
            </a:r>
            <a:r>
              <a:rPr lang="vi-VN" dirty="0">
                <a:latin typeface="Times New Roman" pitchFamily="18" charset="0"/>
                <a:cs typeface="Times New Roman" pitchFamily="18" charset="0"/>
              </a:rPr>
              <a:t> oameni, nu roboți! </a:t>
            </a:r>
            <a:endParaRPr lang="ro-RO" dirty="0">
              <a:latin typeface="Times New Roman" pitchFamily="18" charset="0"/>
              <a:cs typeface="Times New Roman" pitchFamily="18" charset="0"/>
            </a:endParaRPr>
          </a:p>
          <a:p>
            <a:pPr algn="just"/>
            <a:r>
              <a:rPr lang="ro-RO" dirty="0">
                <a:latin typeface="Times New Roman" pitchFamily="18" charset="0"/>
                <a:cs typeface="Times New Roman" pitchFamily="18" charset="0"/>
              </a:rPr>
              <a:t>           </a:t>
            </a:r>
            <a:r>
              <a:rPr lang="vi-VN" dirty="0">
                <a:latin typeface="Times New Roman" pitchFamily="18" charset="0"/>
                <a:cs typeface="Times New Roman" pitchFamily="18" charset="0"/>
              </a:rPr>
              <a:t>Învăț în fiecare zi alături de ei lecția sincerității și a iubirii</a:t>
            </a:r>
            <a:r>
              <a:rPr lang="ro-RO" dirty="0">
                <a:latin typeface="Times New Roman" pitchFamily="18" charset="0"/>
                <a:cs typeface="Times New Roman" pitchFamily="18" charset="0"/>
              </a:rPr>
              <a:t>,</a:t>
            </a:r>
            <a:r>
              <a:rPr lang="vi-VN" dirty="0">
                <a:latin typeface="Times New Roman" pitchFamily="18" charset="0"/>
                <a:cs typeface="Times New Roman" pitchFamily="18" charset="0"/>
              </a:rPr>
              <a:t> iar pentru asta, nu pot decât s</a:t>
            </a:r>
            <a:r>
              <a:rPr lang="ro-RO" dirty="0">
                <a:latin typeface="Times New Roman" pitchFamily="18" charset="0"/>
                <a:cs typeface="Times New Roman" pitchFamily="18" charset="0"/>
              </a:rPr>
              <a:t>ă</a:t>
            </a:r>
            <a:r>
              <a:rPr lang="vi-VN" dirty="0">
                <a:latin typeface="Times New Roman" pitchFamily="18" charset="0"/>
                <a:cs typeface="Times New Roman" pitchFamily="18" charset="0"/>
              </a:rPr>
              <a:t> le fiu recunosc</a:t>
            </a:r>
            <a:r>
              <a:rPr lang="ro-RO" dirty="0">
                <a:latin typeface="Times New Roman" pitchFamily="18" charset="0"/>
                <a:cs typeface="Times New Roman" pitchFamily="18" charset="0"/>
              </a:rPr>
              <a:t>ă</a:t>
            </a:r>
            <a:r>
              <a:rPr lang="vi-VN" dirty="0">
                <a:latin typeface="Times New Roman" pitchFamily="18" charset="0"/>
                <a:cs typeface="Times New Roman" pitchFamily="18" charset="0"/>
              </a:rPr>
              <a:t>toare!</a:t>
            </a:r>
            <a:endParaRPr lang="en-US" dirty="0">
              <a:latin typeface="Times New Roman" pitchFamily="18" charset="0"/>
              <a:cs typeface="Times New Roman" pitchFamily="18" charset="0"/>
            </a:endParaRPr>
          </a:p>
        </p:txBody>
      </p:sp>
    </p:spTree>
  </p:cSld>
  <p:clrMapOvr>
    <a:masterClrMapping/>
  </p:clrMapOvr>
  <p:transition spd="slow" advClick="0">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Toshiba\Downloads\WhatsApp Image 2023-10-05 at 13.47.50 (2).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799" y="1371600"/>
            <a:ext cx="6629400" cy="49720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62063" y="381000"/>
            <a:ext cx="8400873" cy="523220"/>
          </a:xfrm>
          <a:prstGeom prst="rect">
            <a:avLst/>
          </a:prstGeom>
          <a:solidFill>
            <a:srgbClr val="FFC000"/>
          </a:solidFill>
        </p:spPr>
        <p:txBody>
          <a:bodyPr wrap="square" rtlCol="0">
            <a:spAutoFit/>
          </a:bodyPr>
          <a:lstStyle/>
          <a:p>
            <a:pPr algn="ctr"/>
            <a:r>
              <a:rPr lang="ro-RO" sz="2800" b="1" dirty="0">
                <a:solidFill>
                  <a:srgbClr val="002060"/>
                </a:solidFill>
                <a:latin typeface="Arial" pitchFamily="34" charset="0"/>
                <a:cs typeface="Arial" pitchFamily="34" charset="0"/>
              </a:rPr>
              <a:t>Structura – Grădiniţa</a:t>
            </a:r>
            <a:r>
              <a:rPr lang="en-US" sz="2800" b="1" dirty="0">
                <a:solidFill>
                  <a:srgbClr val="002060"/>
                </a:solidFill>
                <a:latin typeface="Arial" pitchFamily="34" charset="0"/>
                <a:cs typeface="Arial" pitchFamily="34" charset="0"/>
              </a:rPr>
              <a:t> P.N.nr.3 Deva</a:t>
            </a:r>
          </a:p>
        </p:txBody>
      </p:sp>
    </p:spTree>
    <p:extLst>
      <p:ext uri="{BB962C8B-B14F-4D97-AF65-F5344CB8AC3E}">
        <p14:creationId xmlns:p14="http://schemas.microsoft.com/office/powerpoint/2010/main" val="512203702"/>
      </p:ext>
    </p:extLst>
  </p:cSld>
  <p:clrMapOvr>
    <a:masterClrMapping/>
  </p:clrMapOvr>
  <p:transition spd="slow" advClick="0">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990600"/>
            <a:ext cx="2560320" cy="31089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TextBox 2"/>
          <p:cNvSpPr txBox="1"/>
          <p:nvPr/>
        </p:nvSpPr>
        <p:spPr>
          <a:xfrm>
            <a:off x="3124200" y="990600"/>
            <a:ext cx="5791200" cy="5078313"/>
          </a:xfrm>
          <a:prstGeom prst="rect">
            <a:avLst/>
          </a:prstGeom>
          <a:noFill/>
        </p:spPr>
        <p:txBody>
          <a:bodyPr wrap="square" rtlCol="0">
            <a:spAutoFit/>
          </a:bodyPr>
          <a:lstStyle/>
          <a:p>
            <a:pPr algn="just"/>
            <a:r>
              <a:rPr lang="en-US" b="1" dirty="0">
                <a:latin typeface="Times New Roman" pitchFamily="18" charset="0"/>
                <a:cs typeface="Times New Roman" pitchFamily="18" charset="0"/>
              </a:rPr>
              <a:t>Prof. Daniela CIOBANU</a:t>
            </a:r>
          </a:p>
          <a:p>
            <a:pPr algn="just"/>
            <a:r>
              <a:rPr lang="en-US" b="1" dirty="0">
                <a:latin typeface="Times New Roman" pitchFamily="18" charset="0"/>
                <a:cs typeface="Times New Roman" pitchFamily="18" charset="0"/>
              </a:rPr>
              <a:t>Director al GR</a:t>
            </a:r>
            <a:r>
              <a:rPr lang="ro-RO" b="1" dirty="0">
                <a:latin typeface="Times New Roman" pitchFamily="18" charset="0"/>
                <a:cs typeface="Times New Roman" pitchFamily="18" charset="0"/>
              </a:rPr>
              <a:t>ĂDINIŢEI P.P. NR.7 Deva</a:t>
            </a:r>
          </a:p>
          <a:p>
            <a:pPr algn="just"/>
            <a:endParaRPr lang="ro-RO" dirty="0">
              <a:latin typeface="Times New Roman" pitchFamily="18" charset="0"/>
              <a:cs typeface="Times New Roman" pitchFamily="18" charset="0"/>
            </a:endParaRPr>
          </a:p>
          <a:p>
            <a:pPr algn="just"/>
            <a:r>
              <a:rPr lang="en-US" dirty="0" err="1">
                <a:latin typeface="Times New Roman" pitchFamily="18" charset="0"/>
                <a:cs typeface="Times New Roman" pitchFamily="18" charset="0"/>
              </a:rPr>
              <a:t>Lucrez</a:t>
            </a:r>
            <a:r>
              <a:rPr lang="en-US" dirty="0">
                <a:latin typeface="Times New Roman" pitchFamily="18" charset="0"/>
                <a:cs typeface="Times New Roman" pitchFamily="18" charset="0"/>
              </a:rPr>
              <a:t> de 25 ani în </a:t>
            </a:r>
            <a:r>
              <a:rPr lang="en-US" dirty="0" err="1">
                <a:latin typeface="Times New Roman" pitchFamily="18" charset="0"/>
                <a:cs typeface="Times New Roman" pitchFamily="18" charset="0"/>
              </a:rPr>
              <a:t>înv</a:t>
            </a:r>
            <a:r>
              <a:rPr lang="ro-RO" dirty="0">
                <a:latin typeface="Times New Roman" pitchFamily="18" charset="0"/>
                <a:cs typeface="Times New Roman" pitchFamily="18" charset="0"/>
              </a:rPr>
              <a:t>ățământ cu </a:t>
            </a:r>
            <a:r>
              <a:rPr lang="en-US" dirty="0" err="1">
                <a:latin typeface="Times New Roman" pitchFamily="18" charset="0"/>
                <a:cs typeface="Times New Roman" pitchFamily="18" charset="0"/>
              </a:rPr>
              <a:t>pasiune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pentru</a:t>
            </a:r>
            <a:r>
              <a:rPr lang="en-US" dirty="0">
                <a:latin typeface="Times New Roman" pitchFamily="18" charset="0"/>
                <a:cs typeface="Times New Roman" pitchFamily="18" charset="0"/>
              </a:rPr>
              <a:t> </a:t>
            </a:r>
            <a:r>
              <a:rPr lang="ro-RO" dirty="0">
                <a:latin typeface="Times New Roman" pitchFamily="18" charset="0"/>
                <a:cs typeface="Times New Roman" pitchFamily="18" charset="0"/>
              </a:rPr>
              <a:t>educația </a:t>
            </a:r>
            <a:r>
              <a:rPr lang="en-US" dirty="0" err="1">
                <a:latin typeface="Times New Roman" pitchFamily="18" charset="0"/>
                <a:cs typeface="Times New Roman" pitchFamily="18" charset="0"/>
              </a:rPr>
              <a:t>copii</a:t>
            </a:r>
            <a:r>
              <a:rPr lang="ro-RO" dirty="0">
                <a:latin typeface="Times New Roman" pitchFamily="18" charset="0"/>
                <a:cs typeface="Times New Roman" pitchFamily="18" charset="0"/>
              </a:rPr>
              <a:t>lor</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și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pentru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dezvoltarea</a:t>
            </a:r>
            <a:r>
              <a:rPr lang="en-US" dirty="0">
                <a:latin typeface="Times New Roman" pitchFamily="18" charset="0"/>
                <a:cs typeface="Times New Roman" pitchFamily="18" charset="0"/>
              </a:rPr>
              <a:t> lor </a:t>
            </a:r>
            <a:r>
              <a:rPr lang="en-US" dirty="0" err="1">
                <a:latin typeface="Times New Roman" pitchFamily="18" charset="0"/>
                <a:cs typeface="Times New Roman" pitchFamily="18" charset="0"/>
              </a:rPr>
              <a:t>timpurie</a:t>
            </a:r>
            <a:r>
              <a:rPr lang="ro-RO" dirty="0">
                <a:latin typeface="Times New Roman" pitchFamily="18" charset="0"/>
                <a:cs typeface="Times New Roman" pitchFamily="18" charset="0"/>
              </a:rPr>
              <a:t>.</a:t>
            </a:r>
            <a:r>
              <a:rPr lang="en-US" dirty="0">
                <a:latin typeface="Times New Roman" pitchFamily="18" charset="0"/>
                <a:cs typeface="Times New Roman" pitchFamily="18" charset="0"/>
              </a:rPr>
              <a:t> </a:t>
            </a:r>
            <a:r>
              <a:rPr lang="ro-RO" dirty="0">
                <a:latin typeface="Times New Roman" pitchFamily="18" charset="0"/>
                <a:cs typeface="Times New Roman" pitchFamily="18" charset="0"/>
              </a:rPr>
              <a:t>G</a:t>
            </a:r>
            <a:r>
              <a:rPr lang="en-US" dirty="0" err="1">
                <a:latin typeface="Times New Roman" pitchFamily="18" charset="0"/>
                <a:cs typeface="Times New Roman" pitchFamily="18" charset="0"/>
              </a:rPr>
              <a:t>estionarea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unei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grădinițe</a:t>
            </a:r>
            <a:r>
              <a:rPr lang="en-US" dirty="0">
                <a:latin typeface="Times New Roman" pitchFamily="18" charset="0"/>
                <a:cs typeface="Times New Roman" pitchFamily="18" charset="0"/>
              </a:rPr>
              <a:t> </a:t>
            </a:r>
            <a:r>
              <a:rPr lang="ro-RO" dirty="0">
                <a:latin typeface="Times New Roman" pitchFamily="18" charset="0"/>
                <a:cs typeface="Times New Roman" pitchFamily="18" charset="0"/>
              </a:rPr>
              <a:t>este pentru mine</a:t>
            </a:r>
            <a:r>
              <a:rPr lang="en-US" dirty="0">
                <a:latin typeface="Times New Roman" pitchFamily="18" charset="0"/>
                <a:cs typeface="Times New Roman" pitchFamily="18" charset="0"/>
              </a:rPr>
              <a:t> o </a:t>
            </a:r>
            <a:r>
              <a:rPr lang="en-US" dirty="0" err="1">
                <a:latin typeface="Times New Roman" pitchFamily="18" charset="0"/>
                <a:cs typeface="Times New Roman" pitchFamily="18" charset="0"/>
              </a:rPr>
              <a:t>modalitate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minunată</a:t>
            </a:r>
            <a:r>
              <a:rPr lang="en-US" dirty="0">
                <a:latin typeface="Times New Roman" pitchFamily="18" charset="0"/>
                <a:cs typeface="Times New Roman" pitchFamily="18" charset="0"/>
              </a:rPr>
              <a:t> de a-</a:t>
            </a:r>
            <a:r>
              <a:rPr lang="ro-RO" dirty="0">
                <a:latin typeface="Times New Roman" pitchFamily="18" charset="0"/>
                <a:cs typeface="Times New Roman" pitchFamily="18" charset="0"/>
              </a:rPr>
              <a:t>m</a:t>
            </a:r>
            <a:r>
              <a:rPr lang="en-US" dirty="0" err="1">
                <a:latin typeface="Times New Roman" pitchFamily="18" charset="0"/>
                <a:cs typeface="Times New Roman" pitchFamily="18" charset="0"/>
              </a:rPr>
              <a: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dedica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viața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profesională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acestui</a:t>
            </a:r>
            <a:r>
              <a:rPr lang="en-US" dirty="0">
                <a:latin typeface="Times New Roman" pitchFamily="18" charset="0"/>
                <a:cs typeface="Times New Roman" pitchFamily="18" charset="0"/>
              </a:rPr>
              <a:t> scop. Î</a:t>
            </a:r>
            <a:r>
              <a:rPr lang="ro-RO" dirty="0">
                <a:latin typeface="Times New Roman" pitchFamily="18" charset="0"/>
                <a:cs typeface="Times New Roman" pitchFamily="18" charset="0"/>
              </a:rPr>
              <a:t>m</a:t>
            </a:r>
            <a:r>
              <a:rPr lang="en-US" dirty="0" err="1">
                <a:latin typeface="Times New Roman" pitchFamily="18" charset="0"/>
                <a:cs typeface="Times New Roman" pitchFamily="18" charset="0"/>
              </a:rPr>
              <a:t>i</a:t>
            </a:r>
            <a:r>
              <a:rPr lang="en-US" dirty="0">
                <a:latin typeface="Times New Roman" pitchFamily="18" charset="0"/>
                <a:cs typeface="Times New Roman" pitchFamily="18" charset="0"/>
              </a:rPr>
              <a:t> po</a:t>
            </a:r>
            <a:r>
              <a:rPr lang="ro-RO" dirty="0">
                <a:latin typeface="Times New Roman" pitchFamily="18" charset="0"/>
                <a:cs typeface="Times New Roman" pitchFamily="18" charset="0"/>
              </a:rPr>
              <a:t>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folosi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cunoștințele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și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abilitățile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pentru</a:t>
            </a:r>
            <a:r>
              <a:rPr lang="en-US" dirty="0">
                <a:latin typeface="Times New Roman" pitchFamily="18" charset="0"/>
                <a:cs typeface="Times New Roman" pitchFamily="18" charset="0"/>
              </a:rPr>
              <a:t> a </a:t>
            </a:r>
            <a:r>
              <a:rPr lang="en-US" dirty="0" err="1">
                <a:latin typeface="Times New Roman" pitchFamily="18" charset="0"/>
                <a:cs typeface="Times New Roman" pitchFamily="18" charset="0"/>
              </a:rPr>
              <a:t>influența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pozitiv</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viața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copiilor</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și</a:t>
            </a:r>
            <a:r>
              <a:rPr lang="en-US" dirty="0">
                <a:latin typeface="Times New Roman" pitchFamily="18" charset="0"/>
                <a:cs typeface="Times New Roman" pitchFamily="18" charset="0"/>
              </a:rPr>
              <a:t> a </a:t>
            </a:r>
            <a:r>
              <a:rPr lang="en-US" dirty="0" err="1">
                <a:latin typeface="Times New Roman" pitchFamily="18" charset="0"/>
                <a:cs typeface="Times New Roman" pitchFamily="18" charset="0"/>
              </a:rPr>
              <a:t>familiilor</a:t>
            </a:r>
            <a:r>
              <a:rPr lang="en-US" dirty="0">
                <a:latin typeface="Times New Roman" pitchFamily="18" charset="0"/>
                <a:cs typeface="Times New Roman" pitchFamily="18" charset="0"/>
              </a:rPr>
              <a:t> lor</a:t>
            </a:r>
            <a:r>
              <a:rPr lang="ro-RO" dirty="0">
                <a:latin typeface="Times New Roman" pitchFamily="18" charset="0"/>
                <a:cs typeface="Times New Roman" pitchFamily="18" charset="0"/>
              </a:rPr>
              <a:t>, dar și a colegilor din unitatea de învățământ</a:t>
            </a:r>
            <a:r>
              <a:rPr lang="en-US" dirty="0">
                <a:latin typeface="Times New Roman" pitchFamily="18" charset="0"/>
                <a:cs typeface="Times New Roman" pitchFamily="18" charset="0"/>
              </a:rPr>
              <a:t>.</a:t>
            </a:r>
          </a:p>
          <a:p>
            <a:pPr algn="just"/>
            <a:r>
              <a:rPr lang="en-US" dirty="0" err="1">
                <a:latin typeface="Times New Roman" pitchFamily="18" charset="0"/>
                <a:cs typeface="Times New Roman" pitchFamily="18" charset="0"/>
              </a:rPr>
              <a:t>Munca</a:t>
            </a:r>
            <a:r>
              <a:rPr lang="en-US" dirty="0">
                <a:latin typeface="Times New Roman" pitchFamily="18" charset="0"/>
                <a:cs typeface="Times New Roman" pitchFamily="18" charset="0"/>
              </a:rPr>
              <a:t> în </a:t>
            </a:r>
            <a:r>
              <a:rPr lang="en-US" dirty="0" err="1">
                <a:latin typeface="Times New Roman" pitchFamily="18" charset="0"/>
                <a:cs typeface="Times New Roman" pitchFamily="18" charset="0"/>
              </a:rPr>
              <a:t>grădiniță</a:t>
            </a:r>
            <a:r>
              <a:rPr lang="en-US" dirty="0">
                <a:latin typeface="Times New Roman" pitchFamily="18" charset="0"/>
                <a:cs typeface="Times New Roman" pitchFamily="18" charset="0"/>
              </a:rPr>
              <a:t> î</a:t>
            </a:r>
            <a:r>
              <a:rPr lang="ro-RO" dirty="0">
                <a:latin typeface="Times New Roman" pitchFamily="18" charset="0"/>
                <a:cs typeface="Times New Roman" pitchFamily="18" charset="0"/>
              </a:rPr>
              <a:t>m</a:t>
            </a:r>
            <a:r>
              <a:rPr lang="en-US" dirty="0" err="1">
                <a:latin typeface="Times New Roman" pitchFamily="18" charset="0"/>
                <a:cs typeface="Times New Roman" pitchFamily="18" charset="0"/>
              </a:rPr>
              <a: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permite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aduc</a:t>
            </a:r>
            <a:r>
              <a:rPr lang="en-US" dirty="0">
                <a:latin typeface="Times New Roman" pitchFamily="18" charset="0"/>
                <a:cs typeface="Times New Roman" pitchFamily="18" charset="0"/>
              </a:rPr>
              <a:t> un impact </a:t>
            </a:r>
            <a:r>
              <a:rPr lang="en-US" dirty="0" err="1">
                <a:latin typeface="Times New Roman" pitchFamily="18" charset="0"/>
                <a:cs typeface="Times New Roman" pitchFamily="18" charset="0"/>
              </a:rPr>
              <a:t>pozitiv</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asupra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comunității</a:t>
            </a:r>
            <a:r>
              <a:rPr lang="en-US" dirty="0">
                <a:latin typeface="Times New Roman" pitchFamily="18" charset="0"/>
                <a:cs typeface="Times New Roman" pitchFamily="18" charset="0"/>
              </a:rPr>
              <a:t> </a:t>
            </a:r>
            <a:r>
              <a:rPr lang="ro-RO" dirty="0">
                <a:latin typeface="Times New Roman" pitchFamily="18" charset="0"/>
                <a:cs typeface="Times New Roman" pitchFamily="18" charset="0"/>
              </a:rPr>
              <a:t>din care fac parte</a:t>
            </a:r>
            <a:r>
              <a:rPr lang="en-US" dirty="0">
                <a:latin typeface="Times New Roman" pitchFamily="18" charset="0"/>
                <a:cs typeface="Times New Roman" pitchFamily="18" charset="0"/>
              </a:rPr>
              <a:t>. O </a:t>
            </a:r>
            <a:r>
              <a:rPr lang="en-US" dirty="0" err="1">
                <a:latin typeface="Times New Roman" pitchFamily="18" charset="0"/>
                <a:cs typeface="Times New Roman" pitchFamily="18" charset="0"/>
              </a:rPr>
              <a:t>unitate</a:t>
            </a:r>
            <a:r>
              <a:rPr lang="en-US" dirty="0">
                <a:latin typeface="Times New Roman" pitchFamily="18" charset="0"/>
                <a:cs typeface="Times New Roman" pitchFamily="18" charset="0"/>
              </a:rPr>
              <a:t> bine </a:t>
            </a:r>
            <a:r>
              <a:rPr lang="en-US" dirty="0" err="1">
                <a:latin typeface="Times New Roman" pitchFamily="18" charset="0"/>
                <a:cs typeface="Times New Roman" pitchFamily="18" charset="0"/>
              </a:rPr>
              <a:t>gestionată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poate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oferi</a:t>
            </a:r>
            <a:r>
              <a:rPr lang="en-US" dirty="0">
                <a:latin typeface="Times New Roman" pitchFamily="18" charset="0"/>
                <a:cs typeface="Times New Roman" pitchFamily="18" charset="0"/>
              </a:rPr>
              <a:t> un </a:t>
            </a:r>
            <a:r>
              <a:rPr lang="en-US" dirty="0" err="1">
                <a:latin typeface="Times New Roman" pitchFamily="18" charset="0"/>
                <a:cs typeface="Times New Roman" pitchFamily="18" charset="0"/>
              </a:rPr>
              <a:t>mediu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sigur</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și</a:t>
            </a:r>
            <a:r>
              <a:rPr lang="en-US" dirty="0">
                <a:latin typeface="Times New Roman" pitchFamily="18" charset="0"/>
                <a:cs typeface="Times New Roman" pitchFamily="18" charset="0"/>
              </a:rPr>
              <a:t> stimulant </a:t>
            </a:r>
            <a:r>
              <a:rPr lang="en-US" dirty="0" err="1">
                <a:latin typeface="Times New Roman" pitchFamily="18" charset="0"/>
                <a:cs typeface="Times New Roman" pitchFamily="18" charset="0"/>
              </a:rPr>
              <a:t>pentru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copii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și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poate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susține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părinții</a:t>
            </a:r>
            <a:r>
              <a:rPr lang="en-US" dirty="0">
                <a:latin typeface="Times New Roman" pitchFamily="18" charset="0"/>
                <a:cs typeface="Times New Roman" pitchFamily="18" charset="0"/>
              </a:rPr>
              <a:t> în </a:t>
            </a:r>
            <a:r>
              <a:rPr lang="en-US" dirty="0" err="1">
                <a:latin typeface="Times New Roman" pitchFamily="18" charset="0"/>
                <a:cs typeface="Times New Roman" pitchFamily="18" charset="0"/>
              </a:rPr>
              <a:t>educația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și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dezvoltarea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copiilor</a:t>
            </a:r>
            <a:r>
              <a:rPr lang="en-US" dirty="0">
                <a:latin typeface="Times New Roman" pitchFamily="18" charset="0"/>
                <a:cs typeface="Times New Roman" pitchFamily="18" charset="0"/>
              </a:rPr>
              <a:t> lor.</a:t>
            </a:r>
          </a:p>
          <a:p>
            <a:pPr algn="just"/>
            <a:r>
              <a:rPr lang="en-US" dirty="0" err="1">
                <a:latin typeface="Times New Roman" pitchFamily="18" charset="0"/>
                <a:cs typeface="Times New Roman" pitchFamily="18" charset="0"/>
              </a:rPr>
              <a:t>Educația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copiilor</a:t>
            </a:r>
            <a:r>
              <a:rPr lang="en-US" dirty="0">
                <a:latin typeface="Times New Roman" pitchFamily="18" charset="0"/>
                <a:cs typeface="Times New Roman" pitchFamily="18" charset="0"/>
              </a:rPr>
              <a:t> </a:t>
            </a:r>
            <a:r>
              <a:rPr lang="ro-RO" dirty="0">
                <a:latin typeface="Times New Roman" pitchFamily="18" charset="0"/>
                <a:cs typeface="Times New Roman" pitchFamily="18" charset="0"/>
              </a:rPr>
              <a:t>este un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domeni</a:t>
            </a:r>
            <a:r>
              <a:rPr lang="ro-RO" dirty="0">
                <a:latin typeface="Times New Roman" pitchFamily="18" charset="0"/>
                <a:cs typeface="Times New Roman" pitchFamily="18" charset="0"/>
              </a:rPr>
              <a:t>u</a:t>
            </a:r>
            <a:r>
              <a:rPr lang="en-US" dirty="0">
                <a:latin typeface="Times New Roman" pitchFamily="18" charset="0"/>
                <a:cs typeface="Times New Roman" pitchFamily="18" charset="0"/>
              </a:rPr>
              <a:t> în </a:t>
            </a:r>
            <a:r>
              <a:rPr lang="en-US" dirty="0" err="1">
                <a:latin typeface="Times New Roman" pitchFamily="18" charset="0"/>
                <a:cs typeface="Times New Roman" pitchFamily="18" charset="0"/>
              </a:rPr>
              <a:t>continuă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schimbare</a:t>
            </a:r>
            <a:r>
              <a:rPr lang="ro-RO" dirty="0">
                <a:latin typeface="Times New Roman" pitchFamily="18" charset="0"/>
                <a:cs typeface="Times New Roman" pitchFamily="18" charset="0"/>
              </a:rPr>
              <a:t> și adaptare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iar</a:t>
            </a:r>
            <a:r>
              <a:rPr lang="ro-RO" dirty="0">
                <a:latin typeface="Times New Roman" pitchFamily="18" charset="0"/>
                <a:cs typeface="Times New Roman" pitchFamily="18" charset="0"/>
              </a:rPr>
              <a:t> activitatea în </a:t>
            </a:r>
            <a:r>
              <a:rPr lang="en-US" dirty="0" err="1">
                <a:latin typeface="Times New Roman" pitchFamily="18" charset="0"/>
                <a:cs typeface="Times New Roman" pitchFamily="18" charset="0"/>
              </a:rPr>
              <a:t>grădiniț</a:t>
            </a:r>
            <a:r>
              <a:rPr lang="ro-RO" dirty="0">
                <a:latin typeface="Times New Roman" pitchFamily="18" charset="0"/>
                <a:cs typeface="Times New Roman" pitchFamily="18" charset="0"/>
              </a:rPr>
              <a:t>ă</a:t>
            </a:r>
            <a:r>
              <a:rPr lang="en-US" dirty="0">
                <a:latin typeface="Times New Roman" pitchFamily="18" charset="0"/>
                <a:cs typeface="Times New Roman" pitchFamily="18" charset="0"/>
              </a:rPr>
              <a:t> î</a:t>
            </a:r>
            <a:r>
              <a:rPr lang="ro-RO" dirty="0">
                <a:latin typeface="Times New Roman" pitchFamily="18" charset="0"/>
                <a:cs typeface="Times New Roman" pitchFamily="18" charset="0"/>
              </a:rPr>
              <a:t>m</a:t>
            </a:r>
            <a:r>
              <a:rPr lang="en-US" dirty="0" err="1">
                <a:latin typeface="Times New Roman" pitchFamily="18" charset="0"/>
                <a:cs typeface="Times New Roman" pitchFamily="18" charset="0"/>
              </a:rPr>
              <a:t>i</a:t>
            </a:r>
            <a:r>
              <a:rPr lang="ro-RO" dirty="0">
                <a:latin typeface="Times New Roman" pitchFamily="18" charset="0"/>
                <a:cs typeface="Times New Roman" pitchFamily="18" charset="0"/>
              </a:rPr>
              <a:t> </a:t>
            </a:r>
            <a:r>
              <a:rPr lang="en-US" dirty="0" err="1">
                <a:latin typeface="Times New Roman" pitchFamily="18" charset="0"/>
                <a:cs typeface="Times New Roman" pitchFamily="18" charset="0"/>
              </a:rPr>
              <a:t>ofer</a:t>
            </a:r>
            <a:r>
              <a:rPr lang="ro-RO" dirty="0">
                <a:latin typeface="Times New Roman" pitchFamily="18" charset="0"/>
                <a:cs typeface="Times New Roman" pitchFamily="18" charset="0"/>
              </a:rPr>
              <a:t>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oportunități</a:t>
            </a:r>
            <a:r>
              <a:rPr lang="en-US" dirty="0">
                <a:latin typeface="Times New Roman" pitchFamily="18" charset="0"/>
                <a:cs typeface="Times New Roman" pitchFamily="18" charset="0"/>
              </a:rPr>
              <a:t> de </a:t>
            </a:r>
            <a:r>
              <a:rPr lang="en-US" dirty="0" err="1">
                <a:latin typeface="Times New Roman" pitchFamily="18" charset="0"/>
                <a:cs typeface="Times New Roman" pitchFamily="18" charset="0"/>
              </a:rPr>
              <a:t>învățare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și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dezvoltare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continuă</a:t>
            </a:r>
            <a:r>
              <a:rPr lang="en-US" dirty="0">
                <a:latin typeface="Times New Roman" pitchFamily="18" charset="0"/>
                <a:cs typeface="Times New Roman" pitchFamily="18" charset="0"/>
              </a:rPr>
              <a:t>. </a:t>
            </a:r>
          </a:p>
        </p:txBody>
      </p:sp>
      <p:pic>
        <p:nvPicPr>
          <p:cNvPr id="7" name="Picture 6">
            <a:extLst>
              <a:ext uri="{FF2B5EF4-FFF2-40B4-BE49-F238E27FC236}">
                <a16:creationId xmlns:a16="http://schemas.microsoft.com/office/drawing/2014/main" id="{C560654C-2B61-0898-6700-34CE58048B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60" y="1113919"/>
            <a:ext cx="2362200" cy="2862322"/>
          </a:xfrm>
          <a:prstGeom prst="rect">
            <a:avLst/>
          </a:prstGeom>
        </p:spPr>
      </p:pic>
    </p:spTree>
    <p:extLst>
      <p:ext uri="{BB962C8B-B14F-4D97-AF65-F5344CB8AC3E}">
        <p14:creationId xmlns:p14="http://schemas.microsoft.com/office/powerpoint/2010/main" val="2472611246"/>
      </p:ext>
    </p:extLst>
  </p:cSld>
  <p:clrMapOvr>
    <a:masterClrMapping/>
  </p:clrMapOvr>
  <p:transition spd="slow" advClick="0">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malia\Desktop\poza amy.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8031" y="338412"/>
            <a:ext cx="1920240" cy="2560320"/>
          </a:xfrm>
          <a:prstGeom prst="rect">
            <a:avLst/>
          </a:prstGeom>
          <a:noFill/>
          <a:ln>
            <a:solidFill>
              <a:schemeClr val="accent6"/>
            </a:solidFill>
          </a:ln>
        </p:spPr>
      </p:pic>
      <p:sp>
        <p:nvSpPr>
          <p:cNvPr id="4" name="Rectangle 3"/>
          <p:cNvSpPr/>
          <p:nvPr/>
        </p:nvSpPr>
        <p:spPr>
          <a:xfrm>
            <a:off x="2743200" y="264110"/>
            <a:ext cx="6096000" cy="6740307"/>
          </a:xfrm>
          <a:prstGeom prst="rect">
            <a:avLst/>
          </a:prstGeom>
        </p:spPr>
        <p:txBody>
          <a:bodyPr wrap="square">
            <a:spAutoFit/>
          </a:bodyPr>
          <a:lstStyle/>
          <a:p>
            <a:pPr lvl="0" algn="just">
              <a:defRPr/>
            </a:pPr>
            <a:r>
              <a:rPr lang="ro-RO"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M</a:t>
            </a:r>
            <a:r>
              <a:rPr lang="ro-RO" sz="1600" dirty="0">
                <a:solidFill>
                  <a:prstClr val="black"/>
                </a:solidFill>
                <a:latin typeface="Times New Roman" panose="02020603050405020304" pitchFamily="18" charset="0"/>
                <a:cs typeface="Times New Roman" panose="02020603050405020304" pitchFamily="18" charset="0"/>
              </a:rPr>
              <a:t>ă numesc </a:t>
            </a:r>
            <a:r>
              <a:rPr lang="ro-RO" sz="1600" b="1" dirty="0">
                <a:solidFill>
                  <a:prstClr val="black"/>
                </a:solidFill>
                <a:latin typeface="Times New Roman" panose="02020603050405020304" pitchFamily="18" charset="0"/>
                <a:cs typeface="Times New Roman" panose="02020603050405020304" pitchFamily="18" charset="0"/>
              </a:rPr>
              <a:t>Papuc Cristina Amalia </a:t>
            </a:r>
            <a:r>
              <a:rPr lang="ro-RO" sz="1600" dirty="0">
                <a:solidFill>
                  <a:prstClr val="black"/>
                </a:solidFill>
                <a:latin typeface="Times New Roman" panose="02020603050405020304" pitchFamily="18" charset="0"/>
                <a:cs typeface="Times New Roman" panose="02020603050405020304" pitchFamily="18" charset="0"/>
              </a:rPr>
              <a:t>şi sunt educatoare de 20 de ani.</a:t>
            </a:r>
          </a:p>
          <a:p>
            <a:pPr lvl="0" algn="just">
              <a:defRPr/>
            </a:pPr>
            <a:r>
              <a:rPr lang="ro-RO" sz="1600" dirty="0">
                <a:solidFill>
                  <a:prstClr val="black"/>
                </a:solidFill>
                <a:latin typeface="Times New Roman" panose="02020603050405020304" pitchFamily="18" charset="0"/>
                <a:cs typeface="Times New Roman" panose="02020603050405020304" pitchFamily="18" charset="0"/>
              </a:rPr>
              <a:t>Dintre toate profesiile din lume, toate necesare şi importante, fiecare om trebuie să-şi aleagă pe cea care i se potriveşte cel mai bine înclinaţiilor sale naturale, adică să-ţi găseşti chemarea. Cred că dintre multe profesii diferite pe pământ, profesia de educator este cea mai interesantă şi mai atractivă.</a:t>
            </a:r>
          </a:p>
          <a:p>
            <a:pPr lvl="0" algn="just">
              <a:defRPr/>
            </a:pPr>
            <a:r>
              <a:rPr lang="ro-RO" sz="1600" dirty="0">
                <a:solidFill>
                  <a:prstClr val="black"/>
                </a:solidFill>
                <a:latin typeface="Times New Roman" panose="02020603050405020304" pitchFamily="18" charset="0"/>
                <a:cs typeface="Times New Roman" panose="02020603050405020304" pitchFamily="18" charset="0"/>
              </a:rPr>
              <a:t>Cred că educatorul îmbină trei profesii. Pentru că un bun educator este un bun medic, fără aparate şi instrumente monitorizăm sănătatea mentală şi morală a copiilor noştri, fără poţiuni tratăm cu cuvânt, sfat, zâmbet, atenţie. Un profesor bun este un judecător înţelept. Noi, ca adevăraţi făcători de pace, netezim contradicţiile pentru a ajunge la armonie. Un profesor bun este un actor, </a:t>
            </a:r>
            <a:r>
              <a:rPr lang="en-US" sz="1600" dirty="0">
                <a:solidFill>
                  <a:prstClr val="black"/>
                </a:solidFill>
                <a:latin typeface="Times New Roman" panose="02020603050405020304" pitchFamily="18" charset="0"/>
                <a:cs typeface="Times New Roman" panose="02020603050405020304" pitchFamily="18" charset="0"/>
              </a:rPr>
              <a:t>s</a:t>
            </a:r>
            <a:r>
              <a:rPr lang="ro-RO" sz="1600" dirty="0">
                <a:solidFill>
                  <a:prstClr val="black"/>
                </a:solidFill>
                <a:latin typeface="Times New Roman" panose="02020603050405020304" pitchFamily="18" charset="0"/>
                <a:cs typeface="Times New Roman" panose="02020603050405020304" pitchFamily="18" charset="0"/>
              </a:rPr>
              <a:t>cenarist, artist. Stă în puterea lui să transforme orice activitate în plăcere. Creativitatea este cel mai bun profesor! A creşte o persoană în sensul deplin al cuvântului înseamnă să faci un miracol, iar astfel de minuni sunt săvârşite zilnic, din oră în oră, în fiecare minut de către oameni obişnuiţi – profesorii de grădiniţă. Calităţile unui bun educator de grădiniţă sunt – amabil, prietenos, atent, răbdător, curios, interesat de noutăţile apărute în domeniu.</a:t>
            </a:r>
          </a:p>
          <a:p>
            <a:pPr lvl="0" algn="just">
              <a:defRPr/>
            </a:pPr>
            <a:r>
              <a:rPr lang="ro-RO" sz="1600" dirty="0">
                <a:solidFill>
                  <a:prstClr val="black"/>
                </a:solidFill>
                <a:latin typeface="Times New Roman" panose="02020603050405020304" pitchFamily="18" charset="0"/>
                <a:cs typeface="Times New Roman" panose="02020603050405020304" pitchFamily="18" charset="0"/>
              </a:rPr>
              <a:t>          Pentru mine, profesia mea este o oportunitate de a fi constant în lumea copilăriei, în lumea basmelor şi a fanteziei. Îţi dai seama de importanţa profesiei de educator, atunci când vezi ochii larg deschişi ai copiilor când îmi surprind fiecare cuvânt, privire şi gest. Privind în ochii acestor copii, înţelegi că ei au nevoie de tine, că tu eşti întregul univers pentru ei, că tu eşti cel care depune germenii personajelor viitoare, datoria noastră este să-i sprijinim cu toată căldura şi dragostea noastră. </a:t>
            </a:r>
          </a:p>
        </p:txBody>
      </p:sp>
      <p:sp>
        <p:nvSpPr>
          <p:cNvPr id="6" name="TextBox 5"/>
          <p:cNvSpPr txBox="1"/>
          <p:nvPr/>
        </p:nvSpPr>
        <p:spPr>
          <a:xfrm>
            <a:off x="291820" y="2895600"/>
            <a:ext cx="2269331" cy="369332"/>
          </a:xfrm>
          <a:prstGeom prst="rect">
            <a:avLst/>
          </a:prstGeom>
          <a:noFill/>
        </p:spPr>
        <p:txBody>
          <a:bodyPr wrap="square" rtlCol="0">
            <a:spAutoFit/>
          </a:bodyPr>
          <a:lstStyle/>
          <a:p>
            <a:pPr algn="ctr"/>
            <a:r>
              <a:rPr lang="en-US" dirty="0" err="1">
                <a:latin typeface="Times New Roman" pitchFamily="18" charset="0"/>
                <a:cs typeface="Times New Roman" pitchFamily="18" charset="0"/>
              </a:rPr>
              <a:t>Coordonator</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structur</a:t>
            </a:r>
            <a:r>
              <a:rPr lang="ro-RO" dirty="0">
                <a:latin typeface="Times New Roman" pitchFamily="18" charset="0"/>
                <a:cs typeface="Times New Roman" pitchFamily="18" charset="0"/>
              </a:rPr>
              <a:t>ă</a:t>
            </a:r>
            <a:endParaRPr lang="en-US" dirty="0">
              <a:latin typeface="Times New Roman" pitchFamily="18" charset="0"/>
              <a:cs typeface="Times New Roman" pitchFamily="18" charset="0"/>
            </a:endParaRPr>
          </a:p>
        </p:txBody>
      </p:sp>
      <p:sp>
        <p:nvSpPr>
          <p:cNvPr id="2" name="Rectangle 1"/>
          <p:cNvSpPr/>
          <p:nvPr/>
        </p:nvSpPr>
        <p:spPr>
          <a:xfrm>
            <a:off x="152400" y="3248045"/>
            <a:ext cx="2590800" cy="2585323"/>
          </a:xfrm>
          <a:prstGeom prst="rect">
            <a:avLst/>
          </a:prstGeom>
        </p:spPr>
        <p:txBody>
          <a:bodyPr wrap="square">
            <a:spAutoFit/>
          </a:bodyPr>
          <a:lstStyle/>
          <a:p>
            <a:r>
              <a:rPr lang="ro-RO" i="1" dirty="0">
                <a:solidFill>
                  <a:prstClr val="black"/>
                </a:solidFill>
                <a:latin typeface="Times New Roman" panose="02020603050405020304" pitchFamily="18" charset="0"/>
                <a:cs typeface="Times New Roman" panose="02020603050405020304" pitchFamily="18" charset="0"/>
              </a:rPr>
              <a:t>,,Să nu-i educăm pe copiii noştri pentru lumea de azi. Această lume nu va mai exista când ei vor fi mari şi nimic nu ne permite să ştim cum va fi lumea lor. Atunci  să-i învăţăm să se adapteze.</a:t>
            </a:r>
            <a:r>
              <a:rPr lang="en-US" i="1" dirty="0">
                <a:solidFill>
                  <a:prstClr val="black"/>
                </a:solidFill>
                <a:latin typeface="Times New Roman" panose="02020603050405020304" pitchFamily="18" charset="0"/>
                <a:cs typeface="Times New Roman" panose="02020603050405020304" pitchFamily="18" charset="0"/>
              </a:rPr>
              <a:t>” </a:t>
            </a:r>
          </a:p>
          <a:p>
            <a:r>
              <a:rPr lang="en-US" i="1" dirty="0">
                <a:solidFill>
                  <a:prstClr val="black"/>
                </a:solidFill>
                <a:latin typeface="Times New Roman" panose="02020603050405020304" pitchFamily="18" charset="0"/>
                <a:cs typeface="Times New Roman" panose="02020603050405020304" pitchFamily="18" charset="0"/>
              </a:rPr>
              <a:t>Maria</a:t>
            </a:r>
            <a:r>
              <a:rPr lang="ro-RO" i="1" dirty="0">
                <a:solidFill>
                  <a:prstClr val="black"/>
                </a:solidFill>
                <a:latin typeface="Times New Roman" panose="02020603050405020304" pitchFamily="18" charset="0"/>
                <a:cs typeface="Times New Roman" panose="02020603050405020304" pitchFamily="18" charset="0"/>
              </a:rPr>
              <a:t> Montessori</a:t>
            </a:r>
            <a:endParaRPr lang="en-US" i="1" dirty="0"/>
          </a:p>
        </p:txBody>
      </p:sp>
    </p:spTree>
    <p:extLst>
      <p:ext uri="{BB962C8B-B14F-4D97-AF65-F5344CB8AC3E}">
        <p14:creationId xmlns:p14="http://schemas.microsoft.com/office/powerpoint/2010/main" val="1546654676"/>
      </p:ext>
    </p:extLst>
  </p:cSld>
  <p:clrMapOvr>
    <a:masterClrMapping/>
  </p:clrMapOvr>
  <p:transition spd="slow" advClick="0">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ser\Desktop\1fce231b-5bba-4e06-bfbe-f31cc29dd43a.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27484"/>
            <a:ext cx="2057400" cy="2871717"/>
          </a:xfrm>
          <a:prstGeom prst="rect">
            <a:avLst/>
          </a:prstGeom>
          <a:noFill/>
          <a:ln>
            <a:solidFill>
              <a:schemeClr val="accent6"/>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43200" y="152400"/>
            <a:ext cx="5943600" cy="6955750"/>
          </a:xfrm>
          <a:prstGeom prst="rect">
            <a:avLst/>
          </a:prstGeom>
          <a:noFill/>
        </p:spPr>
        <p:txBody>
          <a:bodyPr wrap="square" rtlCol="0">
            <a:spAutoFit/>
          </a:bodyPr>
          <a:lstStyle/>
          <a:p>
            <a:pPr algn="just"/>
            <a:endParaRPr lang="ro-RO" dirty="0">
              <a:latin typeface="Times New Roman" pitchFamily="18" charset="0"/>
              <a:cs typeface="Times New Roman" pitchFamily="18" charset="0"/>
            </a:endParaRPr>
          </a:p>
          <a:p>
            <a:pPr algn="just"/>
            <a:r>
              <a:rPr lang="en-US" dirty="0">
                <a:latin typeface="Times New Roman" pitchFamily="18" charset="0"/>
                <a:cs typeface="Times New Roman" pitchFamily="18" charset="0"/>
              </a:rPr>
              <a:t>        M</a:t>
            </a:r>
            <a:r>
              <a:rPr lang="ro-RO" dirty="0">
                <a:latin typeface="Times New Roman" pitchFamily="18" charset="0"/>
                <a:cs typeface="Times New Roman" pitchFamily="18" charset="0"/>
              </a:rPr>
              <a:t>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numesc</a:t>
            </a:r>
            <a:r>
              <a:rPr lang="en-US" dirty="0">
                <a:latin typeface="Times New Roman" pitchFamily="18" charset="0"/>
                <a:cs typeface="Times New Roman" pitchFamily="18" charset="0"/>
              </a:rPr>
              <a:t> </a:t>
            </a:r>
            <a:r>
              <a:rPr lang="en-US" b="1" dirty="0">
                <a:latin typeface="Times New Roman" pitchFamily="18" charset="0"/>
                <a:cs typeface="Times New Roman" pitchFamily="18" charset="0"/>
              </a:rPr>
              <a:t>Iulia Lazar</a:t>
            </a:r>
            <a:r>
              <a:rPr lang="en-US" dirty="0">
                <a:latin typeface="Times New Roman" pitchFamily="18" charset="0"/>
                <a:cs typeface="Times New Roman" pitchFamily="18" charset="0"/>
              </a:rPr>
              <a:t>, am 26 de </a:t>
            </a:r>
            <a:r>
              <a:rPr lang="en-US" dirty="0" err="1">
                <a:latin typeface="Times New Roman" pitchFamily="18" charset="0"/>
                <a:cs typeface="Times New Roman" pitchFamily="18" charset="0"/>
              </a:rPr>
              <a:t>ani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și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sunt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absolventă</a:t>
            </a:r>
            <a:r>
              <a:rPr lang="en-US" dirty="0">
                <a:latin typeface="Times New Roman" pitchFamily="18" charset="0"/>
                <a:cs typeface="Times New Roman" pitchFamily="18" charset="0"/>
              </a:rPr>
              <a:t> a </a:t>
            </a:r>
            <a:r>
              <a:rPr lang="en-US" dirty="0" err="1">
                <a:latin typeface="Times New Roman" pitchFamily="18" charset="0"/>
                <a:cs typeface="Times New Roman" pitchFamily="18" charset="0"/>
              </a:rPr>
              <a:t>Facultății</a:t>
            </a:r>
            <a:r>
              <a:rPr lang="en-US" dirty="0">
                <a:latin typeface="Times New Roman" pitchFamily="18" charset="0"/>
                <a:cs typeface="Times New Roman" pitchFamily="18" charset="0"/>
              </a:rPr>
              <a:t> de </a:t>
            </a:r>
            <a:r>
              <a:rPr lang="en-US" dirty="0" err="1">
                <a:latin typeface="Times New Roman" pitchFamily="18" charset="0"/>
                <a:cs typeface="Times New Roman" pitchFamily="18" charset="0"/>
              </a:rPr>
              <a:t>Psihologie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și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Științele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Educației</a:t>
            </a:r>
            <a:r>
              <a:rPr lang="ro-RO" dirty="0">
                <a:latin typeface="Times New Roman" pitchFamily="18" charset="0"/>
                <a:cs typeface="Times New Roman" pitchFamily="18" charset="0"/>
              </a:rPr>
              <a:t>, Universitatea din București. </a:t>
            </a:r>
            <a:r>
              <a:rPr lang="en-US" dirty="0">
                <a:latin typeface="Times New Roman" pitchFamily="18" charset="0"/>
                <a:cs typeface="Times New Roman" pitchFamily="18" charset="0"/>
              </a:rPr>
              <a:t> Ma </a:t>
            </a:r>
            <a:r>
              <a:rPr lang="en-US" dirty="0" err="1">
                <a:latin typeface="Times New Roman" pitchFamily="18" charset="0"/>
                <a:cs typeface="Times New Roman" pitchFamily="18" charset="0"/>
              </a:rPr>
              <a:t>identific</a:t>
            </a:r>
            <a:r>
              <a:rPr lang="en-US" dirty="0">
                <a:latin typeface="Times New Roman" pitchFamily="18" charset="0"/>
                <a:cs typeface="Times New Roman" pitchFamily="18" charset="0"/>
              </a:rPr>
              <a:t> ca </a:t>
            </a:r>
            <a:r>
              <a:rPr lang="en-US" dirty="0" err="1">
                <a:latin typeface="Times New Roman" pitchFamily="18" charset="0"/>
                <a:cs typeface="Times New Roman" pitchFamily="18" charset="0"/>
              </a:rPr>
              <a:t>fiind</a:t>
            </a:r>
            <a:r>
              <a:rPr lang="en-US" dirty="0">
                <a:latin typeface="Times New Roman" pitchFamily="18" charset="0"/>
                <a:cs typeface="Times New Roman" pitchFamily="18" charset="0"/>
              </a:rPr>
              <a:t> o </a:t>
            </a:r>
            <a:r>
              <a:rPr lang="en-US" dirty="0" err="1">
                <a:latin typeface="Times New Roman" pitchFamily="18" charset="0"/>
                <a:cs typeface="Times New Roman" pitchFamily="18" charset="0"/>
              </a:rPr>
              <a:t>educatoare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dedicată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și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pasionată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găsesc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în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lumea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minunată</a:t>
            </a:r>
            <a:r>
              <a:rPr lang="en-US" dirty="0">
                <a:latin typeface="Times New Roman" pitchFamily="18" charset="0"/>
                <a:cs typeface="Times New Roman" pitchFamily="18" charset="0"/>
              </a:rPr>
              <a:t> a </a:t>
            </a:r>
            <a:r>
              <a:rPr lang="en-US" dirty="0" err="1">
                <a:latin typeface="Times New Roman" pitchFamily="18" charset="0"/>
                <a:cs typeface="Times New Roman" pitchFamily="18" charset="0"/>
              </a:rPr>
              <a:t>educației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pentru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copii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unde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îmi</a:t>
            </a:r>
            <a:r>
              <a:rPr lang="en-US" dirty="0">
                <a:latin typeface="Times New Roman" pitchFamily="18" charset="0"/>
                <a:cs typeface="Times New Roman" pitchFamily="18" charset="0"/>
              </a:rPr>
              <a:t> pun </a:t>
            </a:r>
            <a:r>
              <a:rPr lang="en-US" dirty="0" err="1">
                <a:latin typeface="Times New Roman" pitchFamily="18" charset="0"/>
                <a:cs typeface="Times New Roman" pitchFamily="18" charset="0"/>
              </a:rPr>
              <a:t>inima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și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sufletul</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în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formarea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viitoarelor</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generații</a:t>
            </a:r>
            <a:r>
              <a:rPr lang="en-US" dirty="0">
                <a:latin typeface="Times New Roman" pitchFamily="18" charset="0"/>
                <a:cs typeface="Times New Roman" pitchFamily="18" charset="0"/>
              </a:rPr>
              <a:t>. </a:t>
            </a:r>
          </a:p>
          <a:p>
            <a:pPr algn="just"/>
            <a:r>
              <a:rPr lang="ro-RO" dirty="0">
                <a:latin typeface="Times New Roman" pitchFamily="18" charset="0"/>
                <a:cs typeface="Times New Roman" pitchFamily="18" charset="0"/>
              </a:rPr>
              <a:t>        </a:t>
            </a:r>
            <a:r>
              <a:rPr lang="en-US" dirty="0" err="1">
                <a:latin typeface="Times New Roman" pitchFamily="18" charset="0"/>
                <a:cs typeface="Times New Roman" pitchFamily="18" charset="0"/>
              </a:rPr>
              <a:t>Dragostea</a:t>
            </a:r>
            <a:r>
              <a:rPr lang="en-US" dirty="0">
                <a:latin typeface="Times New Roman" pitchFamily="18" charset="0"/>
                <a:cs typeface="Times New Roman" pitchFamily="18" charset="0"/>
              </a:rPr>
              <a:t> mea </a:t>
            </a:r>
            <a:r>
              <a:rPr lang="en-US" dirty="0" err="1">
                <a:latin typeface="Times New Roman" pitchFamily="18" charset="0"/>
                <a:cs typeface="Times New Roman" pitchFamily="18" charset="0"/>
              </a:rPr>
              <a:t>pentru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copila</a:t>
            </a:r>
            <a:r>
              <a:rPr lang="ro-RO" dirty="0">
                <a:latin typeface="Times New Roman" pitchFamily="18" charset="0"/>
                <a:cs typeface="Times New Roman" pitchFamily="18" charset="0"/>
              </a:rPr>
              <a:t>s</a:t>
            </a:r>
            <a:r>
              <a:rPr lang="en-US" dirty="0">
                <a:latin typeface="Times New Roman" pitchFamily="18" charset="0"/>
                <a:cs typeface="Times New Roman" pitchFamily="18" charset="0"/>
              </a:rPr>
              <a:t>i </a:t>
            </a:r>
            <a:r>
              <a:rPr lang="en-US" dirty="0" err="1">
                <a:latin typeface="Times New Roman" pitchFamily="18" charset="0"/>
                <a:cs typeface="Times New Roman" pitchFamily="18" charset="0"/>
              </a:rPr>
              <a:t>și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arta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educației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motivează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creez</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mediul</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propice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în</a:t>
            </a:r>
            <a:r>
              <a:rPr lang="en-US" dirty="0">
                <a:latin typeface="Times New Roman" pitchFamily="18" charset="0"/>
                <a:cs typeface="Times New Roman" pitchFamily="18" charset="0"/>
              </a:rPr>
              <a:t> care </a:t>
            </a:r>
            <a:r>
              <a:rPr lang="en-US" dirty="0" err="1">
                <a:latin typeface="Times New Roman" pitchFamily="18" charset="0"/>
                <a:cs typeface="Times New Roman" pitchFamily="18" charset="0"/>
              </a:rPr>
              <a:t>fiecare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copil</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poate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înflori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și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învețe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într</a:t>
            </a:r>
            <a:r>
              <a:rPr lang="en-US" dirty="0">
                <a:latin typeface="Times New Roman" pitchFamily="18" charset="0"/>
                <a:cs typeface="Times New Roman" pitchFamily="18" charset="0"/>
              </a:rPr>
              <a:t>-un mod </a:t>
            </a:r>
            <a:r>
              <a:rPr lang="en-US" dirty="0" err="1">
                <a:latin typeface="Times New Roman" pitchFamily="18" charset="0"/>
                <a:cs typeface="Times New Roman" pitchFamily="18" charset="0"/>
              </a:rPr>
              <a:t>plin</a:t>
            </a:r>
            <a:r>
              <a:rPr lang="en-US" dirty="0">
                <a:latin typeface="Times New Roman" pitchFamily="18" charset="0"/>
                <a:cs typeface="Times New Roman" pitchFamily="18" charset="0"/>
              </a:rPr>
              <a:t> de </a:t>
            </a:r>
            <a:r>
              <a:rPr lang="en-US" dirty="0" err="1">
                <a:latin typeface="Times New Roman" pitchFamily="18" charset="0"/>
                <a:cs typeface="Times New Roman" pitchFamily="18" charset="0"/>
              </a:rPr>
              <a:t>bucurie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și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descoperire</a:t>
            </a:r>
            <a:r>
              <a:rPr lang="en-US" dirty="0">
                <a:latin typeface="Times New Roman" pitchFamily="18" charset="0"/>
                <a:cs typeface="Times New Roman" pitchFamily="18" charset="0"/>
              </a:rPr>
              <a:t>. Cu </a:t>
            </a:r>
            <a:r>
              <a:rPr lang="en-US" dirty="0" err="1">
                <a:latin typeface="Times New Roman" pitchFamily="18" charset="0"/>
                <a:cs typeface="Times New Roman" pitchFamily="18" charset="0"/>
              </a:rPr>
              <a:t>fiecare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zi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petrecută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în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sala</a:t>
            </a:r>
            <a:r>
              <a:rPr lang="en-US" dirty="0">
                <a:latin typeface="Times New Roman" pitchFamily="18" charset="0"/>
                <a:cs typeface="Times New Roman" pitchFamily="18" charset="0"/>
              </a:rPr>
              <a:t> de </a:t>
            </a:r>
            <a:r>
              <a:rPr lang="en-US" dirty="0" err="1">
                <a:latin typeface="Times New Roman" pitchFamily="18" charset="0"/>
                <a:cs typeface="Times New Roman" pitchFamily="18" charset="0"/>
              </a:rPr>
              <a:t>clasă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caut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inspir</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și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susțin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dezvoltarea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fiecărui</a:t>
            </a:r>
            <a:r>
              <a:rPr lang="en-US" dirty="0">
                <a:latin typeface="Times New Roman" pitchFamily="18" charset="0"/>
                <a:cs typeface="Times New Roman" pitchFamily="18" charset="0"/>
              </a:rPr>
              <a:t> mic </a:t>
            </a:r>
            <a:r>
              <a:rPr lang="en-US" dirty="0" err="1">
                <a:latin typeface="Times New Roman" pitchFamily="18" charset="0"/>
                <a:cs typeface="Times New Roman" pitchFamily="18" charset="0"/>
              </a:rPr>
              <a:t>explorator</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ajutându-i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să-și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descopere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potențialul</a:t>
            </a:r>
            <a:r>
              <a:rPr lang="en-US" dirty="0">
                <a:latin typeface="Times New Roman" pitchFamily="18" charset="0"/>
                <a:cs typeface="Times New Roman" pitchFamily="18" charset="0"/>
              </a:rPr>
              <a:t>. </a:t>
            </a:r>
          </a:p>
          <a:p>
            <a:pPr algn="just"/>
            <a:r>
              <a:rPr lang="ro-RO" dirty="0">
                <a:latin typeface="Times New Roman" pitchFamily="18" charset="0"/>
                <a:cs typeface="Times New Roman" pitchFamily="18" charset="0"/>
              </a:rPr>
              <a:t>        </a:t>
            </a:r>
            <a:r>
              <a:rPr lang="en-US" dirty="0" err="1">
                <a:latin typeface="Times New Roman" pitchFamily="18" charset="0"/>
                <a:cs typeface="Times New Roman" pitchFamily="18" charset="0"/>
              </a:rPr>
              <a:t>Educația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este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pentru</a:t>
            </a:r>
            <a:r>
              <a:rPr lang="en-US" dirty="0">
                <a:latin typeface="Times New Roman" pitchFamily="18" charset="0"/>
                <a:cs typeface="Times New Roman" pitchFamily="18" charset="0"/>
              </a:rPr>
              <a:t> mine o </a:t>
            </a:r>
            <a:r>
              <a:rPr lang="en-US" dirty="0" err="1">
                <a:latin typeface="Times New Roman" pitchFamily="18" charset="0"/>
                <a:cs typeface="Times New Roman" pitchFamily="18" charset="0"/>
              </a:rPr>
              <a:t>călătorie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magică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plină</a:t>
            </a:r>
            <a:r>
              <a:rPr lang="en-US" dirty="0">
                <a:latin typeface="Times New Roman" pitchFamily="18" charset="0"/>
                <a:cs typeface="Times New Roman" pitchFamily="18" charset="0"/>
              </a:rPr>
              <a:t> de </a:t>
            </a:r>
            <a:r>
              <a:rPr lang="en-US" dirty="0" err="1">
                <a:latin typeface="Times New Roman" pitchFamily="18" charset="0"/>
                <a:cs typeface="Times New Roman" pitchFamily="18" charset="0"/>
              </a:rPr>
              <a:t>învățare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reciprocă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și</a:t>
            </a:r>
            <a:r>
              <a:rPr lang="en-US" dirty="0">
                <a:latin typeface="Times New Roman" pitchFamily="18" charset="0"/>
                <a:cs typeface="Times New Roman" pitchFamily="18" charset="0"/>
              </a:rPr>
              <a:t> de </a:t>
            </a:r>
            <a:r>
              <a:rPr lang="en-US" dirty="0" err="1">
                <a:latin typeface="Times New Roman" pitchFamily="18" charset="0"/>
                <a:cs typeface="Times New Roman" pitchFamily="18" charset="0"/>
              </a:rPr>
              <a:t>emoții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autentice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Sunt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mândră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fiu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parte</a:t>
            </a:r>
            <a:r>
              <a:rPr lang="en-US" dirty="0">
                <a:latin typeface="Times New Roman" pitchFamily="18" charset="0"/>
                <a:cs typeface="Times New Roman" pitchFamily="18" charset="0"/>
              </a:rPr>
              <a:t> din </a:t>
            </a:r>
            <a:r>
              <a:rPr lang="en-US" dirty="0" err="1">
                <a:latin typeface="Times New Roman" pitchFamily="18" charset="0"/>
                <a:cs typeface="Times New Roman" pitchFamily="18" charset="0"/>
              </a:rPr>
              <a:t>această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comunitate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frumoasă</a:t>
            </a:r>
            <a:r>
              <a:rPr lang="en-US" dirty="0">
                <a:latin typeface="Times New Roman" pitchFamily="18" charset="0"/>
                <a:cs typeface="Times New Roman" pitchFamily="18" charset="0"/>
              </a:rPr>
              <a:t> a </a:t>
            </a:r>
            <a:r>
              <a:rPr lang="en-US" dirty="0" err="1">
                <a:latin typeface="Times New Roman" pitchFamily="18" charset="0"/>
                <a:cs typeface="Times New Roman" pitchFamily="18" charset="0"/>
              </a:rPr>
              <a:t>educatorilor</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și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contribui</a:t>
            </a:r>
            <a:r>
              <a:rPr lang="en-US" dirty="0">
                <a:latin typeface="Times New Roman" pitchFamily="18" charset="0"/>
                <a:cs typeface="Times New Roman" pitchFamily="18" charset="0"/>
              </a:rPr>
              <a:t> la </a:t>
            </a:r>
            <a:r>
              <a:rPr lang="en-US" dirty="0" err="1">
                <a:latin typeface="Times New Roman" pitchFamily="18" charset="0"/>
                <a:cs typeface="Times New Roman" pitchFamily="18" charset="0"/>
              </a:rPr>
              <a:t>construirea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unui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viitor</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luminos</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pentru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copiii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noștri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pregatindu-i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să</a:t>
            </a:r>
            <a:r>
              <a:rPr lang="en-US" dirty="0">
                <a:latin typeface="Times New Roman" pitchFamily="18" charset="0"/>
                <a:cs typeface="Times New Roman" pitchFamily="18" charset="0"/>
              </a:rPr>
              <a:t> fie </a:t>
            </a:r>
            <a:r>
              <a:rPr lang="en-US" dirty="0" err="1">
                <a:latin typeface="Times New Roman" pitchFamily="18" charset="0"/>
                <a:cs typeface="Times New Roman" pitchFamily="18" charset="0"/>
              </a:rPr>
              <a:t>lideri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înțelepți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și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conștienți</a:t>
            </a:r>
            <a:r>
              <a:rPr lang="en-US" dirty="0">
                <a:latin typeface="Times New Roman" pitchFamily="18" charset="0"/>
                <a:cs typeface="Times New Roman" pitchFamily="18" charset="0"/>
              </a:rPr>
              <a:t>. </a:t>
            </a:r>
          </a:p>
          <a:p>
            <a:pPr algn="just"/>
            <a:r>
              <a:rPr lang="ro-RO" dirty="0">
                <a:latin typeface="Times New Roman" pitchFamily="18" charset="0"/>
                <a:cs typeface="Times New Roman" pitchFamily="18" charset="0"/>
              </a:rPr>
              <a:t>         </a:t>
            </a:r>
            <a:r>
              <a:rPr lang="en-US" dirty="0" err="1">
                <a:latin typeface="Times New Roman" pitchFamily="18" charset="0"/>
                <a:cs typeface="Times New Roman" pitchFamily="18" charset="0"/>
              </a:rPr>
              <a:t>Într</a:t>
            </a:r>
            <a:r>
              <a:rPr lang="en-US" dirty="0">
                <a:latin typeface="Times New Roman" pitchFamily="18" charset="0"/>
                <a:cs typeface="Times New Roman" pitchFamily="18" charset="0"/>
              </a:rPr>
              <a:t>-o </a:t>
            </a:r>
            <a:r>
              <a:rPr lang="en-US" dirty="0" err="1">
                <a:latin typeface="Times New Roman" pitchFamily="18" charset="0"/>
                <a:cs typeface="Times New Roman" pitchFamily="18" charset="0"/>
              </a:rPr>
              <a:t>lume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în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continuă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schimbare</a:t>
            </a:r>
            <a:r>
              <a:rPr lang="en-US" dirty="0">
                <a:latin typeface="Times New Roman" pitchFamily="18" charset="0"/>
                <a:cs typeface="Times New Roman" pitchFamily="18" charset="0"/>
              </a:rPr>
              <a:t>, cred </a:t>
            </a:r>
            <a:r>
              <a:rPr lang="en-US" dirty="0" err="1">
                <a:latin typeface="Times New Roman" pitchFamily="18" charset="0"/>
                <a:cs typeface="Times New Roman" pitchFamily="18" charset="0"/>
              </a:rPr>
              <a:t>că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educația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este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cheia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pentru</a:t>
            </a:r>
            <a:r>
              <a:rPr lang="en-US" dirty="0">
                <a:latin typeface="Times New Roman" pitchFamily="18" charset="0"/>
                <a:cs typeface="Times New Roman" pitchFamily="18" charset="0"/>
              </a:rPr>
              <a:t> a </a:t>
            </a:r>
            <a:r>
              <a:rPr lang="en-US" dirty="0" err="1">
                <a:latin typeface="Times New Roman" pitchFamily="18" charset="0"/>
                <a:cs typeface="Times New Roman" pitchFamily="18" charset="0"/>
              </a:rPr>
              <a:t>construi</a:t>
            </a:r>
            <a:r>
              <a:rPr lang="en-US" dirty="0">
                <a:latin typeface="Times New Roman" pitchFamily="18" charset="0"/>
                <a:cs typeface="Times New Roman" pitchFamily="18" charset="0"/>
              </a:rPr>
              <a:t> un </a:t>
            </a:r>
            <a:r>
              <a:rPr lang="en-US" dirty="0" err="1">
                <a:latin typeface="Times New Roman" pitchFamily="18" charset="0"/>
                <a:cs typeface="Times New Roman" pitchFamily="18" charset="0"/>
              </a:rPr>
              <a:t>viitor</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mai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luminos</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și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mai</a:t>
            </a:r>
            <a:r>
              <a:rPr lang="en-US" dirty="0">
                <a:latin typeface="Times New Roman" pitchFamily="18" charset="0"/>
                <a:cs typeface="Times New Roman" pitchFamily="18" charset="0"/>
              </a:rPr>
              <a:t> bun. </a:t>
            </a:r>
            <a:r>
              <a:rPr lang="en-US" dirty="0" err="1">
                <a:latin typeface="Times New Roman" pitchFamily="18" charset="0"/>
                <a:cs typeface="Times New Roman" pitchFamily="18" charset="0"/>
              </a:rPr>
              <a:t>Fiecare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copil</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merită</a:t>
            </a:r>
            <a:r>
              <a:rPr lang="en-US" dirty="0">
                <a:latin typeface="Times New Roman" pitchFamily="18" charset="0"/>
                <a:cs typeface="Times New Roman" pitchFamily="18" charset="0"/>
              </a:rPr>
              <a:t> o </a:t>
            </a:r>
            <a:r>
              <a:rPr lang="en-US" dirty="0" err="1">
                <a:latin typeface="Times New Roman" pitchFamily="18" charset="0"/>
                <a:cs typeface="Times New Roman" pitchFamily="18" charset="0"/>
              </a:rPr>
              <a:t>șansă</a:t>
            </a:r>
            <a:r>
              <a:rPr lang="en-US" dirty="0">
                <a:latin typeface="Times New Roman" pitchFamily="18" charset="0"/>
                <a:cs typeface="Times New Roman" pitchFamily="18" charset="0"/>
              </a:rPr>
              <a:t> de a </a:t>
            </a:r>
            <a:r>
              <a:rPr lang="en-US" dirty="0" err="1">
                <a:latin typeface="Times New Roman" pitchFamily="18" charset="0"/>
                <a:cs typeface="Times New Roman" pitchFamily="18" charset="0"/>
              </a:rPr>
              <a:t>străluci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în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felul</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său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unic</a:t>
            </a:r>
            <a:r>
              <a:rPr lang="en-US" dirty="0">
                <a:latin typeface="Times New Roman" pitchFamily="18" charset="0"/>
                <a:cs typeface="Times New Roman" pitchFamily="18" charset="0"/>
              </a:rPr>
              <a:t>. </a:t>
            </a:r>
            <a:r>
              <a:rPr lang="ro-RO" dirty="0">
                <a:latin typeface="Times New Roman" pitchFamily="18" charset="0"/>
                <a:cs typeface="Times New Roman" pitchFamily="18" charset="0"/>
              </a:rPr>
              <a:t>      </a:t>
            </a:r>
            <a:r>
              <a:rPr lang="en-US" dirty="0" err="1">
                <a:latin typeface="Times New Roman" pitchFamily="18" charset="0"/>
                <a:cs typeface="Times New Roman" pitchFamily="18" charset="0"/>
              </a:rPr>
              <a:t>Sunt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onorată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fiu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educatoarea</a:t>
            </a:r>
            <a:r>
              <a:rPr lang="en-US" dirty="0">
                <a:latin typeface="Times New Roman" pitchFamily="18" charset="0"/>
                <a:cs typeface="Times New Roman" pitchFamily="18" charset="0"/>
              </a:rPr>
              <a:t> care </a:t>
            </a:r>
            <a:r>
              <a:rPr lang="en-US" dirty="0" err="1">
                <a:latin typeface="Times New Roman" pitchFamily="18" charset="0"/>
                <a:cs typeface="Times New Roman" pitchFamily="18" charset="0"/>
              </a:rPr>
              <a:t>îi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ghidează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în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această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călătorie</a:t>
            </a:r>
            <a:r>
              <a:rPr lang="en-US" dirty="0">
                <a:latin typeface="Times New Roman" pitchFamily="18" charset="0"/>
                <a:cs typeface="Times New Roman" pitchFamily="18" charset="0"/>
              </a:rPr>
              <a:t> a </a:t>
            </a:r>
            <a:r>
              <a:rPr lang="en-US" dirty="0" err="1">
                <a:latin typeface="Times New Roman" pitchFamily="18" charset="0"/>
                <a:cs typeface="Times New Roman" pitchFamily="18" charset="0"/>
              </a:rPr>
              <a:t>cunoașterii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și</a:t>
            </a:r>
            <a:r>
              <a:rPr lang="en-US" dirty="0">
                <a:latin typeface="Times New Roman" pitchFamily="18" charset="0"/>
                <a:cs typeface="Times New Roman" pitchFamily="18" charset="0"/>
              </a:rPr>
              <a:t> a </a:t>
            </a:r>
            <a:r>
              <a:rPr lang="en-US" dirty="0" err="1">
                <a:latin typeface="Times New Roman" pitchFamily="18" charset="0"/>
                <a:cs typeface="Times New Roman" pitchFamily="18" charset="0"/>
              </a:rPr>
              <a:t>dezvoltării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personale</a:t>
            </a:r>
            <a:r>
              <a:rPr lang="en-US" dirty="0">
                <a:latin typeface="Times New Roman" pitchFamily="18" charset="0"/>
                <a:cs typeface="Times New Roman" pitchFamily="18" charset="0"/>
              </a:rPr>
              <a:t>.</a:t>
            </a:r>
            <a:endParaRPr lang="ro-RO" dirty="0">
              <a:latin typeface="Times New Roman" pitchFamily="18" charset="0"/>
              <a:cs typeface="Times New Roman" pitchFamily="18" charset="0"/>
            </a:endParaRPr>
          </a:p>
          <a:p>
            <a:pPr algn="just"/>
            <a:endParaRPr lang="ro-RO" sz="1600" dirty="0"/>
          </a:p>
          <a:p>
            <a:pPr algn="just"/>
            <a:endParaRPr lang="en-US" sz="1600" dirty="0"/>
          </a:p>
        </p:txBody>
      </p:sp>
    </p:spTree>
    <p:extLst>
      <p:ext uri="{BB962C8B-B14F-4D97-AF65-F5344CB8AC3E}">
        <p14:creationId xmlns:p14="http://schemas.microsoft.com/office/powerpoint/2010/main" val="1354023764"/>
      </p:ext>
    </p:extLst>
  </p:cSld>
  <p:clrMapOvr>
    <a:masterClrMapping/>
  </p:clrMapOvr>
  <p:transition spd="slow" advClick="0">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ser\Desktop\38607b7d-fbbe-4f0c-aace-cd429dfafb16.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457199"/>
            <a:ext cx="2133600" cy="2841725"/>
          </a:xfrm>
          <a:prstGeom prst="rect">
            <a:avLst/>
          </a:prstGeom>
          <a:noFill/>
          <a:ln>
            <a:solidFill>
              <a:schemeClr val="accent6"/>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2895599" y="316517"/>
            <a:ext cx="6019801" cy="6740307"/>
          </a:xfrm>
          <a:prstGeom prst="rect">
            <a:avLst/>
          </a:prstGeom>
        </p:spPr>
        <p:txBody>
          <a:bodyPr wrap="square">
            <a:spAutoFit/>
          </a:bodyPr>
          <a:lstStyle/>
          <a:p>
            <a:pPr algn="just"/>
            <a:r>
              <a:rPr lang="ro-RO" dirty="0">
                <a:latin typeface="Times New Roman" pitchFamily="18" charset="0"/>
                <a:cs typeface="Times New Roman" pitchFamily="18" charset="0"/>
              </a:rPr>
              <a:t>      </a:t>
            </a:r>
            <a:r>
              <a:rPr lang="vi-VN" dirty="0">
                <a:latin typeface="Times New Roman" pitchFamily="18" charset="0"/>
                <a:cs typeface="Times New Roman" pitchFamily="18" charset="0"/>
              </a:rPr>
              <a:t>Mă numesc </a:t>
            </a:r>
            <a:r>
              <a:rPr lang="vi-VN" b="1" dirty="0">
                <a:latin typeface="Times New Roman" pitchFamily="18" charset="0"/>
                <a:cs typeface="Times New Roman" pitchFamily="18" charset="0"/>
              </a:rPr>
              <a:t>Matveev Carmen Alexandra</a:t>
            </a:r>
            <a:r>
              <a:rPr lang="vi-VN" dirty="0">
                <a:latin typeface="Times New Roman" pitchFamily="18" charset="0"/>
                <a:cs typeface="Times New Roman" pitchFamily="18" charset="0"/>
              </a:rPr>
              <a:t>, am  21 de ani, sunt născută în Cluj, unde am stat până la vârsta de 19 ani, după care m-am mutat în Deva.</a:t>
            </a:r>
            <a:r>
              <a:rPr lang="ro-RO" dirty="0">
                <a:latin typeface="Times New Roman" pitchFamily="18" charset="0"/>
                <a:cs typeface="Times New Roman" pitchFamily="18" charset="0"/>
              </a:rPr>
              <a:t> </a:t>
            </a:r>
          </a:p>
          <a:p>
            <a:pPr algn="just"/>
            <a:r>
              <a:rPr lang="ro-RO" dirty="0">
                <a:latin typeface="Times New Roman" pitchFamily="18" charset="0"/>
                <a:cs typeface="Times New Roman" pitchFamily="18" charset="0"/>
              </a:rPr>
              <a:t>      </a:t>
            </a:r>
            <a:r>
              <a:rPr lang="vi-VN" dirty="0">
                <a:latin typeface="Times New Roman" pitchFamily="18" charset="0"/>
                <a:cs typeface="Times New Roman" pitchFamily="18" charset="0"/>
              </a:rPr>
              <a:t>În prezent vreau să intru la Facultatea de Psihologie și Științele Educației, deoarece îmi doresc să merg mai departe în această meserie.</a:t>
            </a:r>
            <a:r>
              <a:rPr lang="ro-RO" dirty="0">
                <a:latin typeface="Times New Roman" pitchFamily="18" charset="0"/>
                <a:cs typeface="Times New Roman" pitchFamily="18" charset="0"/>
              </a:rPr>
              <a:t> </a:t>
            </a:r>
            <a:r>
              <a:rPr lang="vi-VN" dirty="0">
                <a:latin typeface="Times New Roman" pitchFamily="18" charset="0"/>
                <a:cs typeface="Times New Roman" pitchFamily="18" charset="0"/>
              </a:rPr>
              <a:t>Sunt o persoană calmă, sociabilă, em</a:t>
            </a:r>
            <a:r>
              <a:rPr lang="ro-RO" dirty="0">
                <a:latin typeface="Times New Roman" pitchFamily="18" charset="0"/>
                <a:cs typeface="Times New Roman" pitchFamily="18" charset="0"/>
              </a:rPr>
              <a:t>p</a:t>
            </a:r>
            <a:r>
              <a:rPr lang="vi-VN" dirty="0">
                <a:latin typeface="Times New Roman" pitchFamily="18" charset="0"/>
                <a:cs typeface="Times New Roman" pitchFamily="18" charset="0"/>
              </a:rPr>
              <a:t>atică,  îmi place să pun suflet în orice lucru pe care îl fac și iubesc copiii și animalele.</a:t>
            </a:r>
            <a:endParaRPr lang="ro-RO" dirty="0">
              <a:latin typeface="Times New Roman" pitchFamily="18" charset="0"/>
              <a:cs typeface="Times New Roman" pitchFamily="18" charset="0"/>
            </a:endParaRPr>
          </a:p>
          <a:p>
            <a:pPr algn="just"/>
            <a:r>
              <a:rPr lang="ro-RO" dirty="0">
                <a:latin typeface="Times New Roman" pitchFamily="18" charset="0"/>
                <a:cs typeface="Times New Roman" pitchFamily="18" charset="0"/>
              </a:rPr>
              <a:t>       </a:t>
            </a:r>
            <a:r>
              <a:rPr lang="vi-VN" dirty="0">
                <a:latin typeface="Times New Roman" pitchFamily="18" charset="0"/>
                <a:cs typeface="Times New Roman" pitchFamily="18" charset="0"/>
              </a:rPr>
              <a:t>Dragostea pentru copii și jocurile copilăriei în care mereu jucam rolul învățătoarei sau educatoarei, au construit motivele și dorința pentru care sunt aici acum. Ca educatoare</a:t>
            </a:r>
            <a:r>
              <a:rPr lang="ro-RO" dirty="0">
                <a:latin typeface="Times New Roman" pitchFamily="18" charset="0"/>
                <a:cs typeface="Times New Roman" pitchFamily="18" charset="0"/>
              </a:rPr>
              <a:t>,</a:t>
            </a:r>
            <a:r>
              <a:rPr lang="vi-VN" dirty="0">
                <a:latin typeface="Times New Roman" pitchFamily="18" charset="0"/>
                <a:cs typeface="Times New Roman" pitchFamily="18" charset="0"/>
              </a:rPr>
              <a:t> îmi doresc să explorez lumea alături de copilași și să ne bucurăm de ea prin nenumărate activități și jocuri. Profesia de educator este o profesie minunată, complexă și nobilă, dificilă și plăcută, care deschide drum către mintea și sufletul multor copii. </a:t>
            </a:r>
            <a:endParaRPr lang="ro-RO" dirty="0">
              <a:latin typeface="Times New Roman" pitchFamily="18" charset="0"/>
              <a:cs typeface="Times New Roman" pitchFamily="18" charset="0"/>
            </a:endParaRPr>
          </a:p>
          <a:p>
            <a:pPr algn="just"/>
            <a:r>
              <a:rPr lang="ro-RO" dirty="0">
                <a:latin typeface="Times New Roman" pitchFamily="18" charset="0"/>
                <a:cs typeface="Times New Roman" pitchFamily="18" charset="0"/>
              </a:rPr>
              <a:t>        </a:t>
            </a:r>
            <a:r>
              <a:rPr lang="vi-VN" dirty="0">
                <a:latin typeface="Times New Roman" pitchFamily="18" charset="0"/>
                <a:cs typeface="Times New Roman" pitchFamily="18" charset="0"/>
              </a:rPr>
              <a:t>Educatorul trebuie să dea dovadă de fermitate, perseverență, consecvență, energie, dăruire în tot ce intreprinde, independență, promptitudinea în luarea de decizii în vederea bunului mers al activității didactice educative și social-culturale, corectitudine, modestie, optimism, stăpânire de sine, spirit de disciplină și multe altele.</a:t>
            </a:r>
            <a:endParaRPr lang="ro-RO" dirty="0">
              <a:latin typeface="Times New Roman" pitchFamily="18" charset="0"/>
              <a:cs typeface="Times New Roman" pitchFamily="18" charset="0"/>
            </a:endParaRPr>
          </a:p>
          <a:p>
            <a:pPr algn="just"/>
            <a:r>
              <a:rPr lang="ro-RO" dirty="0">
                <a:latin typeface="Times New Roman" pitchFamily="18" charset="0"/>
                <a:cs typeface="Times New Roman" pitchFamily="18" charset="0"/>
              </a:rPr>
              <a:t>      </a:t>
            </a:r>
            <a:r>
              <a:rPr lang="vi-VN" dirty="0">
                <a:latin typeface="Times New Roman" pitchFamily="18" charset="0"/>
                <a:cs typeface="Times New Roman" pitchFamily="18" charset="0"/>
              </a:rPr>
              <a:t>Sunt onorată să fiu educatoare</a:t>
            </a:r>
            <a:r>
              <a:rPr lang="ro-RO" dirty="0">
                <a:latin typeface="Times New Roman" pitchFamily="18" charset="0"/>
                <a:cs typeface="Times New Roman" pitchFamily="18" charset="0"/>
              </a:rPr>
              <a:t>,</a:t>
            </a:r>
            <a:r>
              <a:rPr lang="vi-VN" dirty="0">
                <a:latin typeface="Times New Roman" pitchFamily="18" charset="0"/>
                <a:cs typeface="Times New Roman" pitchFamily="18" charset="0"/>
              </a:rPr>
              <a:t> pentru că pot să le fiu alături și să-i ajut să se dezvolte</a:t>
            </a:r>
            <a:r>
              <a:rPr lang="vi-VN" sz="1600" dirty="0">
                <a:latin typeface="Times New Roman" pitchFamily="18" charset="0"/>
                <a:cs typeface="Times New Roman" pitchFamily="18" charset="0"/>
              </a:rPr>
              <a:t>.</a:t>
            </a:r>
            <a:endParaRPr lang="en-US" sz="1600" dirty="0">
              <a:latin typeface="Times New Roman" pitchFamily="18" charset="0"/>
              <a:cs typeface="Times New Roman" pitchFamily="18" charset="0"/>
            </a:endParaRPr>
          </a:p>
          <a:p>
            <a:r>
              <a:rPr lang="en-US" dirty="0"/>
              <a:t> </a:t>
            </a:r>
          </a:p>
        </p:txBody>
      </p:sp>
    </p:spTree>
    <p:extLst>
      <p:ext uri="{BB962C8B-B14F-4D97-AF65-F5344CB8AC3E}">
        <p14:creationId xmlns:p14="http://schemas.microsoft.com/office/powerpoint/2010/main" val="826303352"/>
      </p:ext>
    </p:extLst>
  </p:cSld>
  <p:clrMapOvr>
    <a:masterClrMapping/>
  </p:clrMapOvr>
  <p:transition spd="slow" advClick="0">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4">
            <a:extLst>
              <a:ext uri="{FF2B5EF4-FFF2-40B4-BE49-F238E27FC236}">
                <a16:creationId xmlns:a16="http://schemas.microsoft.com/office/drawing/2014/main" id="{A83000D7-A8F9-5276-588B-02D44DB311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457200"/>
            <a:ext cx="2106386" cy="2883473"/>
          </a:xfrm>
          <a:prstGeom prst="rect">
            <a:avLst/>
          </a:prstGeom>
          <a:ln>
            <a:solidFill>
              <a:schemeClr val="accent6"/>
            </a:solidFill>
          </a:ln>
        </p:spPr>
      </p:pic>
      <p:sp>
        <p:nvSpPr>
          <p:cNvPr id="3" name="TextBox 2"/>
          <p:cNvSpPr txBox="1"/>
          <p:nvPr/>
        </p:nvSpPr>
        <p:spPr>
          <a:xfrm>
            <a:off x="2971800" y="-495151"/>
            <a:ext cx="5293360" cy="7848302"/>
          </a:xfrm>
          <a:prstGeom prst="rect">
            <a:avLst/>
          </a:prstGeom>
          <a:noFill/>
        </p:spPr>
        <p:txBody>
          <a:bodyPr wrap="square" rtlCol="0">
            <a:spAutoFit/>
          </a:bodyPr>
          <a:lstStyle/>
          <a:p>
            <a:pPr algn="just"/>
            <a:r>
              <a:rPr lang="en-US" dirty="0"/>
              <a:t>  </a:t>
            </a:r>
            <a:r>
              <a:rPr lang="ro-RO" dirty="0"/>
              <a:t>  </a:t>
            </a:r>
            <a:r>
              <a:rPr lang="ro-RO" dirty="0">
                <a:latin typeface="Times New Roman" pitchFamily="18" charset="0"/>
                <a:cs typeface="Times New Roman" pitchFamily="18" charset="0"/>
              </a:rPr>
              <a:t>  </a:t>
            </a:r>
          </a:p>
          <a:p>
            <a:pPr algn="just"/>
            <a:endParaRPr lang="ro-RO" dirty="0">
              <a:latin typeface="Times New Roman" pitchFamily="18" charset="0"/>
              <a:cs typeface="Times New Roman" pitchFamily="18" charset="0"/>
            </a:endParaRPr>
          </a:p>
          <a:p>
            <a:pPr algn="just"/>
            <a:endParaRPr lang="ro-RO" dirty="0">
              <a:latin typeface="Times New Roman" pitchFamily="18" charset="0"/>
              <a:cs typeface="Times New Roman" pitchFamily="18" charset="0"/>
            </a:endParaRPr>
          </a:p>
          <a:p>
            <a:pPr algn="just"/>
            <a:r>
              <a:rPr lang="ro-RO" dirty="0">
                <a:latin typeface="Times New Roman" pitchFamily="18" charset="0"/>
                <a:cs typeface="Times New Roman" pitchFamily="18" charset="0"/>
              </a:rPr>
              <a:t>        </a:t>
            </a:r>
            <a:r>
              <a:rPr lang="en-US" dirty="0">
                <a:latin typeface="Times New Roman" pitchFamily="18" charset="0"/>
                <a:cs typeface="Times New Roman" pitchFamily="18" charset="0"/>
              </a:rPr>
              <a:t>M</a:t>
            </a:r>
            <a:r>
              <a:rPr lang="ro-RO" dirty="0">
                <a:latin typeface="Times New Roman" pitchFamily="18" charset="0"/>
                <a:cs typeface="Times New Roman" pitchFamily="18" charset="0"/>
              </a:rPr>
              <a:t>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numesc</a:t>
            </a:r>
            <a:r>
              <a:rPr lang="en-US" dirty="0">
                <a:latin typeface="Times New Roman" pitchFamily="18" charset="0"/>
                <a:cs typeface="Times New Roman" pitchFamily="18" charset="0"/>
              </a:rPr>
              <a:t> </a:t>
            </a:r>
            <a:r>
              <a:rPr lang="en-US" b="1" dirty="0">
                <a:latin typeface="Times New Roman" pitchFamily="18" charset="0"/>
                <a:cs typeface="Times New Roman" pitchFamily="18" charset="0"/>
              </a:rPr>
              <a:t>B</a:t>
            </a:r>
            <a:r>
              <a:rPr lang="ro-RO" b="1" dirty="0">
                <a:latin typeface="Times New Roman" pitchFamily="18" charset="0"/>
                <a:cs typeface="Times New Roman" pitchFamily="18" charset="0"/>
              </a:rPr>
              <a:t>ă</a:t>
            </a:r>
            <a:r>
              <a:rPr lang="en-US" b="1" dirty="0" err="1">
                <a:latin typeface="Times New Roman" pitchFamily="18" charset="0"/>
                <a:cs typeface="Times New Roman" pitchFamily="18" charset="0"/>
              </a:rPr>
              <a:t>dila</a:t>
            </a:r>
            <a:r>
              <a:rPr lang="en-US" b="1" dirty="0">
                <a:latin typeface="Times New Roman" pitchFamily="18" charset="0"/>
                <a:cs typeface="Times New Roman" pitchFamily="18" charset="0"/>
              </a:rPr>
              <a:t> Lidia</a:t>
            </a:r>
            <a:r>
              <a:rPr lang="en-US" dirty="0">
                <a:latin typeface="Times New Roman" pitchFamily="18" charset="0"/>
                <a:cs typeface="Times New Roman" pitchFamily="18" charset="0"/>
              </a:rPr>
              <a:t>, am 41 de </a:t>
            </a:r>
            <a:r>
              <a:rPr lang="en-US" dirty="0" err="1">
                <a:latin typeface="Times New Roman" pitchFamily="18" charset="0"/>
                <a:cs typeface="Times New Roman" pitchFamily="18" charset="0"/>
              </a:rPr>
              <a:t>ani</a:t>
            </a:r>
            <a:r>
              <a:rPr lang="en-US" dirty="0">
                <a:latin typeface="Times New Roman" pitchFamily="18" charset="0"/>
                <a:cs typeface="Times New Roman" pitchFamily="18" charset="0"/>
              </a:rPr>
              <a:t> </a:t>
            </a:r>
            <a:r>
              <a:rPr lang="ro-RO" dirty="0" err="1">
                <a:latin typeface="Times New Roman" pitchFamily="18" charset="0"/>
                <a:cs typeface="Times New Roman" pitchFamily="18" charset="0"/>
              </a:rPr>
              <a:t>ş</a:t>
            </a:r>
            <a:r>
              <a:rPr lang="en-US" dirty="0">
                <a:latin typeface="Times New Roman" pitchFamily="18" charset="0"/>
                <a:cs typeface="Times New Roman" pitchFamily="18" charset="0"/>
              </a:rPr>
              <a:t>i o </a:t>
            </a:r>
            <a:r>
              <a:rPr lang="en-US" dirty="0" err="1">
                <a:latin typeface="Times New Roman" pitchFamily="18" charset="0"/>
                <a:cs typeface="Times New Roman" pitchFamily="18" charset="0"/>
              </a:rPr>
              <a:t>vechime</a:t>
            </a:r>
            <a:r>
              <a:rPr lang="en-US" dirty="0">
                <a:latin typeface="Times New Roman" pitchFamily="18" charset="0"/>
                <a:cs typeface="Times New Roman" pitchFamily="18" charset="0"/>
              </a:rPr>
              <a:t> </a:t>
            </a:r>
            <a:r>
              <a:rPr lang="ro-RO" dirty="0">
                <a:latin typeface="Times New Roman" pitchFamily="18" charset="0"/>
                <a:cs typeface="Times New Roman" pitchFamily="18" charset="0"/>
              </a:rPr>
              <a:t>î</a:t>
            </a:r>
            <a:r>
              <a:rPr lang="en-US" dirty="0">
                <a:latin typeface="Times New Roman" pitchFamily="18" charset="0"/>
                <a:cs typeface="Times New Roman" pitchFamily="18" charset="0"/>
              </a:rPr>
              <a:t>n </a:t>
            </a:r>
            <a:r>
              <a:rPr lang="ro-RO" dirty="0">
                <a:latin typeface="Times New Roman" pitchFamily="18" charset="0"/>
                <a:cs typeface="Times New Roman" pitchFamily="18" charset="0"/>
              </a:rPr>
              <a:t>î</a:t>
            </a:r>
            <a:r>
              <a:rPr lang="en-US" dirty="0" err="1">
                <a:latin typeface="Times New Roman" pitchFamily="18" charset="0"/>
                <a:cs typeface="Times New Roman" pitchFamily="18" charset="0"/>
              </a:rPr>
              <a:t>nv</a:t>
            </a:r>
            <a:r>
              <a:rPr lang="ro-RO" dirty="0">
                <a:latin typeface="Times New Roman" pitchFamily="18" charset="0"/>
                <a:cs typeface="Times New Roman" pitchFamily="18" charset="0"/>
              </a:rPr>
              <a:t>ăţă</a:t>
            </a:r>
            <a:r>
              <a:rPr lang="en-US" dirty="0">
                <a:latin typeface="Times New Roman" pitchFamily="18" charset="0"/>
                <a:cs typeface="Times New Roman" pitchFamily="18" charset="0"/>
              </a:rPr>
              <a:t>m</a:t>
            </a:r>
            <a:r>
              <a:rPr lang="ro-RO" dirty="0">
                <a:latin typeface="Times New Roman" pitchFamily="18" charset="0"/>
                <a:cs typeface="Times New Roman" pitchFamily="18" charset="0"/>
              </a:rPr>
              <a:t>â</a:t>
            </a:r>
            <a:r>
              <a:rPr lang="en-US" dirty="0" err="1">
                <a:latin typeface="Times New Roman" pitchFamily="18" charset="0"/>
                <a:cs typeface="Times New Roman" pitchFamily="18" charset="0"/>
              </a:rPr>
              <a:t>nt</a:t>
            </a:r>
            <a:r>
              <a:rPr lang="en-US" dirty="0">
                <a:latin typeface="Times New Roman" pitchFamily="18" charset="0"/>
                <a:cs typeface="Times New Roman" pitchFamily="18" charset="0"/>
              </a:rPr>
              <a:t> de </a:t>
            </a:r>
            <a:r>
              <a:rPr lang="en-US" dirty="0" err="1">
                <a:latin typeface="Times New Roman" pitchFamily="18" charset="0"/>
                <a:cs typeface="Times New Roman" pitchFamily="18" charset="0"/>
              </a:rPr>
              <a:t>peste</a:t>
            </a:r>
            <a:r>
              <a:rPr lang="en-US" dirty="0">
                <a:latin typeface="Times New Roman" pitchFamily="18" charset="0"/>
                <a:cs typeface="Times New Roman" pitchFamily="18" charset="0"/>
              </a:rPr>
              <a:t> 20 de ani. Am </a:t>
            </a:r>
            <a:r>
              <a:rPr lang="en-US" dirty="0" err="1">
                <a:latin typeface="Times New Roman" pitchFamily="18" charset="0"/>
                <a:cs typeface="Times New Roman" pitchFamily="18" charset="0"/>
              </a:rPr>
              <a:t>absolvit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Liceul</a:t>
            </a:r>
            <a:r>
              <a:rPr lang="en-US" dirty="0">
                <a:latin typeface="Times New Roman" pitchFamily="18" charset="0"/>
                <a:cs typeface="Times New Roman" pitchFamily="18" charset="0"/>
              </a:rPr>
              <a:t> Pedagogic </a:t>
            </a:r>
            <a:r>
              <a:rPr lang="ro-RO" dirty="0" err="1">
                <a:latin typeface="Times New Roman" pitchFamily="18" charset="0"/>
                <a:cs typeface="Times New Roman" pitchFamily="18" charset="0"/>
              </a:rPr>
              <a:t>ş</a:t>
            </a:r>
            <a:r>
              <a:rPr lang="en-US" dirty="0">
                <a:latin typeface="Times New Roman" pitchFamily="18" charset="0"/>
                <a:cs typeface="Times New Roman" pitchFamily="18" charset="0"/>
              </a:rPr>
              <a:t>i </a:t>
            </a:r>
            <a:r>
              <a:rPr lang="en-US" dirty="0" err="1">
                <a:latin typeface="Times New Roman" pitchFamily="18" charset="0"/>
                <a:cs typeface="Times New Roman" pitchFamily="18" charset="0"/>
              </a:rPr>
              <a:t>Facultatea</a:t>
            </a:r>
            <a:r>
              <a:rPr lang="en-US" dirty="0">
                <a:latin typeface="Times New Roman" pitchFamily="18" charset="0"/>
                <a:cs typeface="Times New Roman" pitchFamily="18" charset="0"/>
              </a:rPr>
              <a:t> de Is</a:t>
            </a:r>
            <a:r>
              <a:rPr lang="ro-RO" dirty="0">
                <a:latin typeface="Times New Roman" pitchFamily="18" charset="0"/>
                <a:cs typeface="Times New Roman" pitchFamily="18" charset="0"/>
              </a:rPr>
              <a:t>t</a:t>
            </a:r>
            <a:r>
              <a:rPr lang="en-US" dirty="0" err="1">
                <a:latin typeface="Times New Roman" pitchFamily="18" charset="0"/>
                <a:cs typeface="Times New Roman" pitchFamily="18" charset="0"/>
              </a:rPr>
              <a:t>orie</a:t>
            </a:r>
            <a:r>
              <a:rPr lang="en-US" dirty="0">
                <a:latin typeface="Times New Roman" pitchFamily="18" charset="0"/>
                <a:cs typeface="Times New Roman" pitchFamily="18" charset="0"/>
              </a:rPr>
              <a:t>. </a:t>
            </a:r>
            <a:r>
              <a:rPr lang="ro-RO" dirty="0">
                <a:latin typeface="Times New Roman" pitchFamily="18" charset="0"/>
                <a:cs typeface="Times New Roman" pitchFamily="18" charset="0"/>
              </a:rPr>
              <a:t>Î</a:t>
            </a:r>
            <a:r>
              <a:rPr lang="en-US" dirty="0" err="1">
                <a:latin typeface="Times New Roman" pitchFamily="18" charset="0"/>
                <a:cs typeface="Times New Roman" pitchFamily="18" charset="0"/>
              </a:rPr>
              <a:t>nc</a:t>
            </a:r>
            <a:r>
              <a:rPr lang="ro-RO" dirty="0">
                <a:latin typeface="Times New Roman" pitchFamily="18" charset="0"/>
                <a:cs typeface="Times New Roman" pitchFamily="18" charset="0"/>
              </a:rPr>
              <a:t>ă</a:t>
            </a:r>
            <a:r>
              <a:rPr lang="en-US" dirty="0">
                <a:latin typeface="Times New Roman" pitchFamily="18" charset="0"/>
                <a:cs typeface="Times New Roman" pitchFamily="18" charset="0"/>
              </a:rPr>
              <a:t> din </a:t>
            </a:r>
            <a:r>
              <a:rPr lang="en-US" dirty="0" err="1">
                <a:latin typeface="Times New Roman" pitchFamily="18" charset="0"/>
                <a:cs typeface="Times New Roman" pitchFamily="18" charset="0"/>
              </a:rPr>
              <a:t>copil</a:t>
            </a:r>
            <a:r>
              <a:rPr lang="ro-RO" dirty="0">
                <a:latin typeface="Times New Roman" pitchFamily="18" charset="0"/>
                <a:cs typeface="Times New Roman" pitchFamily="18" charset="0"/>
              </a:rPr>
              <a:t>ă</a:t>
            </a:r>
            <a:r>
              <a:rPr lang="en-US" dirty="0" err="1">
                <a:latin typeface="Times New Roman" pitchFamily="18" charset="0"/>
                <a:cs typeface="Times New Roman" pitchFamily="18" charset="0"/>
              </a:rPr>
              <a:t>rie</a:t>
            </a:r>
            <a:r>
              <a:rPr lang="en-US" dirty="0">
                <a:latin typeface="Times New Roman" pitchFamily="18" charset="0"/>
                <a:cs typeface="Times New Roman" pitchFamily="18" charset="0"/>
              </a:rPr>
              <a:t> </a:t>
            </a:r>
            <a:r>
              <a:rPr lang="ro-RO" dirty="0" err="1">
                <a:latin typeface="Times New Roman" pitchFamily="18" charset="0"/>
                <a:cs typeface="Times New Roman" pitchFamily="18" charset="0"/>
              </a:rPr>
              <a:t>î</a:t>
            </a:r>
            <a:r>
              <a:rPr lang="en-US" dirty="0">
                <a:latin typeface="Times New Roman" pitchFamily="18" charset="0"/>
                <a:cs typeface="Times New Roman" pitchFamily="18" charset="0"/>
              </a:rPr>
              <a:t>mi </a:t>
            </a:r>
            <a:r>
              <a:rPr lang="en-US" dirty="0" err="1">
                <a:latin typeface="Times New Roman" pitchFamily="18" charset="0"/>
                <a:cs typeface="Times New Roman" pitchFamily="18" charset="0"/>
              </a:rPr>
              <a:t>asezam</a:t>
            </a:r>
            <a:r>
              <a:rPr lang="en-US" dirty="0">
                <a:latin typeface="Times New Roman" pitchFamily="18" charset="0"/>
                <a:cs typeface="Times New Roman" pitchFamily="18" charset="0"/>
              </a:rPr>
              <a:t> p</a:t>
            </a:r>
            <a:r>
              <a:rPr lang="ro-RO" dirty="0">
                <a:latin typeface="Times New Roman" pitchFamily="18" charset="0"/>
                <a:cs typeface="Times New Roman" pitchFamily="18" charset="0"/>
              </a:rPr>
              <a:t>ă</a:t>
            </a:r>
            <a:r>
              <a:rPr lang="en-US" dirty="0" err="1">
                <a:latin typeface="Times New Roman" pitchFamily="18" charset="0"/>
                <a:cs typeface="Times New Roman" pitchFamily="18" charset="0"/>
              </a:rPr>
              <a:t>pu</a:t>
            </a:r>
            <a:r>
              <a:rPr lang="ro-RO" dirty="0">
                <a:latin typeface="Times New Roman" pitchFamily="18" charset="0"/>
                <a:cs typeface="Times New Roman" pitchFamily="18" charset="0"/>
              </a:rPr>
              <a:t>ş</a:t>
            </a:r>
            <a:r>
              <a:rPr lang="en-US" dirty="0" err="1">
                <a:latin typeface="Times New Roman" pitchFamily="18" charset="0"/>
                <a:cs typeface="Times New Roman" pitchFamily="18" charset="0"/>
              </a:rPr>
              <a:t>ile</a:t>
            </a:r>
            <a:r>
              <a:rPr lang="en-US" dirty="0">
                <a:latin typeface="Times New Roman" pitchFamily="18" charset="0"/>
                <a:cs typeface="Times New Roman" pitchFamily="18" charset="0"/>
              </a:rPr>
              <a:t> </a:t>
            </a:r>
            <a:r>
              <a:rPr lang="ro-RO" dirty="0">
                <a:latin typeface="Times New Roman" pitchFamily="18" charset="0"/>
                <a:cs typeface="Times New Roman" pitchFamily="18" charset="0"/>
              </a:rPr>
              <a:t>î</a:t>
            </a:r>
            <a:r>
              <a:rPr lang="en-US" dirty="0">
                <a:latin typeface="Times New Roman" pitchFamily="18" charset="0"/>
                <a:cs typeface="Times New Roman" pitchFamily="18" charset="0"/>
              </a:rPr>
              <a:t>n b</a:t>
            </a:r>
            <a:r>
              <a:rPr lang="ro-RO" dirty="0">
                <a:latin typeface="Times New Roman" pitchFamily="18" charset="0"/>
                <a:cs typeface="Times New Roman" pitchFamily="18" charset="0"/>
              </a:rPr>
              <a:t>ă</a:t>
            </a:r>
            <a:r>
              <a:rPr lang="en-US" dirty="0" err="1">
                <a:latin typeface="Times New Roman" pitchFamily="18" charset="0"/>
                <a:cs typeface="Times New Roman" pitchFamily="18" charset="0"/>
              </a:rPr>
              <a:t>ncu</a:t>
            </a:r>
            <a:r>
              <a:rPr lang="ro-RO" dirty="0">
                <a:latin typeface="Times New Roman" pitchFamily="18" charset="0"/>
                <a:cs typeface="Times New Roman" pitchFamily="18" charset="0"/>
              </a:rPr>
              <a:t>ţ</a:t>
            </a:r>
            <a:r>
              <a:rPr lang="en-US" dirty="0">
                <a:latin typeface="Times New Roman" pitchFamily="18" charset="0"/>
                <a:cs typeface="Times New Roman" pitchFamily="18" charset="0"/>
              </a:rPr>
              <a:t>e </a:t>
            </a:r>
            <a:r>
              <a:rPr lang="en-US" dirty="0" err="1">
                <a:latin typeface="Times New Roman" pitchFamily="18" charset="0"/>
                <a:cs typeface="Times New Roman" pitchFamily="18" charset="0"/>
              </a:rPr>
              <a:t>imaginare</a:t>
            </a:r>
            <a:r>
              <a:rPr lang="en-US" dirty="0">
                <a:latin typeface="Times New Roman" pitchFamily="18" charset="0"/>
                <a:cs typeface="Times New Roman" pitchFamily="18" charset="0"/>
              </a:rPr>
              <a:t> </a:t>
            </a:r>
            <a:r>
              <a:rPr lang="ro-RO" dirty="0" err="1">
                <a:latin typeface="Times New Roman" pitchFamily="18" charset="0"/>
                <a:cs typeface="Times New Roman" pitchFamily="18" charset="0"/>
              </a:rPr>
              <a:t>ş</a:t>
            </a:r>
            <a:r>
              <a:rPr lang="en-US" dirty="0">
                <a:latin typeface="Times New Roman" pitchFamily="18" charset="0"/>
                <a:cs typeface="Times New Roman" pitchFamily="18" charset="0"/>
              </a:rPr>
              <a:t>i </a:t>
            </a:r>
            <a:r>
              <a:rPr lang="ro-RO" dirty="0" err="1">
                <a:latin typeface="Times New Roman" pitchFamily="18" charset="0"/>
                <a:cs typeface="Times New Roman" pitchFamily="18" charset="0"/>
              </a:rPr>
              <a:t>î</a:t>
            </a:r>
            <a:r>
              <a:rPr lang="en-US" dirty="0" err="1">
                <a:latin typeface="Times New Roman" pitchFamily="18" charset="0"/>
                <a:cs typeface="Times New Roman" pitchFamily="18" charset="0"/>
              </a:rPr>
              <a:t>ncepeam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lec</a:t>
            </a:r>
            <a:r>
              <a:rPr lang="ro-RO" dirty="0">
                <a:latin typeface="Times New Roman" pitchFamily="18" charset="0"/>
                <a:cs typeface="Times New Roman" pitchFamily="18" charset="0"/>
              </a:rPr>
              <a:t>ţ</a:t>
            </a:r>
            <a:r>
              <a:rPr lang="en-US" dirty="0" err="1">
                <a:latin typeface="Times New Roman" pitchFamily="18" charset="0"/>
                <a:cs typeface="Times New Roman" pitchFamily="18" charset="0"/>
              </a:rPr>
              <a:t>iile</a:t>
            </a:r>
            <a:r>
              <a:rPr lang="en-US" dirty="0">
                <a:latin typeface="Times New Roman" pitchFamily="18" charset="0"/>
                <a:cs typeface="Times New Roman" pitchFamily="18" charset="0"/>
              </a:rPr>
              <a:t>”. </a:t>
            </a:r>
            <a:r>
              <a:rPr lang="ro-RO" dirty="0">
                <a:latin typeface="Times New Roman" pitchFamily="18" charset="0"/>
                <a:cs typeface="Times New Roman" pitchFamily="18" charset="0"/>
              </a:rPr>
              <a:t>î</a:t>
            </a:r>
            <a:r>
              <a:rPr lang="en-US" dirty="0">
                <a:latin typeface="Times New Roman" pitchFamily="18" charset="0"/>
                <a:cs typeface="Times New Roman" pitchFamily="18" charset="0"/>
              </a:rPr>
              <a:t>n to</a:t>
            </a:r>
            <a:r>
              <a:rPr lang="ro-RO" dirty="0">
                <a:latin typeface="Times New Roman" pitchFamily="18" charset="0"/>
                <a:cs typeface="Times New Roman" pitchFamily="18" charset="0"/>
              </a:rPr>
              <a:t>ţ</a:t>
            </a:r>
            <a:r>
              <a:rPr lang="en-US" dirty="0">
                <a:latin typeface="Times New Roman" pitchFamily="18" charset="0"/>
                <a:cs typeface="Times New Roman" pitchFamily="18" charset="0"/>
              </a:rPr>
              <a:t>i ace</a:t>
            </a:r>
            <a:r>
              <a:rPr lang="ro-RO" dirty="0">
                <a:latin typeface="Times New Roman" pitchFamily="18" charset="0"/>
                <a:cs typeface="Times New Roman" pitchFamily="18" charset="0"/>
              </a:rPr>
              <a:t>ş</a:t>
            </a:r>
            <a:r>
              <a:rPr lang="en-US" dirty="0" err="1">
                <a:latin typeface="Times New Roman" pitchFamily="18" charset="0"/>
                <a:cs typeface="Times New Roman" pitchFamily="18" charset="0"/>
              </a:rPr>
              <a:t>ti</a:t>
            </a:r>
            <a:r>
              <a:rPr lang="en-US" dirty="0">
                <a:latin typeface="Times New Roman" pitchFamily="18" charset="0"/>
                <a:cs typeface="Times New Roman" pitchFamily="18" charset="0"/>
              </a:rPr>
              <a:t> ani, c</a:t>
            </a:r>
            <a:r>
              <a:rPr lang="ro-RO" dirty="0">
                <a:latin typeface="Times New Roman" pitchFamily="18" charset="0"/>
                <a:cs typeface="Times New Roman" pitchFamily="18" charset="0"/>
              </a:rPr>
              <a:t>â</a:t>
            </a:r>
            <a:r>
              <a:rPr lang="en-US" dirty="0">
                <a:latin typeface="Times New Roman" pitchFamily="18" charset="0"/>
                <a:cs typeface="Times New Roman" pitchFamily="18" charset="0"/>
              </a:rPr>
              <a:t>t am </a:t>
            </a:r>
            <a:r>
              <a:rPr lang="en-US" dirty="0" err="1">
                <a:latin typeface="Times New Roman" pitchFamily="18" charset="0"/>
                <a:cs typeface="Times New Roman" pitchFamily="18" charset="0"/>
              </a:rPr>
              <a:t>profesat</a:t>
            </a:r>
            <a:r>
              <a:rPr lang="en-US" dirty="0">
                <a:latin typeface="Times New Roman" pitchFamily="18" charset="0"/>
                <a:cs typeface="Times New Roman" pitchFamily="18" charset="0"/>
              </a:rPr>
              <a:t> </a:t>
            </a:r>
            <a:r>
              <a:rPr lang="ro-RO" dirty="0">
                <a:latin typeface="Times New Roman" pitchFamily="18" charset="0"/>
                <a:cs typeface="Times New Roman" pitchFamily="18" charset="0"/>
              </a:rPr>
              <a:t>î</a:t>
            </a:r>
            <a:r>
              <a:rPr lang="en-US" dirty="0">
                <a:latin typeface="Times New Roman" pitchFamily="18" charset="0"/>
                <a:cs typeface="Times New Roman" pitchFamily="18" charset="0"/>
              </a:rPr>
              <a:t>n </a:t>
            </a:r>
            <a:r>
              <a:rPr lang="ro-RO" dirty="0">
                <a:latin typeface="Times New Roman" pitchFamily="18" charset="0"/>
                <a:cs typeface="Times New Roman" pitchFamily="18" charset="0"/>
              </a:rPr>
              <a:t>î</a:t>
            </a:r>
            <a:r>
              <a:rPr lang="en-US" dirty="0" err="1">
                <a:latin typeface="Times New Roman" pitchFamily="18" charset="0"/>
                <a:cs typeface="Times New Roman" pitchFamily="18" charset="0"/>
              </a:rPr>
              <a:t>nv</a:t>
            </a:r>
            <a:r>
              <a:rPr lang="ro-RO" dirty="0">
                <a:latin typeface="Times New Roman" pitchFamily="18" charset="0"/>
                <a:cs typeface="Times New Roman" pitchFamily="18" charset="0"/>
              </a:rPr>
              <a:t>ăţă</a:t>
            </a:r>
            <a:r>
              <a:rPr lang="en-US" dirty="0">
                <a:latin typeface="Times New Roman" pitchFamily="18" charset="0"/>
                <a:cs typeface="Times New Roman" pitchFamily="18" charset="0"/>
              </a:rPr>
              <a:t>m</a:t>
            </a:r>
            <a:r>
              <a:rPr lang="ro-RO" dirty="0">
                <a:latin typeface="Times New Roman" pitchFamily="18" charset="0"/>
                <a:cs typeface="Times New Roman" pitchFamily="18" charset="0"/>
              </a:rPr>
              <a:t>â</a:t>
            </a:r>
            <a:r>
              <a:rPr lang="en-US" dirty="0" err="1">
                <a:latin typeface="Times New Roman" pitchFamily="18" charset="0"/>
                <a:cs typeface="Times New Roman" pitchFamily="18" charset="0"/>
              </a:rPr>
              <a:t>nt</a:t>
            </a:r>
            <a:r>
              <a:rPr lang="en-US" dirty="0">
                <a:latin typeface="Times New Roman" pitchFamily="18" charset="0"/>
                <a:cs typeface="Times New Roman" pitchFamily="18" charset="0"/>
              </a:rPr>
              <a:t>, am </a:t>
            </a:r>
            <a:r>
              <a:rPr lang="en-US" dirty="0" err="1">
                <a:latin typeface="Times New Roman" pitchFamily="18" charset="0"/>
                <a:cs typeface="Times New Roman" pitchFamily="18" charset="0"/>
              </a:rPr>
              <a:t>avut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acest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privilegiu</a:t>
            </a:r>
            <a:r>
              <a:rPr lang="en-US" dirty="0">
                <a:latin typeface="Times New Roman" pitchFamily="18" charset="0"/>
                <a:cs typeface="Times New Roman" pitchFamily="18" charset="0"/>
              </a:rPr>
              <a:t> de a fi </a:t>
            </a:r>
            <a:r>
              <a:rPr lang="en-US" dirty="0" err="1">
                <a:latin typeface="Times New Roman" pitchFamily="18" charset="0"/>
                <a:cs typeface="Times New Roman" pitchFamily="18" charset="0"/>
              </a:rPr>
              <a:t>educatoare</a:t>
            </a:r>
            <a:r>
              <a:rPr lang="en-US" dirty="0">
                <a:latin typeface="Times New Roman" pitchFamily="18" charset="0"/>
                <a:cs typeface="Times New Roman" pitchFamily="18" charset="0"/>
              </a:rPr>
              <a:t> de a </a:t>
            </a:r>
            <a:r>
              <a:rPr lang="en-US" dirty="0" err="1">
                <a:latin typeface="Times New Roman" pitchFamily="18" charset="0"/>
                <a:cs typeface="Times New Roman" pitchFamily="18" charset="0"/>
              </a:rPr>
              <a:t>modela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suflete</a:t>
            </a:r>
            <a:r>
              <a:rPr lang="en-US" dirty="0">
                <a:latin typeface="Times New Roman" pitchFamily="18" charset="0"/>
                <a:cs typeface="Times New Roman" pitchFamily="18" charset="0"/>
              </a:rPr>
              <a:t>, de a m</a:t>
            </a:r>
            <a:r>
              <a:rPr lang="ro-RO" dirty="0">
                <a:latin typeface="Times New Roman" pitchFamily="18" charset="0"/>
                <a:cs typeface="Times New Roman" pitchFamily="18" charset="0"/>
              </a:rPr>
              <a:t>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bucura</a:t>
            </a:r>
            <a:r>
              <a:rPr lang="en-US" dirty="0">
                <a:latin typeface="Times New Roman" pitchFamily="18" charset="0"/>
                <a:cs typeface="Times New Roman" pitchFamily="18" charset="0"/>
              </a:rPr>
              <a:t> de z</a:t>
            </a:r>
            <a:r>
              <a:rPr lang="ro-RO" dirty="0">
                <a:latin typeface="Times New Roman" pitchFamily="18" charset="0"/>
                <a:cs typeface="Times New Roman" pitchFamily="18" charset="0"/>
              </a:rPr>
              <a:t>â</a:t>
            </a:r>
            <a:r>
              <a:rPr lang="en-US" dirty="0" err="1">
                <a:latin typeface="Times New Roman" pitchFamily="18" charset="0"/>
                <a:cs typeface="Times New Roman" pitchFamily="18" charset="0"/>
              </a:rPr>
              <a:t>mbetele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copiilor</a:t>
            </a:r>
            <a:r>
              <a:rPr lang="en-US" dirty="0">
                <a:latin typeface="Times New Roman" pitchFamily="18" charset="0"/>
                <a:cs typeface="Times New Roman" pitchFamily="18" charset="0"/>
              </a:rPr>
              <a:t>, de a </a:t>
            </a:r>
            <a:r>
              <a:rPr lang="ro-RO" dirty="0">
                <a:latin typeface="Times New Roman" pitchFamily="18" charset="0"/>
                <a:cs typeface="Times New Roman" pitchFamily="18" charset="0"/>
              </a:rPr>
              <a:t>î</a:t>
            </a:r>
            <a:r>
              <a:rPr lang="en-US" dirty="0" err="1">
                <a:latin typeface="Times New Roman" pitchFamily="18" charset="0"/>
                <a:cs typeface="Times New Roman" pitchFamily="18" charset="0"/>
              </a:rPr>
              <a:t>nv</a:t>
            </a:r>
            <a:r>
              <a:rPr lang="ro-RO" dirty="0">
                <a:latin typeface="Times New Roman" pitchFamily="18" charset="0"/>
                <a:cs typeface="Times New Roman" pitchFamily="18" charset="0"/>
              </a:rPr>
              <a:t>ăţ</a:t>
            </a:r>
            <a:r>
              <a:rPr lang="en-US" dirty="0">
                <a:latin typeface="Times New Roman" pitchFamily="18" charset="0"/>
                <a:cs typeface="Times New Roman" pitchFamily="18" charset="0"/>
              </a:rPr>
              <a:t>a </a:t>
            </a:r>
            <a:r>
              <a:rPr lang="en-US" dirty="0" err="1">
                <a:latin typeface="Times New Roman" pitchFamily="18" charset="0"/>
                <a:cs typeface="Times New Roman" pitchFamily="18" charset="0"/>
              </a:rPr>
              <a:t>mereu</a:t>
            </a:r>
            <a:r>
              <a:rPr lang="en-US" dirty="0">
                <a:latin typeface="Times New Roman" pitchFamily="18" charset="0"/>
                <a:cs typeface="Times New Roman" pitchFamily="18" charset="0"/>
              </a:rPr>
              <a:t> c</a:t>
            </a:r>
            <a:r>
              <a:rPr lang="ro-RO" dirty="0">
                <a:latin typeface="Times New Roman" pitchFamily="18" charset="0"/>
                <a:cs typeface="Times New Roman" pitchFamily="18" charset="0"/>
              </a:rPr>
              <a:t>â</a:t>
            </a:r>
            <a:r>
              <a:rPr lang="en-US" dirty="0" err="1">
                <a:latin typeface="Times New Roman" pitchFamily="18" charset="0"/>
                <a:cs typeface="Times New Roman" pitchFamily="18" charset="0"/>
              </a:rPr>
              <a:t>te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ceva</a:t>
            </a:r>
            <a:r>
              <a:rPr lang="en-US" dirty="0">
                <a:latin typeface="Times New Roman" pitchFamily="18" charset="0"/>
                <a:cs typeface="Times New Roman" pitchFamily="18" charset="0"/>
              </a:rPr>
              <a:t> de la </a:t>
            </a:r>
            <a:r>
              <a:rPr lang="en-US" dirty="0" err="1">
                <a:latin typeface="Times New Roman" pitchFamily="18" charset="0"/>
                <a:cs typeface="Times New Roman" pitchFamily="18" charset="0"/>
              </a:rPr>
              <a:t>ei</a:t>
            </a:r>
            <a:r>
              <a:rPr lang="en-US" dirty="0">
                <a:latin typeface="Times New Roman" pitchFamily="18" charset="0"/>
                <a:cs typeface="Times New Roman" pitchFamily="18" charset="0"/>
              </a:rPr>
              <a:t>, </a:t>
            </a:r>
            <a:r>
              <a:rPr lang="ro-RO" dirty="0" err="1">
                <a:latin typeface="Times New Roman" pitchFamily="18" charset="0"/>
                <a:cs typeface="Times New Roman" pitchFamily="18" charset="0"/>
              </a:rPr>
              <a:t>ş</a:t>
            </a:r>
            <a:r>
              <a:rPr lang="en-US" dirty="0">
                <a:latin typeface="Times New Roman" pitchFamily="18" charset="0"/>
                <a:cs typeface="Times New Roman" pitchFamily="18" charset="0"/>
              </a:rPr>
              <a:t>i de a-mi </a:t>
            </a:r>
            <a:r>
              <a:rPr lang="ro-RO" dirty="0">
                <a:latin typeface="Times New Roman" pitchFamily="18" charset="0"/>
                <a:cs typeface="Times New Roman" pitchFamily="18" charset="0"/>
              </a:rPr>
              <a:t>î</a:t>
            </a:r>
            <a:r>
              <a:rPr lang="en-US" dirty="0" err="1">
                <a:latin typeface="Times New Roman" pitchFamily="18" charset="0"/>
                <a:cs typeface="Times New Roman" pitchFamily="18" charset="0"/>
              </a:rPr>
              <a:t>mbog</a:t>
            </a:r>
            <a:r>
              <a:rPr lang="ro-RO" dirty="0">
                <a:latin typeface="Times New Roman" pitchFamily="18" charset="0"/>
                <a:cs typeface="Times New Roman" pitchFamily="18" charset="0"/>
              </a:rPr>
              <a:t>ăţ</a:t>
            </a:r>
            <a:r>
              <a:rPr lang="en-US" dirty="0">
                <a:latin typeface="Times New Roman" pitchFamily="18" charset="0"/>
                <a:cs typeface="Times New Roman" pitchFamily="18" charset="0"/>
              </a:rPr>
              <a:t>i </a:t>
            </a:r>
            <a:r>
              <a:rPr lang="en-US" dirty="0" err="1">
                <a:latin typeface="Times New Roman" pitchFamily="18" charset="0"/>
                <a:cs typeface="Times New Roman" pitchFamily="18" charset="0"/>
              </a:rPr>
              <a:t>experien</a:t>
            </a:r>
            <a:r>
              <a:rPr lang="ro-RO" dirty="0">
                <a:latin typeface="Times New Roman" pitchFamily="18" charset="0"/>
                <a:cs typeface="Times New Roman" pitchFamily="18" charset="0"/>
              </a:rPr>
              <a:t>ţ</a:t>
            </a:r>
            <a:r>
              <a:rPr lang="en-US" dirty="0">
                <a:latin typeface="Times New Roman" pitchFamily="18" charset="0"/>
                <a:cs typeface="Times New Roman" pitchFamily="18" charset="0"/>
              </a:rPr>
              <a:t>a de via</a:t>
            </a:r>
            <a:r>
              <a:rPr lang="ro-RO" dirty="0">
                <a:latin typeface="Times New Roman" pitchFamily="18" charset="0"/>
                <a:cs typeface="Times New Roman" pitchFamily="18" charset="0"/>
              </a:rPr>
              <a:t>ţă</a:t>
            </a:r>
            <a:r>
              <a:rPr lang="en-US" dirty="0">
                <a:latin typeface="Times New Roman" pitchFamily="18" charset="0"/>
                <a:cs typeface="Times New Roman" pitchFamily="18" charset="0"/>
              </a:rPr>
              <a:t>, de a </a:t>
            </a:r>
            <a:r>
              <a:rPr lang="en-US" dirty="0" err="1">
                <a:latin typeface="Times New Roman" pitchFamily="18" charset="0"/>
                <a:cs typeface="Times New Roman" pitchFamily="18" charset="0"/>
              </a:rPr>
              <a:t>cre</a:t>
            </a:r>
            <a:r>
              <a:rPr lang="ro-RO" dirty="0">
                <a:latin typeface="Times New Roman" pitchFamily="18" charset="0"/>
                <a:cs typeface="Times New Roman" pitchFamily="18" charset="0"/>
              </a:rPr>
              <a:t>ş</a:t>
            </a:r>
            <a:r>
              <a:rPr lang="en-US" dirty="0" err="1">
                <a:latin typeface="Times New Roman" pitchFamily="18" charset="0"/>
                <a:cs typeface="Times New Roman" pitchFamily="18" charset="0"/>
              </a:rPr>
              <a:t>te</a:t>
            </a:r>
            <a:r>
              <a:rPr lang="en-US" dirty="0">
                <a:latin typeface="Times New Roman" pitchFamily="18" charset="0"/>
                <a:cs typeface="Times New Roman" pitchFamily="18" charset="0"/>
              </a:rPr>
              <a:t> al</a:t>
            </a:r>
            <a:r>
              <a:rPr lang="ro-RO" dirty="0">
                <a:latin typeface="Times New Roman" pitchFamily="18" charset="0"/>
                <a:cs typeface="Times New Roman" pitchFamily="18" charset="0"/>
              </a:rPr>
              <a:t>ă</a:t>
            </a:r>
            <a:r>
              <a:rPr lang="en-US" dirty="0" err="1">
                <a:latin typeface="Times New Roman" pitchFamily="18" charset="0"/>
                <a:cs typeface="Times New Roman" pitchFamily="18" charset="0"/>
              </a:rPr>
              <a:t>turi</a:t>
            </a:r>
            <a:r>
              <a:rPr lang="en-US" dirty="0">
                <a:latin typeface="Times New Roman" pitchFamily="18" charset="0"/>
                <a:cs typeface="Times New Roman" pitchFamily="18" charset="0"/>
              </a:rPr>
              <a:t> de </a:t>
            </a:r>
            <a:r>
              <a:rPr lang="en-US" dirty="0" err="1">
                <a:latin typeface="Times New Roman" pitchFamily="18" charset="0"/>
                <a:cs typeface="Times New Roman" pitchFamily="18" charset="0"/>
              </a:rPr>
              <a:t>ei</a:t>
            </a:r>
            <a:r>
              <a:rPr lang="en-US" dirty="0">
                <a:latin typeface="Times New Roman" pitchFamily="18" charset="0"/>
                <a:cs typeface="Times New Roman" pitchFamily="18" charset="0"/>
              </a:rPr>
              <a:t>. </a:t>
            </a:r>
            <a:r>
              <a:rPr lang="ro-RO" dirty="0">
                <a:latin typeface="Times New Roman" pitchFamily="18" charset="0"/>
                <a:cs typeface="Times New Roman" pitchFamily="18" charset="0"/>
              </a:rPr>
              <a:t>                 </a:t>
            </a:r>
            <a:r>
              <a:rPr lang="en-US" dirty="0">
                <a:latin typeface="Times New Roman" pitchFamily="18" charset="0"/>
                <a:cs typeface="Times New Roman" pitchFamily="18" charset="0"/>
              </a:rPr>
              <a:t>Consider c</a:t>
            </a:r>
            <a:r>
              <a:rPr lang="ro-RO" dirty="0">
                <a:latin typeface="Times New Roman" pitchFamily="18" charset="0"/>
                <a:cs typeface="Times New Roman" pitchFamily="18" charset="0"/>
              </a:rPr>
              <a:t>ă</a:t>
            </a:r>
            <a:r>
              <a:rPr lang="en-US" dirty="0">
                <a:latin typeface="Times New Roman" pitchFamily="18" charset="0"/>
                <a:cs typeface="Times New Roman" pitchFamily="18" charset="0"/>
              </a:rPr>
              <a:t> a fi </a:t>
            </a:r>
            <a:r>
              <a:rPr lang="en-US" dirty="0" err="1">
                <a:latin typeface="Times New Roman" pitchFamily="18" charset="0"/>
                <a:cs typeface="Times New Roman" pitchFamily="18" charset="0"/>
              </a:rPr>
              <a:t>educatoare</a:t>
            </a:r>
            <a:r>
              <a:rPr lang="ro-RO" dirty="0">
                <a:latin typeface="Times New Roman" pitchFamily="18" charset="0"/>
                <a:cs typeface="Times New Roman" pitchFamily="18" charset="0"/>
              </a:rPr>
              <a: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presupune</a:t>
            </a:r>
            <a:r>
              <a:rPr lang="en-US" dirty="0">
                <a:latin typeface="Times New Roman" pitchFamily="18" charset="0"/>
                <a:cs typeface="Times New Roman" pitchFamily="18" charset="0"/>
              </a:rPr>
              <a:t> o mare </a:t>
            </a:r>
            <a:r>
              <a:rPr lang="en-US" dirty="0" err="1">
                <a:latin typeface="Times New Roman" pitchFamily="18" charset="0"/>
                <a:cs typeface="Times New Roman" pitchFamily="18" charset="0"/>
              </a:rPr>
              <a:t>responsabilitate</a:t>
            </a:r>
            <a:r>
              <a:rPr lang="ro-RO" dirty="0">
                <a:latin typeface="Times New Roman" pitchFamily="18" charset="0"/>
                <a:cs typeface="Times New Roman" pitchFamily="18" charset="0"/>
              </a:rPr>
              <a: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dar</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este</a:t>
            </a:r>
            <a:r>
              <a:rPr lang="ro-RO" dirty="0">
                <a:latin typeface="Times New Roman" pitchFamily="18" charset="0"/>
                <a:cs typeface="Times New Roman" pitchFamily="18" charset="0"/>
              </a:rPr>
              <a:t> ş</a:t>
            </a:r>
            <a:r>
              <a:rPr lang="en-US" dirty="0">
                <a:latin typeface="Times New Roman" pitchFamily="18" charset="0"/>
                <a:cs typeface="Times New Roman" pitchFamily="18" charset="0"/>
              </a:rPr>
              <a:t>i o </a:t>
            </a:r>
            <a:r>
              <a:rPr lang="en-US" dirty="0" err="1">
                <a:latin typeface="Times New Roman" pitchFamily="18" charset="0"/>
                <a:cs typeface="Times New Roman" pitchFamily="18" charset="0"/>
              </a:rPr>
              <a:t>voca</a:t>
            </a:r>
            <a:r>
              <a:rPr lang="ro-RO" dirty="0">
                <a:latin typeface="Times New Roman" pitchFamily="18" charset="0"/>
                <a:cs typeface="Times New Roman" pitchFamily="18" charset="0"/>
              </a:rPr>
              <a:t>ţ</a:t>
            </a:r>
            <a:r>
              <a:rPr lang="en-US" dirty="0" err="1">
                <a:latin typeface="Times New Roman" pitchFamily="18" charset="0"/>
                <a:cs typeface="Times New Roman" pitchFamily="18" charset="0"/>
              </a:rPr>
              <a:t>ie</a:t>
            </a:r>
            <a:r>
              <a:rPr lang="ro-RO" dirty="0">
                <a:latin typeface="Times New Roman" pitchFamily="18" charset="0"/>
                <a:cs typeface="Times New Roman" pitchFamily="18" charset="0"/>
              </a:rPr>
              <a:t>,</a:t>
            </a:r>
            <a:r>
              <a:rPr lang="en-US" dirty="0">
                <a:latin typeface="Times New Roman" pitchFamily="18" charset="0"/>
                <a:cs typeface="Times New Roman" pitchFamily="18" charset="0"/>
              </a:rPr>
              <a:t> care </a:t>
            </a:r>
            <a:r>
              <a:rPr lang="en-US" dirty="0" err="1">
                <a:latin typeface="Times New Roman" pitchFamily="18" charset="0"/>
                <a:cs typeface="Times New Roman" pitchFamily="18" charset="0"/>
              </a:rPr>
              <a:t>este</a:t>
            </a:r>
            <a:r>
              <a:rPr lang="en-US" dirty="0">
                <a:latin typeface="Times New Roman" pitchFamily="18" charset="0"/>
                <a:cs typeface="Times New Roman" pitchFamily="18" charset="0"/>
              </a:rPr>
              <a:t> </a:t>
            </a:r>
            <a:r>
              <a:rPr lang="ro-RO" dirty="0">
                <a:latin typeface="Times New Roman" pitchFamily="18" charset="0"/>
                <a:cs typeface="Times New Roman" pitchFamily="18" charset="0"/>
              </a:rPr>
              <a:t>î</a:t>
            </a:r>
            <a:r>
              <a:rPr lang="en-US" dirty="0" err="1">
                <a:latin typeface="Times New Roman" pitchFamily="18" charset="0"/>
                <a:cs typeface="Times New Roman" pitchFamily="18" charset="0"/>
              </a:rPr>
              <a:t>ncununat</a:t>
            </a:r>
            <a:r>
              <a:rPr lang="ro-RO" dirty="0">
                <a:latin typeface="Times New Roman" pitchFamily="18" charset="0"/>
                <a:cs typeface="Times New Roman" pitchFamily="18" charset="0"/>
              </a:rPr>
              <a:t>ă</a:t>
            </a:r>
            <a:r>
              <a:rPr lang="en-US" dirty="0">
                <a:latin typeface="Times New Roman" pitchFamily="18" charset="0"/>
                <a:cs typeface="Times New Roman" pitchFamily="18" charset="0"/>
              </a:rPr>
              <a:t> cu </a:t>
            </a:r>
            <a:r>
              <a:rPr lang="en-US" dirty="0" err="1">
                <a:latin typeface="Times New Roman" pitchFamily="18" charset="0"/>
                <a:cs typeface="Times New Roman" pitchFamily="18" charset="0"/>
              </a:rPr>
              <a:t>multe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bucurii</a:t>
            </a:r>
            <a:r>
              <a:rPr lang="en-US" dirty="0">
                <a:latin typeface="Times New Roman" pitchFamily="18" charset="0"/>
                <a:cs typeface="Times New Roman" pitchFamily="18" charset="0"/>
              </a:rPr>
              <a:t> </a:t>
            </a:r>
            <a:r>
              <a:rPr lang="ro-RO" dirty="0" err="1">
                <a:latin typeface="Times New Roman" pitchFamily="18" charset="0"/>
                <a:cs typeface="Times New Roman" pitchFamily="18" charset="0"/>
              </a:rPr>
              <a:t>ş</a:t>
            </a:r>
            <a:r>
              <a:rPr lang="en-US" dirty="0">
                <a:latin typeface="Times New Roman" pitchFamily="18" charset="0"/>
                <a:cs typeface="Times New Roman" pitchFamily="18" charset="0"/>
              </a:rPr>
              <a:t>i </a:t>
            </a:r>
            <a:r>
              <a:rPr lang="en-US" dirty="0" err="1">
                <a:latin typeface="Times New Roman" pitchFamily="18" charset="0"/>
                <a:cs typeface="Times New Roman" pitchFamily="18" charset="0"/>
              </a:rPr>
              <a:t>experien</a:t>
            </a:r>
            <a:r>
              <a:rPr lang="ro-RO" dirty="0">
                <a:latin typeface="Times New Roman" pitchFamily="18" charset="0"/>
                <a:cs typeface="Times New Roman" pitchFamily="18" charset="0"/>
              </a:rPr>
              <a:t>ţ</a:t>
            </a:r>
            <a:r>
              <a:rPr lang="en-US" dirty="0">
                <a:latin typeface="Times New Roman" pitchFamily="18" charset="0"/>
                <a:cs typeface="Times New Roman" pitchFamily="18" charset="0"/>
              </a:rPr>
              <a:t>e care </a:t>
            </a:r>
            <a:r>
              <a:rPr lang="en-US" dirty="0" err="1">
                <a:latin typeface="Times New Roman" pitchFamily="18" charset="0"/>
                <a:cs typeface="Times New Roman" pitchFamily="18" charset="0"/>
              </a:rPr>
              <a:t>te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dezvolt</a:t>
            </a:r>
            <a:r>
              <a:rPr lang="ro-RO" dirty="0">
                <a:latin typeface="Times New Roman" pitchFamily="18" charset="0"/>
                <a:cs typeface="Times New Roman" pitchFamily="18" charset="0"/>
              </a:rPr>
              <a:t>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ca</a:t>
            </a:r>
            <a:r>
              <a:rPr lang="en-US" dirty="0">
                <a:latin typeface="Times New Roman" pitchFamily="18" charset="0"/>
                <a:cs typeface="Times New Roman" pitchFamily="18" charset="0"/>
              </a:rPr>
              <a:t> </a:t>
            </a:r>
            <a:r>
              <a:rPr lang="ro-RO" dirty="0" err="1">
                <a:latin typeface="Times New Roman" pitchFamily="18" charset="0"/>
                <a:cs typeface="Times New Roman" pitchFamily="18" charset="0"/>
              </a:rPr>
              <a:t>ş</a:t>
            </a:r>
            <a:r>
              <a:rPr lang="en-US" dirty="0">
                <a:latin typeface="Times New Roman" pitchFamily="18" charset="0"/>
                <a:cs typeface="Times New Roman" pitchFamily="18" charset="0"/>
              </a:rPr>
              <a:t>i </a:t>
            </a:r>
            <a:r>
              <a:rPr lang="en-US" dirty="0" err="1">
                <a:latin typeface="Times New Roman" pitchFamily="18" charset="0"/>
                <a:cs typeface="Times New Roman" pitchFamily="18" charset="0"/>
              </a:rPr>
              <a:t>cadru</a:t>
            </a:r>
            <a:r>
              <a:rPr lang="en-US" dirty="0">
                <a:latin typeface="Times New Roman" pitchFamily="18" charset="0"/>
                <a:cs typeface="Times New Roman" pitchFamily="18" charset="0"/>
              </a:rPr>
              <a:t> didactic. </a:t>
            </a:r>
            <a:r>
              <a:rPr lang="ro-RO" dirty="0">
                <a:latin typeface="Times New Roman" pitchFamily="18" charset="0"/>
                <a:cs typeface="Times New Roman" pitchFamily="18" charset="0"/>
              </a:rPr>
              <a:t>Încă d</a:t>
            </a:r>
            <a:r>
              <a:rPr lang="en-US" dirty="0">
                <a:latin typeface="Times New Roman" pitchFamily="18" charset="0"/>
                <a:cs typeface="Times New Roman" pitchFamily="18" charset="0"/>
              </a:rPr>
              <a:t>e la gr</a:t>
            </a:r>
            <a:r>
              <a:rPr lang="ro-RO" dirty="0">
                <a:latin typeface="Times New Roman" pitchFamily="18" charset="0"/>
                <a:cs typeface="Times New Roman" pitchFamily="18" charset="0"/>
              </a:rPr>
              <a:t>ă</a:t>
            </a:r>
            <a:r>
              <a:rPr lang="en-US" dirty="0" err="1">
                <a:latin typeface="Times New Roman" pitchFamily="18" charset="0"/>
                <a:cs typeface="Times New Roman" pitchFamily="18" charset="0"/>
              </a:rPr>
              <a:t>dini</a:t>
            </a:r>
            <a:r>
              <a:rPr lang="ro-RO" dirty="0">
                <a:latin typeface="Times New Roman" pitchFamily="18" charset="0"/>
                <a:cs typeface="Times New Roman" pitchFamily="18" charset="0"/>
              </a:rPr>
              <a:t>ţă</a:t>
            </a:r>
            <a:r>
              <a:rPr lang="en-US" dirty="0">
                <a:latin typeface="Times New Roman" pitchFamily="18" charset="0"/>
                <a:cs typeface="Times New Roman" pitchFamily="18" charset="0"/>
              </a:rPr>
              <a:t> se pun </a:t>
            </a:r>
            <a:r>
              <a:rPr lang="en-US" dirty="0" err="1">
                <a:latin typeface="Times New Roman" pitchFamily="18" charset="0"/>
                <a:cs typeface="Times New Roman" pitchFamily="18" charset="0"/>
              </a:rPr>
              <a:t>bazele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dezvolt</a:t>
            </a:r>
            <a:r>
              <a:rPr lang="ro-RO" dirty="0">
                <a:latin typeface="Times New Roman" pitchFamily="18" charset="0"/>
                <a:cs typeface="Times New Roman" pitchFamily="18" charset="0"/>
              </a:rPr>
              <a:t>ă</a:t>
            </a:r>
            <a:r>
              <a:rPr lang="en-US" dirty="0" err="1">
                <a:latin typeface="Times New Roman" pitchFamily="18" charset="0"/>
                <a:cs typeface="Times New Roman" pitchFamily="18" charset="0"/>
              </a:rPr>
              <a:t>rii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personale</a:t>
            </a:r>
            <a:r>
              <a:rPr lang="en-US" dirty="0">
                <a:latin typeface="Times New Roman" pitchFamily="18" charset="0"/>
                <a:cs typeface="Times New Roman" pitchFamily="18" charset="0"/>
              </a:rPr>
              <a:t> a</a:t>
            </a:r>
            <a:r>
              <a:rPr lang="ro-RO" dirty="0">
                <a:latin typeface="Times New Roman" pitchFamily="18" charset="0"/>
                <a:cs typeface="Times New Roman" pitchFamily="18" charset="0"/>
              </a:rPr>
              <a:t>le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fiecarui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individ</a:t>
            </a:r>
            <a:r>
              <a:rPr lang="en-US" dirty="0">
                <a:latin typeface="Times New Roman" pitchFamily="18" charset="0"/>
                <a:cs typeface="Times New Roman" pitchFamily="18" charset="0"/>
              </a:rPr>
              <a:t> </a:t>
            </a:r>
            <a:r>
              <a:rPr lang="ro-RO" dirty="0" err="1">
                <a:latin typeface="Times New Roman" pitchFamily="18" charset="0"/>
                <a:cs typeface="Times New Roman" pitchFamily="18" charset="0"/>
              </a:rPr>
              <a:t>ş</a:t>
            </a:r>
            <a:r>
              <a:rPr lang="en-US" dirty="0">
                <a:latin typeface="Times New Roman" pitchFamily="18" charset="0"/>
                <a:cs typeface="Times New Roman" pitchFamily="18" charset="0"/>
              </a:rPr>
              <a:t>i </a:t>
            </a:r>
            <a:r>
              <a:rPr lang="en-US" dirty="0" err="1">
                <a:latin typeface="Times New Roman" pitchFamily="18" charset="0"/>
                <a:cs typeface="Times New Roman" pitchFamily="18" charset="0"/>
              </a:rPr>
              <a:t>este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foarte</a:t>
            </a:r>
            <a:r>
              <a:rPr lang="en-US" dirty="0">
                <a:latin typeface="Times New Roman" pitchFamily="18" charset="0"/>
                <a:cs typeface="Times New Roman" pitchFamily="18" charset="0"/>
              </a:rPr>
              <a:t> important ca </a:t>
            </a:r>
            <a:r>
              <a:rPr lang="en-US" dirty="0" err="1">
                <a:latin typeface="Times New Roman" pitchFamily="18" charset="0"/>
                <a:cs typeface="Times New Roman" pitchFamily="18" charset="0"/>
              </a:rPr>
              <a:t>educatoarea</a:t>
            </a:r>
            <a:r>
              <a:rPr lang="en-US" dirty="0">
                <a:latin typeface="Times New Roman" pitchFamily="18" charset="0"/>
                <a:cs typeface="Times New Roman" pitchFamily="18" charset="0"/>
              </a:rPr>
              <a:t> s</a:t>
            </a:r>
            <a:r>
              <a:rPr lang="ro-RO" dirty="0">
                <a:latin typeface="Times New Roman" pitchFamily="18" charset="0"/>
                <a:cs typeface="Times New Roman" pitchFamily="18" charset="0"/>
              </a:rPr>
              <a:t>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cunoasc</a:t>
            </a:r>
            <a:r>
              <a:rPr lang="ro-RO" dirty="0">
                <a:latin typeface="Times New Roman" pitchFamily="18" charset="0"/>
                <a:cs typeface="Times New Roman" pitchFamily="18" charset="0"/>
              </a:rPr>
              <a:t>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acest</a:t>
            </a:r>
            <a:r>
              <a:rPr lang="en-US" dirty="0">
                <a:latin typeface="Times New Roman" pitchFamily="18" charset="0"/>
                <a:cs typeface="Times New Roman" pitchFamily="18" charset="0"/>
              </a:rPr>
              <a:t> aspect </a:t>
            </a:r>
            <a:r>
              <a:rPr lang="ro-RO" dirty="0" err="1">
                <a:latin typeface="Times New Roman" pitchFamily="18" charset="0"/>
                <a:cs typeface="Times New Roman" pitchFamily="18" charset="0"/>
              </a:rPr>
              <a:t>ş</a:t>
            </a:r>
            <a:r>
              <a:rPr lang="en-US" dirty="0">
                <a:latin typeface="Times New Roman" pitchFamily="18" charset="0"/>
                <a:cs typeface="Times New Roman" pitchFamily="18" charset="0"/>
              </a:rPr>
              <a:t>i s</a:t>
            </a:r>
            <a:r>
              <a:rPr lang="ro-RO" dirty="0">
                <a:latin typeface="Times New Roman" pitchFamily="18" charset="0"/>
                <a:cs typeface="Times New Roman" pitchFamily="18" charset="0"/>
              </a:rPr>
              <a:t>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parcur</a:t>
            </a:r>
            <a:r>
              <a:rPr lang="ro-RO" dirty="0">
                <a:latin typeface="Times New Roman" pitchFamily="18" charset="0"/>
                <a:cs typeface="Times New Roman" pitchFamily="18" charset="0"/>
              </a:rPr>
              <a:t>gă</a:t>
            </a:r>
            <a:r>
              <a:rPr lang="en-US" dirty="0">
                <a:latin typeface="Times New Roman" pitchFamily="18" charset="0"/>
                <a:cs typeface="Times New Roman" pitchFamily="18" charset="0"/>
              </a:rPr>
              <a:t> </a:t>
            </a:r>
            <a:r>
              <a:rPr lang="ro-RO" dirty="0">
                <a:latin typeface="Times New Roman" pitchFamily="18" charset="0"/>
                <a:cs typeface="Times New Roman" pitchFamily="18" charset="0"/>
              </a:rPr>
              <a:t>î</a:t>
            </a:r>
            <a:r>
              <a:rPr lang="en-US" dirty="0" err="1">
                <a:latin typeface="Times New Roman" pitchFamily="18" charset="0"/>
                <a:cs typeface="Times New Roman" pitchFamily="18" charset="0"/>
              </a:rPr>
              <a:t>mpreun</a:t>
            </a:r>
            <a:r>
              <a:rPr lang="ro-RO" dirty="0">
                <a:latin typeface="Times New Roman" pitchFamily="18" charset="0"/>
                <a:cs typeface="Times New Roman" pitchFamily="18" charset="0"/>
              </a:rPr>
              <a:t>ă</a:t>
            </a:r>
            <a:r>
              <a:rPr lang="en-US" dirty="0">
                <a:latin typeface="Times New Roman" pitchFamily="18" charset="0"/>
                <a:cs typeface="Times New Roman" pitchFamily="18" charset="0"/>
              </a:rPr>
              <a:t> cu </a:t>
            </a:r>
            <a:r>
              <a:rPr lang="en-US" dirty="0" err="1">
                <a:latin typeface="Times New Roman" pitchFamily="18" charset="0"/>
                <a:cs typeface="Times New Roman" pitchFamily="18" charset="0"/>
              </a:rPr>
              <a:t>cei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mici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nivelurile</a:t>
            </a:r>
            <a:r>
              <a:rPr lang="en-US" dirty="0">
                <a:latin typeface="Times New Roman" pitchFamily="18" charset="0"/>
                <a:cs typeface="Times New Roman" pitchFamily="18" charset="0"/>
              </a:rPr>
              <a:t> de </a:t>
            </a:r>
            <a:r>
              <a:rPr lang="en-US" dirty="0" err="1">
                <a:latin typeface="Times New Roman" pitchFamily="18" charset="0"/>
                <a:cs typeface="Times New Roman" pitchFamily="18" charset="0"/>
              </a:rPr>
              <a:t>dezvoltare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individualizat</a:t>
            </a:r>
            <a:r>
              <a:rPr lang="ro-RO" dirty="0">
                <a:latin typeface="Times New Roman" pitchFamily="18" charset="0"/>
                <a:cs typeface="Times New Roman" pitchFamily="18" charset="0"/>
              </a:rPr>
              <a:t>, </a:t>
            </a:r>
            <a:r>
              <a:rPr lang="en-US" dirty="0" err="1">
                <a:latin typeface="Times New Roman" pitchFamily="18" charset="0"/>
                <a:cs typeface="Times New Roman" pitchFamily="18" charset="0"/>
              </a:rPr>
              <a:t>dar</a:t>
            </a:r>
            <a:r>
              <a:rPr lang="en-US" dirty="0">
                <a:latin typeface="Times New Roman" pitchFamily="18" charset="0"/>
                <a:cs typeface="Times New Roman" pitchFamily="18" charset="0"/>
              </a:rPr>
              <a:t> </a:t>
            </a:r>
            <a:r>
              <a:rPr lang="ro-RO" dirty="0" err="1">
                <a:latin typeface="Times New Roman" pitchFamily="18" charset="0"/>
                <a:cs typeface="Times New Roman" pitchFamily="18" charset="0"/>
              </a:rPr>
              <a:t>ş</a:t>
            </a:r>
            <a:r>
              <a:rPr lang="en-US" dirty="0">
                <a:latin typeface="Times New Roman" pitchFamily="18" charset="0"/>
                <a:cs typeface="Times New Roman" pitchFamily="18" charset="0"/>
              </a:rPr>
              <a:t>i la </a:t>
            </a:r>
            <a:r>
              <a:rPr lang="en-US" dirty="0" err="1">
                <a:latin typeface="Times New Roman" pitchFamily="18" charset="0"/>
                <a:cs typeface="Times New Roman" pitchFamily="18" charset="0"/>
              </a:rPr>
              <a:t>nivel</a:t>
            </a:r>
            <a:r>
              <a:rPr lang="en-US" dirty="0">
                <a:latin typeface="Times New Roman" pitchFamily="18" charset="0"/>
                <a:cs typeface="Times New Roman" pitchFamily="18" charset="0"/>
              </a:rPr>
              <a:t> de </a:t>
            </a:r>
            <a:r>
              <a:rPr lang="en-US" dirty="0" err="1">
                <a:latin typeface="Times New Roman" pitchFamily="18" charset="0"/>
                <a:cs typeface="Times New Roman" pitchFamily="18" charset="0"/>
              </a:rPr>
              <a:t>grup</a:t>
            </a:r>
            <a:r>
              <a:rPr lang="ro-RO" dirty="0">
                <a:latin typeface="Times New Roman" pitchFamily="18" charset="0"/>
                <a:cs typeface="Times New Roman" pitchFamily="18" charset="0"/>
              </a:rPr>
              <a:t>ă</a:t>
            </a:r>
            <a:r>
              <a:rPr lang="en-US" dirty="0">
                <a:latin typeface="Times New Roman" pitchFamily="18" charset="0"/>
                <a:cs typeface="Times New Roman" pitchFamily="18" charset="0"/>
              </a:rPr>
              <a:t>. </a:t>
            </a:r>
            <a:endParaRPr lang="ro-RO" dirty="0">
              <a:latin typeface="Times New Roman" pitchFamily="18" charset="0"/>
              <a:cs typeface="Times New Roman" pitchFamily="18" charset="0"/>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076015491"/>
      </p:ext>
    </p:extLst>
  </p:cSld>
  <p:clrMapOvr>
    <a:masterClrMapping/>
  </p:clrMapOvr>
  <p:transition spd="slow" advClick="0">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malia\Downloads\IMG-20231008-WA000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783" y="342900"/>
            <a:ext cx="1889234" cy="2743199"/>
          </a:xfrm>
          <a:prstGeom prst="rect">
            <a:avLst/>
          </a:prstGeom>
          <a:noFill/>
          <a:ln>
            <a:solidFill>
              <a:schemeClr val="accent6"/>
            </a:solidFill>
          </a:ln>
        </p:spPr>
      </p:pic>
      <p:sp>
        <p:nvSpPr>
          <p:cNvPr id="3" name="Rectangle 2"/>
          <p:cNvSpPr/>
          <p:nvPr/>
        </p:nvSpPr>
        <p:spPr>
          <a:xfrm>
            <a:off x="2819400" y="337645"/>
            <a:ext cx="6019800" cy="6247864"/>
          </a:xfrm>
          <a:prstGeom prst="rect">
            <a:avLst/>
          </a:prstGeom>
        </p:spPr>
        <p:txBody>
          <a:bodyPr wrap="square">
            <a:spAutoFit/>
          </a:bodyPr>
          <a:lstStyle/>
          <a:p>
            <a:pPr algn="just"/>
            <a:r>
              <a:rPr lang="ro-RO" sz="1600" dirty="0">
                <a:latin typeface="Times New Roman" pitchFamily="18" charset="0"/>
                <a:cs typeface="Times New Roman" pitchFamily="18" charset="0"/>
              </a:rPr>
              <a:t>       Mă numesc </a:t>
            </a:r>
            <a:r>
              <a:rPr lang="ro-RO" sz="1600" b="1" dirty="0">
                <a:latin typeface="Times New Roman" pitchFamily="18" charset="0"/>
                <a:cs typeface="Times New Roman" pitchFamily="18" charset="0"/>
              </a:rPr>
              <a:t>Badistru Estera</a:t>
            </a:r>
            <a:r>
              <a:rPr lang="ro-RO" sz="1600" dirty="0">
                <a:latin typeface="Times New Roman" pitchFamily="18" charset="0"/>
                <a:cs typeface="Times New Roman" pitchFamily="18" charset="0"/>
              </a:rPr>
              <a:t>,am 41 de ani și lucrez cu copilașii de 21 de ani. În tot acest timp am fost copleșită de iubirea necondiționată ,de zâmbetul și bunătatea copiilor.</a:t>
            </a:r>
            <a:endParaRPr lang="en-US" sz="1600" dirty="0">
              <a:latin typeface="Times New Roman" pitchFamily="18" charset="0"/>
              <a:cs typeface="Times New Roman" pitchFamily="18" charset="0"/>
            </a:endParaRPr>
          </a:p>
          <a:p>
            <a:pPr algn="just"/>
            <a:r>
              <a:rPr lang="ro-RO" sz="1600" dirty="0">
                <a:latin typeface="Times New Roman" pitchFamily="18" charset="0"/>
                <a:cs typeface="Times New Roman" pitchFamily="18" charset="0"/>
              </a:rPr>
              <a:t>        Călăuzită de dictonul,,Omul cât trăiește învață",pe drumul acesta al educației,am preluat din sfaturile bune și răbdarea colegelor mai experimentate pe care le-am cunoscut în timp .De asemenea,,mă molipsesc" cu energia,optimismul și puterea de muncă a colegelor aflate la început de drum.</a:t>
            </a:r>
            <a:endParaRPr lang="en-US" sz="1600" dirty="0">
              <a:latin typeface="Times New Roman" pitchFamily="18" charset="0"/>
              <a:cs typeface="Times New Roman" pitchFamily="18" charset="0"/>
            </a:endParaRPr>
          </a:p>
          <a:p>
            <a:pPr algn="just"/>
            <a:r>
              <a:rPr lang="ro-RO" sz="1600" dirty="0">
                <a:latin typeface="Times New Roman" pitchFamily="18" charset="0"/>
                <a:cs typeface="Times New Roman" pitchFamily="18" charset="0"/>
              </a:rPr>
              <a:t>        Convinsă de faptul că, pentru a-l călăuzi pe copil pe calea ce este potrivită pentru el trebuie să călătorești tu mai întâi pe ea,am încercat să-mi dezvolt în timp înclinațiile naturale spre artă,muzică,lectură și tot ceea ce este frumos și bun.</a:t>
            </a:r>
            <a:endParaRPr lang="en-US" sz="1600" dirty="0">
              <a:latin typeface="Times New Roman" pitchFamily="18" charset="0"/>
              <a:cs typeface="Times New Roman" pitchFamily="18" charset="0"/>
            </a:endParaRPr>
          </a:p>
          <a:p>
            <a:pPr algn="just"/>
            <a:r>
              <a:rPr lang="ro-RO" sz="1600" dirty="0">
                <a:latin typeface="Times New Roman" pitchFamily="18" charset="0"/>
                <a:cs typeface="Times New Roman" pitchFamily="18" charset="0"/>
              </a:rPr>
              <a:t>         Mă caracterizează perseverența și empatia și sunt încredințată că părinții sunt aliații educatorului pentru a îndrepta pașii copiilor în anii cei mai fragezi spre un viitor încununat de succes. </a:t>
            </a:r>
            <a:endParaRPr lang="en-US" sz="1600" dirty="0">
              <a:latin typeface="Times New Roman" pitchFamily="18" charset="0"/>
              <a:cs typeface="Times New Roman" pitchFamily="18" charset="0"/>
            </a:endParaRPr>
          </a:p>
          <a:p>
            <a:pPr algn="just"/>
            <a:r>
              <a:rPr lang="ro-RO" sz="1600" dirty="0">
                <a:latin typeface="Times New Roman" pitchFamily="18" charset="0"/>
                <a:cs typeface="Times New Roman" pitchFamily="18" charset="0"/>
              </a:rPr>
              <a:t>         Copiii au nevoie de libertate și timp pentru joacă dar și de un mediu sigur pentru dezvoltare,definit de  jucării inovative, culori vesele și materiale ce să-i incite la creație și exersarea calitatilor vocaționale...ceea ce am încercat să realizez în sala de clasă.Fiecare copil este unic și special de aceea trebuie ajutat să-și depășească propriile temeri și limite.</a:t>
            </a:r>
            <a:endParaRPr lang="en-US" sz="1600" dirty="0">
              <a:latin typeface="Times New Roman" pitchFamily="18" charset="0"/>
              <a:cs typeface="Times New Roman" pitchFamily="18" charset="0"/>
            </a:endParaRPr>
          </a:p>
          <a:p>
            <a:pPr algn="just"/>
            <a:r>
              <a:rPr lang="ro-RO" sz="1600" dirty="0">
                <a:latin typeface="Times New Roman" pitchFamily="18" charset="0"/>
                <a:cs typeface="Times New Roman" pitchFamily="18" charset="0"/>
              </a:rPr>
              <a:t>          Educatoarea are nevoie de bunătate pentru a mângâia și îmbrățișa fiecare copil,pentru a-i șterge lacrima atunci când se desparte de mama,pentru a-i da încredere și ,,aripi",pentru </a:t>
            </a:r>
            <a:endParaRPr lang="en-US" sz="1600" dirty="0">
              <a:latin typeface="Times New Roman" pitchFamily="18" charset="0"/>
              <a:cs typeface="Times New Roman" pitchFamily="18" charset="0"/>
            </a:endParaRPr>
          </a:p>
          <a:p>
            <a:pPr algn="just"/>
            <a:r>
              <a:rPr lang="ro-RO" sz="1600" dirty="0">
                <a:latin typeface="Times New Roman" pitchFamily="18" charset="0"/>
                <a:cs typeface="Times New Roman" pitchFamily="18" charset="0"/>
              </a:rPr>
              <a:t>a-l ajuta să-și facă prieteni...pentru a fii el însuși...unic!</a:t>
            </a:r>
            <a:endParaRPr lang="en-US" sz="1600" dirty="0">
              <a:latin typeface="Times New Roman" pitchFamily="18" charset="0"/>
              <a:cs typeface="Times New Roman" pitchFamily="18" charset="0"/>
            </a:endParaRPr>
          </a:p>
        </p:txBody>
      </p:sp>
      <p:sp>
        <p:nvSpPr>
          <p:cNvPr id="4" name="Rectangle 3"/>
          <p:cNvSpPr/>
          <p:nvPr/>
        </p:nvSpPr>
        <p:spPr>
          <a:xfrm>
            <a:off x="350783" y="3128194"/>
            <a:ext cx="2286000" cy="1200329"/>
          </a:xfrm>
          <a:prstGeom prst="rect">
            <a:avLst/>
          </a:prstGeom>
        </p:spPr>
        <p:txBody>
          <a:bodyPr>
            <a:spAutoFit/>
          </a:bodyPr>
          <a:lstStyle/>
          <a:p>
            <a:pPr lvl="0" algn="just"/>
            <a:r>
              <a:rPr lang="ro-RO" i="1" dirty="0">
                <a:solidFill>
                  <a:prstClr val="black"/>
                </a:solidFill>
                <a:latin typeface="Times New Roman" pitchFamily="18" charset="0"/>
                <a:cs typeface="Times New Roman" pitchFamily="18" charset="0"/>
              </a:rPr>
              <a:t>„În ochii și zâmbetul unui copil se reflectă întregul miracol al creației divine"</a:t>
            </a:r>
            <a:endParaRPr lang="en-US" i="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892383323"/>
      </p:ext>
    </p:extLst>
  </p:cSld>
  <p:clrMapOvr>
    <a:masterClrMapping/>
  </p:clrMapOvr>
  <p:transition spd="slow" advClick="0">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user\Desktop\hr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320" y="381000"/>
            <a:ext cx="1676400" cy="2539156"/>
          </a:xfrm>
          <a:prstGeom prst="rect">
            <a:avLst/>
          </a:prstGeom>
          <a:noFill/>
          <a:ln>
            <a:solidFill>
              <a:schemeClr val="accent6"/>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95600" y="548726"/>
            <a:ext cx="60198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Times New Roman" panose="02020603050405020304" pitchFamily="18" charset="0"/>
                <a:cs typeface="Times New Roman" panose="02020603050405020304" pitchFamily="18" charset="0"/>
              </a:rPr>
              <a:t>M</a:t>
            </a:r>
            <a:r>
              <a:rPr lang="ro-RO" sz="1600" dirty="0">
                <a:solidFill>
                  <a:prstClr val="black"/>
                </a:solidFill>
                <a:latin typeface="Times New Roman" panose="02020603050405020304" pitchFamily="18" charset="0"/>
                <a:cs typeface="Times New Roman" panose="02020603050405020304" pitchFamily="18" charset="0"/>
              </a:rPr>
              <a:t>ă numesc </a:t>
            </a:r>
            <a:r>
              <a:rPr lang="ro-RO" sz="1600" b="1" dirty="0">
                <a:solidFill>
                  <a:prstClr val="black"/>
                </a:solidFill>
                <a:latin typeface="Times New Roman" panose="02020603050405020304" pitchFamily="18" charset="0"/>
                <a:cs typeface="Times New Roman" panose="02020603050405020304" pitchFamily="18" charset="0"/>
              </a:rPr>
              <a:t>Sonia-Maria Costea</a:t>
            </a:r>
            <a:r>
              <a:rPr lang="ro-RO" sz="1600" dirty="0">
                <a:solidFill>
                  <a:prstClr val="black"/>
                </a:solidFill>
                <a:latin typeface="Times New Roman" panose="02020603050405020304" pitchFamily="18" charset="0"/>
                <a:cs typeface="Times New Roman" panose="02020603050405020304" pitchFamily="18" charset="0"/>
              </a:rPr>
              <a:t>, am 28 de ani și sunt educatoare de 6 ani. Fiecare om are un vis. Fiecare vis naște speranțe. Fiecare pas făcut pentru a-mi atinge visul m-a adus în cea mai frumoasă realitate. Această realitate în care noi, educatoarele</a:t>
            </a:r>
            <a:r>
              <a:rPr lang="en-US" sz="1600" dirty="0">
                <a:solidFill>
                  <a:prstClr val="black"/>
                </a:solidFill>
                <a:latin typeface="Times New Roman" panose="02020603050405020304" pitchFamily="18" charset="0"/>
                <a:cs typeface="Times New Roman" panose="02020603050405020304" pitchFamily="18" charset="0"/>
              </a:rPr>
              <a:t>,</a:t>
            </a:r>
            <a:r>
              <a:rPr lang="ro-RO" sz="1600" dirty="0">
                <a:solidFill>
                  <a:prstClr val="black"/>
                </a:solidFill>
                <a:latin typeface="Times New Roman" panose="02020603050405020304" pitchFamily="18" charset="0"/>
                <a:cs typeface="Times New Roman" panose="02020603050405020304" pitchFamily="18" charset="0"/>
              </a:rPr>
              <a:t> spunem deseori povești copiilor, dar ce</a:t>
            </a:r>
            <a:r>
              <a:rPr lang="en-US" sz="1600" dirty="0" err="1">
                <a:solidFill>
                  <a:prstClr val="black"/>
                </a:solidFill>
                <a:latin typeface="Times New Roman" panose="02020603050405020304" pitchFamily="18" charset="0"/>
                <a:cs typeface="Times New Roman" panose="02020603050405020304" pitchFamily="18" charset="0"/>
              </a:rPr>
              <a:t>ea</a:t>
            </a:r>
            <a:r>
              <a:rPr lang="en-US" sz="1600" dirty="0">
                <a:solidFill>
                  <a:prstClr val="black"/>
                </a:solidFill>
                <a:latin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cs typeface="Times New Roman" panose="02020603050405020304" pitchFamily="18" charset="0"/>
              </a:rPr>
              <a:t>ce</a:t>
            </a:r>
            <a:r>
              <a:rPr lang="en-US" sz="1600" dirty="0">
                <a:solidFill>
                  <a:prstClr val="black"/>
                </a:solidFill>
                <a:latin typeface="Times New Roman" panose="02020603050405020304" pitchFamily="18" charset="0"/>
                <a:cs typeface="Times New Roman" panose="02020603050405020304" pitchFamily="18" charset="0"/>
              </a:rPr>
              <a:t> nu le </a:t>
            </a:r>
            <a:r>
              <a:rPr lang="en-US" sz="1600" dirty="0" err="1">
                <a:solidFill>
                  <a:prstClr val="black"/>
                </a:solidFill>
                <a:latin typeface="Times New Roman" panose="02020603050405020304" pitchFamily="18" charset="0"/>
                <a:cs typeface="Times New Roman" panose="02020603050405020304" pitchFamily="18" charset="0"/>
              </a:rPr>
              <a:t>spunem</a:t>
            </a:r>
            <a:r>
              <a:rPr lang="ro-RO" sz="1600" dirty="0">
                <a:solidFill>
                  <a:prstClr val="black"/>
                </a:solidFill>
                <a:latin typeface="Times New Roman" panose="02020603050405020304" pitchFamily="18" charset="0"/>
                <a:cs typeface="Times New Roman" panose="02020603050405020304" pitchFamily="18" charset="0"/>
              </a:rPr>
              <a:t> în nicio poveste este faptul că educatoarea este începutul unei povești</a:t>
            </a:r>
            <a:r>
              <a:rPr lang="en-US" sz="1600" dirty="0">
                <a:solidFill>
                  <a:prstClr val="black"/>
                </a:solidFill>
                <a:latin typeface="Times New Roman" panose="02020603050405020304" pitchFamily="18" charset="0"/>
                <a:cs typeface="Times New Roman" panose="02020603050405020304" pitchFamily="18" charset="0"/>
              </a:rPr>
              <a:t>.</a:t>
            </a:r>
            <a:r>
              <a:rPr lang="ro-RO"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O</a:t>
            </a:r>
            <a:r>
              <a:rPr lang="ro-RO" sz="1600" dirty="0">
                <a:solidFill>
                  <a:prstClr val="black"/>
                </a:solidFill>
                <a:latin typeface="Times New Roman" panose="02020603050405020304" pitchFamily="18" charset="0"/>
                <a:cs typeface="Times New Roman" panose="02020603050405020304" pitchFamily="18" charset="0"/>
              </a:rPr>
              <a:t> poveste pe care ajunși la maturitate copiii de astăzi o vor scrie singuri. De noi depinde să oferim zi de zi cel mai frumos început.</a:t>
            </a:r>
          </a:p>
          <a:p>
            <a:pPr marL="0" marR="0" lvl="0" indent="0" algn="just" defTabSz="914400" rtl="0" eaLnBrk="1" fontAlgn="auto" latinLnBrk="0" hangingPunct="1">
              <a:lnSpc>
                <a:spcPct val="100000"/>
              </a:lnSpc>
              <a:spcBef>
                <a:spcPts val="0"/>
              </a:spcBef>
              <a:spcAft>
                <a:spcPts val="0"/>
              </a:spcAft>
              <a:buClrTx/>
              <a:buSzTx/>
              <a:buFontTx/>
              <a:buNone/>
              <a:tabLst/>
              <a:defRPr/>
            </a:pPr>
            <a:r>
              <a:rPr lang="ro-RO" sz="1600" dirty="0">
                <a:solidFill>
                  <a:prstClr val="black"/>
                </a:solidFill>
                <a:latin typeface="Times New Roman" panose="02020603050405020304" pitchFamily="18" charset="0"/>
                <a:cs typeface="Times New Roman" panose="02020603050405020304" pitchFamily="18" charset="0"/>
              </a:rPr>
              <a:t>Grădinița este acea ”căsuță” capabilă să conducă copiii de la frică la siguranță, de la tristețe la bucurie, de la neîncredere la formarea unei imagin</a:t>
            </a:r>
            <a:r>
              <a:rPr lang="en-US" sz="1600" dirty="0">
                <a:solidFill>
                  <a:prstClr val="black"/>
                </a:solidFill>
                <a:latin typeface="Times New Roman" panose="02020603050405020304" pitchFamily="18" charset="0"/>
                <a:cs typeface="Times New Roman" panose="02020603050405020304" pitchFamily="18" charset="0"/>
              </a:rPr>
              <a:t>i</a:t>
            </a:r>
            <a:r>
              <a:rPr lang="ro-RO" sz="1600" dirty="0">
                <a:solidFill>
                  <a:prstClr val="black"/>
                </a:solidFill>
                <a:latin typeface="Times New Roman" panose="02020603050405020304" pitchFamily="18" charset="0"/>
                <a:cs typeface="Times New Roman" panose="02020603050405020304" pitchFamily="18" charset="0"/>
              </a:rPr>
              <a:t> de sine pozitive, de la încercări la reușite, de la mii de sentimente, acțiuni și trăiri spre cele mai înalte idealuri. Rolul meu ca și educatoare este și acela de a-i face pe copii parteneri în procesul de </a:t>
            </a:r>
            <a:endParaRPr lang="en-US" sz="1600" dirty="0">
              <a:solidFill>
                <a:prstClr val="black"/>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ro-RO" sz="1600" dirty="0">
                <a:solidFill>
                  <a:prstClr val="black"/>
                </a:solidFill>
                <a:latin typeface="Times New Roman" panose="02020603050405020304" pitchFamily="18" charset="0"/>
                <a:cs typeface="Times New Roman" panose="02020603050405020304" pitchFamily="18" charset="0"/>
              </a:rPr>
              <a:t>învățare. Grădinița înseamnă un pachet complet în care roadele se seamănă din iubire, o iubire reciprocă între educatoare-copil, copil-copii și copii - educatoare.</a:t>
            </a:r>
          </a:p>
          <a:p>
            <a:pPr algn="just">
              <a:defRPr/>
            </a:pPr>
            <a:r>
              <a:rPr lang="ro-RO" sz="1600" dirty="0">
                <a:solidFill>
                  <a:prstClr val="black"/>
                </a:solidFill>
                <a:latin typeface="Times New Roman" panose="02020603050405020304" pitchFamily="18" charset="0"/>
                <a:cs typeface="Times New Roman" panose="02020603050405020304" pitchFamily="18" charset="0"/>
              </a:rPr>
              <a:t>Mă caracterizează empatia, înțelegerea, răbdarea, corectitudinea, perfecționismul, dăruirea și iubirea. Cred că </a:t>
            </a:r>
            <a:r>
              <a:rPr lang="ro-RO" sz="1600" i="1" dirty="0">
                <a:solidFill>
                  <a:prstClr val="black"/>
                </a:solidFill>
                <a:latin typeface="Times New Roman" panose="02020603050405020304" pitchFamily="18" charset="0"/>
                <a:cs typeface="Times New Roman" panose="02020603050405020304" pitchFamily="18" charset="0"/>
              </a:rPr>
              <a:t>”Doar o inimă uriașă poate modela minți de pitici”!</a:t>
            </a:r>
          </a:p>
          <a:p>
            <a:pPr algn="just">
              <a:defRPr/>
            </a:pPr>
            <a:r>
              <a:rPr lang="ro-RO" sz="1600" dirty="0">
                <a:solidFill>
                  <a:prstClr val="black"/>
                </a:solidFill>
                <a:latin typeface="Times New Roman" panose="02020603050405020304" pitchFamily="18" charset="0"/>
                <a:cs typeface="Times New Roman" panose="02020603050405020304" pitchFamily="18" charset="0"/>
              </a:rPr>
              <a:t>Iar noi, educatoarele la maturitate ne continuam propria poveste, iar cea mai frumoasă poveste este cea din care nu vrei sa te oprești. </a:t>
            </a:r>
          </a:p>
        </p:txBody>
      </p:sp>
      <p:sp>
        <p:nvSpPr>
          <p:cNvPr id="4" name="Rectangle 3"/>
          <p:cNvSpPr/>
          <p:nvPr/>
        </p:nvSpPr>
        <p:spPr>
          <a:xfrm>
            <a:off x="152400" y="2920156"/>
            <a:ext cx="2590800" cy="2862322"/>
          </a:xfrm>
          <a:prstGeom prst="rect">
            <a:avLst/>
          </a:prstGeom>
        </p:spPr>
        <p:txBody>
          <a:bodyPr wrap="square">
            <a:spAutoFit/>
          </a:bodyPr>
          <a:lstStyle/>
          <a:p>
            <a:pPr lvl="0" algn="just">
              <a:defRPr/>
            </a:pPr>
            <a:r>
              <a:rPr lang="en-US" dirty="0">
                <a:solidFill>
                  <a:prstClr val="black"/>
                </a:solidFill>
                <a:latin typeface="Times New Roman" pitchFamily="18" charset="0"/>
                <a:cs typeface="Times New Roman" pitchFamily="18" charset="0"/>
              </a:rPr>
              <a:t> </a:t>
            </a:r>
            <a:r>
              <a:rPr lang="en-US" i="1" dirty="0">
                <a:solidFill>
                  <a:prstClr val="black"/>
                </a:solidFill>
                <a:latin typeface="Times New Roman" pitchFamily="18" charset="0"/>
                <a:cs typeface="Times New Roman" pitchFamily="18" charset="0"/>
              </a:rPr>
              <a:t>,,</a:t>
            </a:r>
            <a:r>
              <a:rPr lang="vi-VN" i="1" dirty="0">
                <a:latin typeface="Times New Roman" pitchFamily="18" charset="0"/>
                <a:cs typeface="Times New Roman" pitchFamily="18" charset="0"/>
              </a:rPr>
              <a:t>Nu există artă mai frumoasă decât arta educației. Pictorul și sculptorul fac doar figuri fără viață, dar educatorul creează un chip viu; uitându-se la el, se bucură și oamenii, </a:t>
            </a:r>
            <a:r>
              <a:rPr lang="ro-RO" i="1" dirty="0">
                <a:latin typeface="Times New Roman" pitchFamily="18" charset="0"/>
                <a:cs typeface="Times New Roman" pitchFamily="18" charset="0"/>
              </a:rPr>
              <a:t>s</a:t>
            </a:r>
            <a:r>
              <a:rPr lang="vi-VN" i="1" dirty="0">
                <a:latin typeface="Times New Roman" pitchFamily="18" charset="0"/>
                <a:cs typeface="Times New Roman" pitchFamily="18" charset="0"/>
              </a:rPr>
              <a:t>e bucură și Dumnezeu.”</a:t>
            </a:r>
            <a:endParaRPr lang="ro-RO" i="1" dirty="0">
              <a:latin typeface="Times New Roman" pitchFamily="18" charset="0"/>
              <a:cs typeface="Times New Roman" pitchFamily="18" charset="0"/>
            </a:endParaRPr>
          </a:p>
          <a:p>
            <a:pPr lvl="0" algn="just">
              <a:defRPr/>
            </a:pPr>
            <a:r>
              <a:rPr lang="ro-RO" i="1" dirty="0">
                <a:solidFill>
                  <a:prstClr val="black"/>
                </a:solidFill>
                <a:latin typeface="Times New Roman" panose="02020603050405020304" pitchFamily="18" charset="0"/>
                <a:cs typeface="Times New Roman" panose="02020603050405020304" pitchFamily="18" charset="0"/>
              </a:rPr>
              <a:t>Sfântul Ioan Gură de aur</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502065039"/>
      </p:ext>
    </p:extLst>
  </p:cSld>
  <p:clrMapOvr>
    <a:masterClrMapping/>
  </p:clrMapOvr>
  <p:transition spd="slow" advClick="0">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8747AE-0C71-4FB1-88B2-D54F3616D927}"/>
              </a:ext>
            </a:extLst>
          </p:cNvPr>
          <p:cNvPicPr>
            <a:picLocks noChangeAspect="1"/>
          </p:cNvPicPr>
          <p:nvPr/>
        </p:nvPicPr>
        <p:blipFill>
          <a:blip r:embed="rId2"/>
          <a:stretch>
            <a:fillRect/>
          </a:stretch>
        </p:blipFill>
        <p:spPr>
          <a:xfrm>
            <a:off x="304800" y="457200"/>
            <a:ext cx="1981200" cy="2667000"/>
          </a:xfrm>
          <a:prstGeom prst="rect">
            <a:avLst/>
          </a:prstGeom>
          <a:ln>
            <a:solidFill>
              <a:schemeClr val="accent6"/>
            </a:solidFill>
          </a:ln>
        </p:spPr>
      </p:pic>
      <p:sp>
        <p:nvSpPr>
          <p:cNvPr id="3" name="TextBox 2"/>
          <p:cNvSpPr txBox="1"/>
          <p:nvPr/>
        </p:nvSpPr>
        <p:spPr>
          <a:xfrm>
            <a:off x="3048000" y="457200"/>
            <a:ext cx="5486400" cy="61863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a:ea typeface="+mn-ea"/>
                <a:cs typeface="+mn-cs"/>
              </a:rPr>
              <a:t>   </a:t>
            </a:r>
            <a:endParaRPr kumimoji="0" lang="ro-RO"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o-RO"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
            </a:r>
            <a:r>
              <a:rPr kumimoji="0" lang="ro-RO"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ă </a:t>
            </a:r>
            <a:r>
              <a:rPr kumimoji="0" 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numesc</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Trifan</a:t>
            </a:r>
            <a:r>
              <a:rPr kumimoji="0" lang="en-GB"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Maria </a:t>
            </a:r>
            <a:r>
              <a:rPr kumimoji="0" lang="en-GB"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Rozalia</a:t>
            </a:r>
            <a:r>
              <a:rPr kumimoji="0" lang="en-GB"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o-RO"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am</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38 </a:t>
            </a:r>
            <a:r>
              <a:rPr kumimoji="0" lang="ro-RO"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ani</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sunt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educatoare</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 16 ani. Am ales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această</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meserie</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cu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sufletul</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deși</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presupune</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 mare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responsabilitate</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însă</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nimic</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nu se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compară</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cu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zâmbetele</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îmbrățișările</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celor</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mici</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Sunt o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persoană</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sociabilă</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calmă</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mereu</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cu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zâmbetul</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buze</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mă</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implic</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cu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pasiune</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educarea</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copiilor</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scopul</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meu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fiind</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să</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le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ofer</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un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mediu</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călduros</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vesel</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care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să</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își</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poată</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dezvolta</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personalitatea</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deprinderile</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Menirea</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mea</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 educator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este</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să</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luminez</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drumul</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 care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aceștia</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trebuie</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să</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îl</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străbată</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Empatia</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mă</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caracterizează,voia</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bună</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plăcerea</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pentru</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această</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meserie</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mă</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definesc.Iubesc</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ceea</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ce</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fac,iubesc</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micile</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suflete</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care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mă</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înconjoară</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zilnic</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Se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spune</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că</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GB"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Părinții</a:t>
            </a:r>
            <a:r>
              <a:rPr kumimoji="0" lang="en-GB"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le </a:t>
            </a:r>
            <a:r>
              <a:rPr kumimoji="0" lang="en-GB"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dau</a:t>
            </a:r>
            <a:r>
              <a:rPr kumimoji="0" lang="en-GB"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aripi</a:t>
            </a:r>
            <a:r>
              <a:rPr kumimoji="0" lang="en-GB"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copiilor</a:t>
            </a:r>
            <a:r>
              <a:rPr kumimoji="0" lang="ro-RO"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GB"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iar</a:t>
            </a:r>
            <a:r>
              <a:rPr kumimoji="0" lang="en-GB"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educatorii</a:t>
            </a:r>
            <a:r>
              <a:rPr kumimoji="0" lang="en-GB"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îi</a:t>
            </a:r>
            <a:r>
              <a:rPr kumimoji="0" lang="en-GB"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învață</a:t>
            </a:r>
            <a:r>
              <a:rPr kumimoji="0" lang="en-GB"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să</a:t>
            </a:r>
            <a:r>
              <a:rPr kumimoji="0" lang="en-GB"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zboare</a:t>
            </a:r>
            <a:r>
              <a:rPr kumimoji="0" lang="en-GB"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Acesta</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este</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gândul</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cu care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pornesc</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fiecare</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zi</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spre</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grădiniță!Grădinița</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este</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locul</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care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fetița</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din mine se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simte</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fericită</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împlinită,locul</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în</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care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pasiunea</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talentul</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formează</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echipă</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ce</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urmărește</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formarea</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și</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dezvoltarea</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personalității</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preșcolarului</a:t>
            </a: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a:ea typeface="+mn-ea"/>
              <a:cs typeface="+mn-cs"/>
            </a:endParaRPr>
          </a:p>
        </p:txBody>
      </p:sp>
      <p:sp>
        <p:nvSpPr>
          <p:cNvPr id="4" name="Rectangle 3"/>
          <p:cNvSpPr/>
          <p:nvPr/>
        </p:nvSpPr>
        <p:spPr>
          <a:xfrm>
            <a:off x="301668" y="3296600"/>
            <a:ext cx="2517732" cy="1477328"/>
          </a:xfrm>
          <a:prstGeom prst="rect">
            <a:avLst/>
          </a:prstGeom>
        </p:spPr>
        <p:txBody>
          <a:bodyPr wrap="square">
            <a:spAutoFit/>
          </a:bodyPr>
          <a:lstStyle/>
          <a:p>
            <a:pPr algn="just"/>
            <a:r>
              <a:rPr lang="ro-RO" i="1" dirty="0">
                <a:solidFill>
                  <a:prstClr val="black"/>
                </a:solidFill>
                <a:latin typeface="Times New Roman" pitchFamily="18" charset="0"/>
                <a:cs typeface="Times New Roman" pitchFamily="18" charset="0"/>
              </a:rPr>
              <a:t>„</a:t>
            </a:r>
            <a:r>
              <a:rPr lang="en-US" i="1" dirty="0">
                <a:solidFill>
                  <a:prstClr val="black"/>
                </a:solidFill>
                <a:latin typeface="Times New Roman" pitchFamily="18" charset="0"/>
                <a:cs typeface="Times New Roman" pitchFamily="18" charset="0"/>
              </a:rPr>
              <a:t>A fi educator </a:t>
            </a:r>
            <a:r>
              <a:rPr lang="en-US" i="1" dirty="0" err="1">
                <a:solidFill>
                  <a:prstClr val="black"/>
                </a:solidFill>
                <a:latin typeface="Times New Roman" panose="02020603050405020304" pitchFamily="18" charset="0"/>
                <a:cs typeface="Times New Roman" panose="02020603050405020304" pitchFamily="18" charset="0"/>
              </a:rPr>
              <a:t>înseamnă</a:t>
            </a:r>
            <a:r>
              <a:rPr lang="en-US" i="1" dirty="0">
                <a:solidFill>
                  <a:prstClr val="black"/>
                </a:solidFill>
                <a:latin typeface="Times New Roman" panose="02020603050405020304" pitchFamily="18" charset="0"/>
                <a:cs typeface="Times New Roman" panose="02020603050405020304" pitchFamily="18" charset="0"/>
              </a:rPr>
              <a:t> a </a:t>
            </a:r>
            <a:r>
              <a:rPr lang="en-US" i="1" dirty="0" err="1">
                <a:solidFill>
                  <a:prstClr val="black"/>
                </a:solidFill>
                <a:latin typeface="Times New Roman" panose="02020603050405020304" pitchFamily="18" charset="0"/>
                <a:cs typeface="Times New Roman" panose="02020603050405020304" pitchFamily="18" charset="0"/>
              </a:rPr>
              <a:t>modela</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suflete</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și</a:t>
            </a:r>
            <a:r>
              <a:rPr lang="en-US" i="1" dirty="0">
                <a:solidFill>
                  <a:prstClr val="black"/>
                </a:solidFill>
                <a:latin typeface="Times New Roman" panose="02020603050405020304" pitchFamily="18" charset="0"/>
                <a:cs typeface="Times New Roman" panose="02020603050405020304" pitchFamily="18" charset="0"/>
              </a:rPr>
              <a:t> a </a:t>
            </a:r>
            <a:r>
              <a:rPr lang="en-US" i="1" dirty="0" err="1">
                <a:solidFill>
                  <a:prstClr val="black"/>
                </a:solidFill>
                <a:latin typeface="Times New Roman" panose="02020603050405020304" pitchFamily="18" charset="0"/>
                <a:cs typeface="Times New Roman" panose="02020603050405020304" pitchFamily="18" charset="0"/>
              </a:rPr>
              <a:t>deschide</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minți,pentru</a:t>
            </a:r>
            <a:r>
              <a:rPr lang="en-US" i="1" dirty="0">
                <a:solidFill>
                  <a:prstClr val="black"/>
                </a:solidFill>
                <a:latin typeface="Times New Roman" panose="02020603050405020304" pitchFamily="18" charset="0"/>
                <a:cs typeface="Times New Roman" panose="02020603050405020304" pitchFamily="18" charset="0"/>
              </a:rPr>
              <a:t> a </a:t>
            </a:r>
            <a:r>
              <a:rPr lang="en-US" i="1" dirty="0" err="1">
                <a:solidFill>
                  <a:prstClr val="black"/>
                </a:solidFill>
                <a:latin typeface="Times New Roman" panose="02020603050405020304" pitchFamily="18" charset="0"/>
                <a:cs typeface="Times New Roman" panose="02020603050405020304" pitchFamily="18" charset="0"/>
              </a:rPr>
              <a:t>pregăti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oameni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pentru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viață</a:t>
            </a:r>
            <a:r>
              <a:rPr lang="ro-RO" i="1" dirty="0">
                <a:solidFill>
                  <a:prstClr val="black"/>
                </a:solidFill>
                <a:latin typeface="Times New Roman" panose="02020603050405020304" pitchFamily="18" charset="0"/>
                <a:cs typeface="Times New Roman" panose="02020603050405020304" pitchFamily="18" charset="0"/>
              </a:rPr>
              <a:t>.”</a:t>
            </a:r>
            <a:endParaRPr lang="en-US" i="1" dirty="0">
              <a:latin typeface="Times New Roman" pitchFamily="18" charset="0"/>
              <a:cs typeface="Times New Roman" pitchFamily="18" charset="0"/>
            </a:endParaRPr>
          </a:p>
        </p:txBody>
      </p:sp>
    </p:spTree>
    <p:extLst>
      <p:ext uri="{BB962C8B-B14F-4D97-AF65-F5344CB8AC3E}">
        <p14:creationId xmlns:p14="http://schemas.microsoft.com/office/powerpoint/2010/main" val="3310431793"/>
      </p:ext>
    </p:extLst>
  </p:cSld>
  <p:clrMapOvr>
    <a:masterClrMapping/>
  </p:clrMapOvr>
  <p:transition spd="slow" advClick="0">
    <p:push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ser\Desktop\eu.jpeg"/>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112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81000" y="533400"/>
            <a:ext cx="2286000" cy="2819400"/>
          </a:xfrm>
          <a:prstGeom prst="rect">
            <a:avLst/>
          </a:prstGeom>
          <a:solidFill>
            <a:srgbClr val="FFFFFF">
              <a:shade val="85000"/>
            </a:srgbClr>
          </a:solidFill>
          <a:ln w="88900" cap="sq">
            <a:solidFill>
              <a:schemeClr val="accent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3200400" y="289679"/>
            <a:ext cx="5638800" cy="6370975"/>
          </a:xfrm>
          <a:prstGeom prst="rect">
            <a:avLst/>
          </a:prstGeom>
        </p:spPr>
        <p:txBody>
          <a:bodyPr wrap="square">
            <a:spAutoFit/>
          </a:bodyPr>
          <a:lstStyle/>
          <a:p>
            <a:pPr lvl="0" algn="just">
              <a:defRPr/>
            </a:pPr>
            <a:r>
              <a:rPr lang="en-US" dirty="0">
                <a:solidFill>
                  <a:prstClr val="black"/>
                </a:solidFill>
                <a:latin typeface="Times New Roman" panose="02020603050405020304" pitchFamily="18" charset="0"/>
                <a:cs typeface="Times New Roman" panose="02020603050405020304" pitchFamily="18" charset="0"/>
              </a:rPr>
              <a:t> </a:t>
            </a:r>
            <a:endParaRPr lang="ro-RO" dirty="0">
              <a:solidFill>
                <a:prstClr val="black"/>
              </a:solidFill>
              <a:latin typeface="Times New Roman" panose="02020603050405020304" pitchFamily="18" charset="0"/>
              <a:cs typeface="Times New Roman" panose="02020603050405020304" pitchFamily="18" charset="0"/>
            </a:endParaRPr>
          </a:p>
          <a:p>
            <a:pPr lvl="0" algn="just">
              <a:defRPr/>
            </a:pPr>
            <a:r>
              <a:rPr lang="ro-RO" dirty="0">
                <a:solidFill>
                  <a:prstClr val="black"/>
                </a:solidFill>
                <a:latin typeface="Times New Roman" panose="02020603050405020304" pitchFamily="18" charset="0"/>
                <a:cs typeface="Times New Roman" panose="02020603050405020304" pitchFamily="18" charset="0"/>
              </a:rPr>
              <a:t>    </a:t>
            </a:r>
            <a:r>
              <a:rPr lang="en-US" dirty="0">
                <a:solidFill>
                  <a:prstClr val="black"/>
                </a:solidFill>
                <a:latin typeface="Times New Roman" panose="02020603050405020304" pitchFamily="18" charset="0"/>
                <a:cs typeface="Times New Roman" panose="02020603050405020304" pitchFamily="18" charset="0"/>
              </a:rPr>
              <a:t> </a:t>
            </a:r>
            <a:r>
              <a:rPr lang="ro-RO" dirty="0">
                <a:solidFill>
                  <a:prstClr val="black"/>
                </a:solidFill>
                <a:latin typeface="Times New Roman" panose="02020603050405020304" pitchFamily="18" charset="0"/>
                <a:cs typeface="Times New Roman" panose="02020603050405020304" pitchFamily="18" charset="0"/>
              </a:rPr>
              <a:t> </a:t>
            </a:r>
            <a:r>
              <a:rPr lang="en-US" dirty="0">
                <a:solidFill>
                  <a:prstClr val="black"/>
                </a:solidFill>
                <a:latin typeface="Times New Roman" panose="02020603050405020304" pitchFamily="18" charset="0"/>
                <a:cs typeface="Times New Roman" panose="02020603050405020304" pitchFamily="18" charset="0"/>
              </a:rPr>
              <a:t>M</a:t>
            </a:r>
            <a:r>
              <a:rPr lang="ro-RO" dirty="0">
                <a:solidFill>
                  <a:prstClr val="black"/>
                </a:solidFill>
                <a:latin typeface="Times New Roman" panose="02020603050405020304" pitchFamily="18" charset="0"/>
                <a:cs typeface="Times New Roman" panose="02020603050405020304" pitchFamily="18" charset="0"/>
              </a:rPr>
              <a:t>ă </a:t>
            </a:r>
            <a:r>
              <a:rPr lang="en-US" dirty="0" err="1">
                <a:solidFill>
                  <a:prstClr val="black"/>
                </a:solidFill>
                <a:latin typeface="Times New Roman" panose="02020603050405020304" pitchFamily="18" charset="0"/>
                <a:cs typeface="Times New Roman" panose="02020603050405020304" pitchFamily="18" charset="0"/>
              </a:rPr>
              <a:t>numesc</a:t>
            </a:r>
            <a:r>
              <a:rPr lang="en-US" dirty="0">
                <a:solidFill>
                  <a:prstClr val="black"/>
                </a:solidFill>
                <a:latin typeface="Times New Roman" panose="02020603050405020304" pitchFamily="18" charset="0"/>
                <a:cs typeface="Times New Roman" panose="02020603050405020304" pitchFamily="18" charset="0"/>
              </a:rPr>
              <a:t> </a:t>
            </a:r>
            <a:r>
              <a:rPr lang="ro-RO" b="1" dirty="0">
                <a:solidFill>
                  <a:prstClr val="black"/>
                </a:solidFill>
                <a:latin typeface="Times New Roman" panose="02020603050405020304" pitchFamily="18" charset="0"/>
                <a:cs typeface="Times New Roman" panose="02020603050405020304" pitchFamily="18" charset="0"/>
              </a:rPr>
              <a:t>Morar Ramona Adriana</a:t>
            </a:r>
            <a:r>
              <a:rPr lang="ro-RO" dirty="0">
                <a:solidFill>
                  <a:prstClr val="black"/>
                </a:solidFill>
                <a:latin typeface="Times New Roman" panose="02020603050405020304" pitchFamily="18" charset="0"/>
                <a:cs typeface="Times New Roman" panose="02020603050405020304" pitchFamily="18" charset="0"/>
              </a:rPr>
              <a:t>, am 44 de ani și lucrez ca și educatoare de 8 ani.</a:t>
            </a:r>
            <a:r>
              <a:rPr lang="en-US" dirty="0">
                <a:solidFill>
                  <a:prstClr val="black"/>
                </a:solidFill>
                <a:latin typeface="Times New Roman" panose="02020603050405020304" pitchFamily="18" charset="0"/>
                <a:cs typeface="Times New Roman" panose="02020603050405020304" pitchFamily="18" charset="0"/>
              </a:rPr>
              <a:t> </a:t>
            </a:r>
            <a:r>
              <a:rPr lang="ro-RO" dirty="0">
                <a:solidFill>
                  <a:prstClr val="black"/>
                </a:solidFill>
                <a:latin typeface="Times New Roman" panose="02020603050405020304" pitchFamily="18" charset="0"/>
                <a:cs typeface="Times New Roman" panose="02020603050405020304" pitchFamily="18" charset="0"/>
              </a:rPr>
              <a:t>Sunt o persoană sociabilă, calmă, iubitoare, zâmbăreață, și dragostea de copii și jocurile copilăriei mele, în care deseori jucam rolul de educatoare sau învățătoare m-au făcut să mă dedic sufletelor acestea gingașe de copii pe care îi formez azi vor deveni  oamenii de mâine.</a:t>
            </a:r>
          </a:p>
          <a:p>
            <a:pPr lvl="0" algn="just">
              <a:defRPr/>
            </a:pPr>
            <a:r>
              <a:rPr lang="en-US" dirty="0">
                <a:solidFill>
                  <a:prstClr val="black"/>
                </a:solidFill>
                <a:latin typeface="Times New Roman" panose="02020603050405020304" pitchFamily="18" charset="0"/>
                <a:cs typeface="Times New Roman" panose="02020603050405020304" pitchFamily="18" charset="0"/>
              </a:rPr>
              <a:t>        </a:t>
            </a:r>
            <a:r>
              <a:rPr lang="ro-RO" dirty="0">
                <a:solidFill>
                  <a:prstClr val="black"/>
                </a:solidFill>
                <a:latin typeface="Times New Roman" panose="02020603050405020304" pitchFamily="18" charset="0"/>
                <a:cs typeface="Times New Roman" panose="02020603050405020304" pitchFamily="18" charset="0"/>
              </a:rPr>
              <a:t>Ca educatoare îmi doresc ca impreună cu copiii să descoperim această frumoasă  lume și să ne bucurăm de ea prin nenumărate activități, jocuri, menite să le formeze abilități, aptitudini, atitudini, deprinderi dar și să îi dezvolte multilateral pe plan fizic, psihic, social, emoțional.Toate acestea vor fi puse într-o </a:t>
            </a:r>
            <a:r>
              <a:rPr lang="en-US" dirty="0">
                <a:solidFill>
                  <a:prstClr val="black"/>
                </a:solidFill>
                <a:latin typeface="Times New Roman" panose="02020603050405020304" pitchFamily="18" charset="0"/>
                <a:cs typeface="Times New Roman" panose="02020603050405020304" pitchFamily="18" charset="0"/>
              </a:rPr>
              <a:t>“</a:t>
            </a:r>
            <a:r>
              <a:rPr lang="ro-RO" dirty="0">
                <a:solidFill>
                  <a:prstClr val="black"/>
                </a:solidFill>
                <a:latin typeface="Times New Roman" panose="02020603050405020304" pitchFamily="18" charset="0"/>
                <a:cs typeface="Times New Roman" panose="02020603050405020304" pitchFamily="18" charset="0"/>
              </a:rPr>
              <a:t>cutie cu comori</a:t>
            </a:r>
            <a:r>
              <a:rPr lang="en-US" dirty="0">
                <a:solidFill>
                  <a:prstClr val="black"/>
                </a:solidFill>
                <a:latin typeface="Times New Roman" panose="02020603050405020304" pitchFamily="18" charset="0"/>
                <a:cs typeface="Times New Roman" panose="02020603050405020304" pitchFamily="18" charset="0"/>
              </a:rPr>
              <a:t>”</a:t>
            </a:r>
            <a:r>
              <a:rPr lang="ro-RO" dirty="0">
                <a:solidFill>
                  <a:prstClr val="black"/>
                </a:solidFill>
                <a:latin typeface="Times New Roman" panose="02020603050405020304" pitchFamily="18" charset="0"/>
                <a:cs typeface="Times New Roman" panose="02020603050405020304" pitchFamily="18" charset="0"/>
              </a:rPr>
              <a:t> care va însoți copilul de-a lungul vieții sale.</a:t>
            </a:r>
          </a:p>
          <a:p>
            <a:pPr lvl="0" algn="just">
              <a:defRPr/>
            </a:pPr>
            <a:r>
              <a:rPr lang="en-US" dirty="0">
                <a:solidFill>
                  <a:prstClr val="black"/>
                </a:solidFill>
                <a:latin typeface="Times New Roman" panose="02020603050405020304" pitchFamily="18" charset="0"/>
                <a:cs typeface="Times New Roman" panose="02020603050405020304" pitchFamily="18" charset="0"/>
              </a:rPr>
              <a:t>        </a:t>
            </a:r>
            <a:r>
              <a:rPr lang="ro-RO" dirty="0">
                <a:solidFill>
                  <a:prstClr val="black"/>
                </a:solidFill>
                <a:latin typeface="Times New Roman" panose="02020603050405020304" pitchFamily="18" charset="0"/>
                <a:cs typeface="Times New Roman" panose="02020603050405020304" pitchFamily="18" charset="0"/>
              </a:rPr>
              <a:t>Mă bucură rolul de călăuză al acestor copilași, pe drumul numit </a:t>
            </a:r>
            <a:r>
              <a:rPr lang="en-US" dirty="0">
                <a:solidFill>
                  <a:prstClr val="black"/>
                </a:solidFill>
                <a:latin typeface="Times New Roman" panose="02020603050405020304" pitchFamily="18" charset="0"/>
                <a:cs typeface="Times New Roman" panose="02020603050405020304" pitchFamily="18" charset="0"/>
              </a:rPr>
              <a:t>“</a:t>
            </a:r>
            <a:r>
              <a:rPr lang="ro-RO" dirty="0">
                <a:solidFill>
                  <a:prstClr val="black"/>
                </a:solidFill>
                <a:latin typeface="Times New Roman" panose="02020603050405020304" pitchFamily="18" charset="0"/>
                <a:cs typeface="Times New Roman" panose="02020603050405020304" pitchFamily="18" charset="0"/>
              </a:rPr>
              <a:t>viață</a:t>
            </a:r>
            <a:r>
              <a:rPr lang="en-US" dirty="0">
                <a:solidFill>
                  <a:prstClr val="black"/>
                </a:solidFill>
                <a:latin typeface="Times New Roman" panose="02020603050405020304" pitchFamily="18" charset="0"/>
                <a:cs typeface="Times New Roman" panose="02020603050405020304" pitchFamily="18" charset="0"/>
              </a:rPr>
              <a:t>”</a:t>
            </a:r>
            <a:r>
              <a:rPr lang="ro-RO" dirty="0">
                <a:solidFill>
                  <a:prstClr val="black"/>
                </a:solidFill>
                <a:latin typeface="Times New Roman" panose="02020603050405020304" pitchFamily="18" charset="0"/>
                <a:cs typeface="Times New Roman" panose="02020603050405020304" pitchFamily="18" charset="0"/>
              </a:rPr>
              <a:t>, drum pe parcursul căruia descopăr și învăț multe, la rândul meu.</a:t>
            </a:r>
          </a:p>
          <a:p>
            <a:pPr lvl="0" algn="just">
              <a:defRPr/>
            </a:pPr>
            <a:r>
              <a:rPr lang="en-US" dirty="0">
                <a:solidFill>
                  <a:prstClr val="black"/>
                </a:solidFill>
                <a:latin typeface="Times New Roman" panose="02020603050405020304" pitchFamily="18" charset="0"/>
                <a:cs typeface="Times New Roman" panose="02020603050405020304" pitchFamily="18" charset="0"/>
              </a:rPr>
              <a:t>         “</a:t>
            </a:r>
            <a:r>
              <a:rPr lang="ro-RO" dirty="0">
                <a:solidFill>
                  <a:prstClr val="black"/>
                </a:solidFill>
                <a:latin typeface="Times New Roman" panose="02020603050405020304" pitchFamily="18" charset="0"/>
                <a:cs typeface="Times New Roman" panose="02020603050405020304" pitchFamily="18" charset="0"/>
              </a:rPr>
              <a:t>A fi educator înseamnă a fi un poet al iubirii.</a:t>
            </a:r>
            <a:r>
              <a:rPr lang="en-US" dirty="0">
                <a:solidFill>
                  <a:prstClr val="black"/>
                </a:solidFill>
                <a:latin typeface="Times New Roman" panose="02020603050405020304" pitchFamily="18" charset="0"/>
                <a:cs typeface="Times New Roman" panose="02020603050405020304" pitchFamily="18" charset="0"/>
              </a:rPr>
              <a:t>”</a:t>
            </a:r>
            <a:endParaRPr lang="ro-RO" dirty="0">
              <a:solidFill>
                <a:prstClr val="black"/>
              </a:solidFill>
              <a:latin typeface="Times New Roman" panose="02020603050405020304" pitchFamily="18" charset="0"/>
              <a:cs typeface="Times New Roman" panose="02020603050405020304" pitchFamily="18" charset="0"/>
            </a:endParaRPr>
          </a:p>
          <a:p>
            <a:pPr lvl="0" algn="just">
              <a:defRPr/>
            </a:pPr>
            <a:endParaRPr lang="ro-RO" sz="1600" dirty="0">
              <a:solidFill>
                <a:prstClr val="black"/>
              </a:solidFill>
              <a:latin typeface="Times New Roman" panose="02020603050405020304" pitchFamily="18" charset="0"/>
              <a:cs typeface="Times New Roman" panose="02020603050405020304" pitchFamily="18" charset="0"/>
            </a:endParaRPr>
          </a:p>
          <a:p>
            <a:pPr lvl="0" algn="just">
              <a:defRPr/>
            </a:pPr>
            <a:endParaRPr lang="ro-RO" sz="1600" dirty="0">
              <a:solidFill>
                <a:prstClr val="black"/>
              </a:solidFill>
              <a:latin typeface="Times New Roman" panose="02020603050405020304" pitchFamily="18" charset="0"/>
              <a:cs typeface="Times New Roman" panose="02020603050405020304" pitchFamily="18" charset="0"/>
            </a:endParaRPr>
          </a:p>
          <a:p>
            <a:pPr lvl="0" algn="just">
              <a:defRPr/>
            </a:pPr>
            <a:endParaRPr lang="ro-RO" sz="1600" dirty="0">
              <a:solidFill>
                <a:prstClr val="black"/>
              </a:solidFill>
              <a:latin typeface="Times New Roman" panose="02020603050405020304" pitchFamily="18" charset="0"/>
              <a:cs typeface="Times New Roman" panose="02020603050405020304" pitchFamily="18" charset="0"/>
            </a:endParaRPr>
          </a:p>
          <a:p>
            <a:pPr lvl="0" algn="just">
              <a:defRPr/>
            </a:pPr>
            <a:endParaRPr lang="en-US" dirty="0"/>
          </a:p>
        </p:txBody>
      </p:sp>
      <p:sp>
        <p:nvSpPr>
          <p:cNvPr id="4" name="Rectangle 3"/>
          <p:cNvSpPr/>
          <p:nvPr/>
        </p:nvSpPr>
        <p:spPr>
          <a:xfrm>
            <a:off x="337159" y="3505200"/>
            <a:ext cx="2438400" cy="923330"/>
          </a:xfrm>
          <a:prstGeom prst="rect">
            <a:avLst/>
          </a:prstGeom>
        </p:spPr>
        <p:txBody>
          <a:bodyPr wrap="square">
            <a:spAutoFit/>
          </a:bodyPr>
          <a:lstStyle/>
          <a:p>
            <a:pPr lvl="0" algn="just">
              <a:defRPr/>
            </a:pPr>
            <a:r>
              <a:rPr lang="en-US" i="1" dirty="0">
                <a:solidFill>
                  <a:prstClr val="black"/>
                </a:solidFill>
                <a:latin typeface="Times New Roman" pitchFamily="18" charset="0"/>
                <a:cs typeface="Times New Roman" pitchFamily="18" charset="0"/>
              </a:rPr>
              <a:t>“A </a:t>
            </a:r>
            <a:r>
              <a:rPr lang="en-US" i="1" dirty="0" err="1">
                <a:solidFill>
                  <a:prstClr val="black"/>
                </a:solidFill>
                <a:latin typeface="Times New Roman" pitchFamily="18" charset="0"/>
                <a:cs typeface="Times New Roman" pitchFamily="18" charset="0"/>
              </a:rPr>
              <a:t>educa</a:t>
            </a:r>
            <a:r>
              <a:rPr lang="en-US" i="1" dirty="0">
                <a:solidFill>
                  <a:prstClr val="black"/>
                </a:solidFill>
                <a:latin typeface="Times New Roman" pitchFamily="18" charset="0"/>
                <a:cs typeface="Times New Roman" pitchFamily="18" charset="0"/>
              </a:rPr>
              <a:t> </a:t>
            </a:r>
            <a:r>
              <a:rPr lang="ro-RO" i="1" dirty="0">
                <a:solidFill>
                  <a:prstClr val="black"/>
                </a:solidFill>
                <a:latin typeface="Times New Roman" pitchFamily="18" charset="0"/>
                <a:cs typeface="Times New Roman" pitchFamily="18" charset="0"/>
              </a:rPr>
              <a:t>înseamnă a semăna cu înțelepciune și a culege cu răbdare</a:t>
            </a:r>
            <a:r>
              <a:rPr lang="en-US" i="1" dirty="0">
                <a:solidFill>
                  <a:prstClr val="black"/>
                </a:solidFill>
                <a:latin typeface="Times New Roman" pitchFamily="18" charset="0"/>
                <a:cs typeface="Times New Roman" pitchFamily="18" charset="0"/>
              </a:rPr>
              <a:t> “</a:t>
            </a:r>
            <a:endParaRPr lang="en-GB" sz="16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823755"/>
      </p:ext>
    </p:extLst>
  </p:cSld>
  <p:clrMapOvr>
    <a:masterClrMapping/>
  </p:clrMapOvr>
  <p:transition spd="slow" advClick="0">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blob:https://web.whatsapp.com/958534d8-1fcf-4070-918d-738e74bb181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lob:https://web.whatsapp.com/958534d8-1fcf-4070-918d-738e74bb181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descr="C:\Users\Toshiba\Downloads\WhatsApp Image 2023-10-05 at 13.47.49.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079176"/>
            <a:ext cx="7161254" cy="54677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3E35D44-DF52-2235-8DEF-C1027FE2FD68}"/>
              </a:ext>
            </a:extLst>
          </p:cNvPr>
          <p:cNvSpPr txBox="1"/>
          <p:nvPr/>
        </p:nvSpPr>
        <p:spPr>
          <a:xfrm>
            <a:off x="325809" y="333807"/>
            <a:ext cx="8400873" cy="523220"/>
          </a:xfrm>
          <a:prstGeom prst="rect">
            <a:avLst/>
          </a:prstGeom>
          <a:solidFill>
            <a:srgbClr val="FFC000"/>
          </a:solidFill>
        </p:spPr>
        <p:txBody>
          <a:bodyPr wrap="square" rtlCol="0">
            <a:spAutoFit/>
          </a:bodyPr>
          <a:lstStyle/>
          <a:p>
            <a:pPr algn="ctr"/>
            <a:r>
              <a:rPr lang="ro-RO" sz="2800" b="1" dirty="0">
                <a:solidFill>
                  <a:srgbClr val="002060"/>
                </a:solidFill>
                <a:latin typeface="Arial" pitchFamily="34" charset="0"/>
                <a:cs typeface="Arial" pitchFamily="34" charset="0"/>
              </a:rPr>
              <a:t>Grădiniţa P.P. Nr.</a:t>
            </a:r>
            <a:r>
              <a:rPr lang="en-US" sz="2800" b="1" dirty="0">
                <a:solidFill>
                  <a:srgbClr val="002060"/>
                </a:solidFill>
                <a:latin typeface="Arial" pitchFamily="34" charset="0"/>
                <a:cs typeface="Arial" pitchFamily="34" charset="0"/>
              </a:rPr>
              <a:t>7</a:t>
            </a:r>
            <a:r>
              <a:rPr lang="ro-RO" sz="2800" b="1" dirty="0">
                <a:solidFill>
                  <a:srgbClr val="002060"/>
                </a:solidFill>
                <a:latin typeface="Arial" pitchFamily="34" charset="0"/>
                <a:cs typeface="Arial" pitchFamily="34" charset="0"/>
              </a:rPr>
              <a:t> Deva</a:t>
            </a:r>
            <a:endParaRPr lang="en-US" sz="2800" b="1"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3324271833"/>
      </p:ext>
    </p:extLst>
  </p:cSld>
  <p:clrMapOvr>
    <a:masterClrMapping/>
  </p:clrMapOvr>
  <p:transition spd="slow" advClick="0">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381001" y="822325"/>
            <a:ext cx="2117724" cy="2559050"/>
          </a:xfrm>
          <a:prstGeom prst="rect">
            <a:avLst/>
          </a:prstGeom>
          <a:blipFill dpi="0" rotWithShape="0">
            <a:blip r:embed="rId3"/>
            <a:srcRect/>
            <a:stretch>
              <a:fillRect l="-20392"/>
            </a:stretch>
          </a:blipFill>
          <a:ln w="25560" cap="flat">
            <a:solidFill>
              <a:srgbClr val="F0A22E"/>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p>
            <a:pPr hangingPunct="1">
              <a:lnSpc>
                <a:spcPct val="100000"/>
              </a:lnSpc>
              <a:tabLst>
                <a:tab pos="723900" algn="l"/>
                <a:tab pos="1447800" algn="l"/>
              </a:tabLst>
            </a:pPr>
            <a:endParaRPr lang="en-US">
              <a:solidFill>
                <a:srgbClr val="000000"/>
              </a:solidFill>
              <a:latin typeface="Franklin Gothic Book" charset="0"/>
            </a:endParaRPr>
          </a:p>
          <a:p>
            <a:pPr hangingPunct="1">
              <a:lnSpc>
                <a:spcPct val="100000"/>
              </a:lnSpc>
              <a:tabLst>
                <a:tab pos="723900" algn="l"/>
                <a:tab pos="1447800" algn="l"/>
              </a:tabLst>
            </a:pPr>
            <a:endParaRPr lang="en-US">
              <a:solidFill>
                <a:srgbClr val="000000"/>
              </a:solidFill>
              <a:latin typeface="Franklin Gothic Book" charset="0"/>
            </a:endParaRPr>
          </a:p>
          <a:p>
            <a:pPr hangingPunct="1">
              <a:lnSpc>
                <a:spcPct val="100000"/>
              </a:lnSpc>
              <a:tabLst>
                <a:tab pos="723900" algn="l"/>
                <a:tab pos="1447800" algn="l"/>
              </a:tabLst>
            </a:pPr>
            <a:endParaRPr lang="en-US">
              <a:solidFill>
                <a:srgbClr val="000000"/>
              </a:solidFill>
              <a:latin typeface="Franklin Gothic Book" charset="0"/>
            </a:endParaRPr>
          </a:p>
          <a:p>
            <a:pPr hangingPunct="1">
              <a:lnSpc>
                <a:spcPct val="100000"/>
              </a:lnSpc>
              <a:tabLst>
                <a:tab pos="723900" algn="l"/>
                <a:tab pos="1447800" algn="l"/>
              </a:tabLst>
            </a:pPr>
            <a:endParaRPr lang="en-US">
              <a:solidFill>
                <a:srgbClr val="000000"/>
              </a:solidFill>
              <a:latin typeface="Franklin Gothic Book" charset="0"/>
            </a:endParaRPr>
          </a:p>
          <a:p>
            <a:pPr hangingPunct="1">
              <a:lnSpc>
                <a:spcPct val="100000"/>
              </a:lnSpc>
              <a:tabLst>
                <a:tab pos="723900" algn="l"/>
                <a:tab pos="1447800" algn="l"/>
              </a:tabLst>
            </a:pPr>
            <a:endParaRPr lang="en-US">
              <a:solidFill>
                <a:srgbClr val="000000"/>
              </a:solidFill>
              <a:latin typeface="Franklin Gothic Book" charset="0"/>
            </a:endParaRPr>
          </a:p>
          <a:p>
            <a:pPr hangingPunct="1">
              <a:lnSpc>
                <a:spcPct val="100000"/>
              </a:lnSpc>
              <a:tabLst>
                <a:tab pos="723900" algn="l"/>
                <a:tab pos="1447800" algn="l"/>
              </a:tabLst>
            </a:pPr>
            <a:endParaRPr lang="en-US">
              <a:solidFill>
                <a:srgbClr val="000000"/>
              </a:solidFill>
              <a:latin typeface="Franklin Gothic Book" charset="0"/>
            </a:endParaRPr>
          </a:p>
          <a:p>
            <a:pPr hangingPunct="1">
              <a:lnSpc>
                <a:spcPct val="100000"/>
              </a:lnSpc>
              <a:tabLst>
                <a:tab pos="723900" algn="l"/>
                <a:tab pos="1447800" algn="l"/>
              </a:tabLst>
            </a:pPr>
            <a:endParaRPr lang="en-US">
              <a:solidFill>
                <a:srgbClr val="000000"/>
              </a:solidFill>
              <a:latin typeface="Franklin Gothic Book" charset="0"/>
            </a:endParaRPr>
          </a:p>
          <a:p>
            <a:pPr hangingPunct="1">
              <a:lnSpc>
                <a:spcPct val="100000"/>
              </a:lnSpc>
              <a:tabLst>
                <a:tab pos="723900" algn="l"/>
                <a:tab pos="1447800" algn="l"/>
              </a:tabLst>
            </a:pPr>
            <a:endParaRPr lang="en-US">
              <a:solidFill>
                <a:srgbClr val="000000"/>
              </a:solidFill>
              <a:latin typeface="Franklin Gothic Book" charset="0"/>
            </a:endParaRPr>
          </a:p>
          <a:p>
            <a:pPr hangingPunct="1">
              <a:lnSpc>
                <a:spcPct val="100000"/>
              </a:lnSpc>
              <a:tabLst>
                <a:tab pos="723900" algn="l"/>
                <a:tab pos="1447800" algn="l"/>
              </a:tabLst>
            </a:pPr>
            <a:endParaRPr lang="en-US">
              <a:solidFill>
                <a:srgbClr val="000000"/>
              </a:solidFill>
              <a:latin typeface="Franklin Gothic Book" charset="0"/>
            </a:endParaRPr>
          </a:p>
        </p:txBody>
      </p:sp>
      <p:sp>
        <p:nvSpPr>
          <p:cNvPr id="6146" name="Rectangle 2"/>
          <p:cNvSpPr>
            <a:spLocks noChangeArrowheads="1"/>
          </p:cNvSpPr>
          <p:nvPr/>
        </p:nvSpPr>
        <p:spPr bwMode="auto">
          <a:xfrm>
            <a:off x="2743200" y="731838"/>
            <a:ext cx="6308725" cy="45228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just" hangingPunct="1">
              <a:lnSpc>
                <a:spcPct val="100000"/>
              </a:lnSpc>
              <a:tabLst>
                <a:tab pos="723900" algn="l"/>
                <a:tab pos="1447800" algn="l"/>
                <a:tab pos="2171700" algn="l"/>
                <a:tab pos="2895600" algn="l"/>
                <a:tab pos="3619500" algn="l"/>
                <a:tab pos="4343400" algn="l"/>
                <a:tab pos="5067300" algn="l"/>
                <a:tab pos="5791200" algn="l"/>
              </a:tabLst>
            </a:pPr>
            <a:r>
              <a:rPr lang="en-US" dirty="0">
                <a:solidFill>
                  <a:srgbClr val="000000"/>
                </a:solidFill>
                <a:latin typeface="Franklin Gothic Book" charset="0"/>
              </a:rPr>
              <a:t>     </a:t>
            </a:r>
            <a:r>
              <a:rPr lang="en-US" dirty="0" err="1">
                <a:solidFill>
                  <a:srgbClr val="000000"/>
                </a:solidFill>
                <a:latin typeface="Times New Roman" pitchFamily="18" charset="0"/>
                <a:cs typeface="Times New Roman" pitchFamily="18" charset="0"/>
              </a:rPr>
              <a:t>Numele</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meu</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este</a:t>
            </a:r>
            <a:r>
              <a:rPr lang="en-US"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Dărăștean</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Ionela</a:t>
            </a:r>
            <a:r>
              <a:rPr lang="en-US" b="1" dirty="0">
                <a:solidFill>
                  <a:srgbClr val="000000"/>
                </a:solidFill>
                <a:latin typeface="Times New Roman" pitchFamily="18" charset="0"/>
                <a:cs typeface="Times New Roman" pitchFamily="18" charset="0"/>
              </a:rPr>
              <a:t> Cristina </a:t>
            </a:r>
            <a:r>
              <a:rPr lang="en-US" dirty="0" err="1">
                <a:solidFill>
                  <a:srgbClr val="000000"/>
                </a:solidFill>
                <a:latin typeface="Times New Roman" pitchFamily="18" charset="0"/>
                <a:cs typeface="Times New Roman" pitchFamily="18" charset="0"/>
              </a:rPr>
              <a:t>și</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îndeplinesc</a:t>
            </a:r>
            <a:r>
              <a:rPr lang="en-US" dirty="0">
                <a:solidFill>
                  <a:srgbClr val="000000"/>
                </a:solidFill>
                <a:latin typeface="Times New Roman" pitchFamily="18" charset="0"/>
                <a:cs typeface="Times New Roman" pitchFamily="18" charset="0"/>
              </a:rPr>
              <a:t> cu </a:t>
            </a:r>
            <a:r>
              <a:rPr lang="en-US" dirty="0" err="1">
                <a:solidFill>
                  <a:srgbClr val="000000"/>
                </a:solidFill>
                <a:latin typeface="Times New Roman" pitchFamily="18" charset="0"/>
                <a:cs typeface="Times New Roman" pitchFamily="18" charset="0"/>
              </a:rPr>
              <a:t>entuziasm</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rolul</a:t>
            </a:r>
            <a:r>
              <a:rPr lang="en-US" dirty="0">
                <a:solidFill>
                  <a:srgbClr val="000000"/>
                </a:solidFill>
                <a:latin typeface="Times New Roman" pitchFamily="18" charset="0"/>
                <a:cs typeface="Times New Roman" pitchFamily="18" charset="0"/>
              </a:rPr>
              <a:t> de educator </a:t>
            </a:r>
            <a:r>
              <a:rPr lang="en-US" dirty="0" err="1">
                <a:solidFill>
                  <a:srgbClr val="000000"/>
                </a:solidFill>
                <a:latin typeface="Times New Roman" pitchFamily="18" charset="0"/>
                <a:cs typeface="Times New Roman" pitchFamily="18" charset="0"/>
              </a:rPr>
              <a:t>și</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mai</a:t>
            </a:r>
            <a:r>
              <a:rPr lang="en-US" dirty="0">
                <a:solidFill>
                  <a:srgbClr val="000000"/>
                </a:solidFill>
                <a:latin typeface="Times New Roman" pitchFamily="18" charset="0"/>
                <a:cs typeface="Times New Roman" pitchFamily="18" charset="0"/>
              </a:rPr>
              <a:t> ales </a:t>
            </a:r>
            <a:r>
              <a:rPr lang="en-US" dirty="0" err="1">
                <a:solidFill>
                  <a:srgbClr val="000000"/>
                </a:solidFill>
                <a:latin typeface="Times New Roman" pitchFamily="18" charset="0"/>
                <a:cs typeface="Times New Roman" pitchFamily="18" charset="0"/>
              </a:rPr>
              <a:t>cel</a:t>
            </a:r>
            <a:r>
              <a:rPr lang="en-US" dirty="0">
                <a:solidFill>
                  <a:srgbClr val="000000"/>
                </a:solidFill>
                <a:latin typeface="Times New Roman" pitchFamily="18" charset="0"/>
                <a:cs typeface="Times New Roman" pitchFamily="18" charset="0"/>
              </a:rPr>
              <a:t> de </a:t>
            </a:r>
            <a:r>
              <a:rPr lang="en-US" dirty="0" err="1">
                <a:solidFill>
                  <a:srgbClr val="000000"/>
                </a:solidFill>
                <a:latin typeface="Times New Roman" pitchFamily="18" charset="0"/>
                <a:cs typeface="Times New Roman" pitchFamily="18" charset="0"/>
              </a:rPr>
              <a:t>persoană</a:t>
            </a:r>
            <a:r>
              <a:rPr lang="en-US" dirty="0">
                <a:solidFill>
                  <a:srgbClr val="000000"/>
                </a:solidFill>
                <a:latin typeface="Times New Roman" pitchFamily="18" charset="0"/>
                <a:cs typeface="Times New Roman" pitchFamily="18" charset="0"/>
              </a:rPr>
              <a:t> care </a:t>
            </a:r>
            <a:r>
              <a:rPr lang="en-US" dirty="0" err="1">
                <a:solidFill>
                  <a:srgbClr val="000000"/>
                </a:solidFill>
                <a:latin typeface="Times New Roman" pitchFamily="18" charset="0"/>
                <a:cs typeface="Times New Roman" pitchFamily="18" charset="0"/>
              </a:rPr>
              <a:t>continuă</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să</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învețe</a:t>
            </a:r>
            <a:r>
              <a:rPr lang="en-US" dirty="0">
                <a:solidFill>
                  <a:srgbClr val="000000"/>
                </a:solidFill>
                <a:latin typeface="Times New Roman" pitchFamily="18" charset="0"/>
                <a:cs typeface="Times New Roman" pitchFamily="18" charset="0"/>
              </a:rPr>
              <a:t> din </a:t>
            </a:r>
            <a:r>
              <a:rPr lang="en-US" dirty="0" err="1">
                <a:solidFill>
                  <a:srgbClr val="000000"/>
                </a:solidFill>
                <a:latin typeface="Times New Roman" pitchFamily="18" charset="0"/>
                <a:cs typeface="Times New Roman" pitchFamily="18" charset="0"/>
              </a:rPr>
              <a:t>orice</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experienţă</a:t>
            </a:r>
            <a:r>
              <a:rPr lang="en-US" dirty="0">
                <a:solidFill>
                  <a:srgbClr val="000000"/>
                </a:solidFill>
                <a:latin typeface="Times New Roman" pitchFamily="18" charset="0"/>
                <a:cs typeface="Times New Roman" pitchFamily="18" charset="0"/>
              </a:rPr>
              <a:t> de </a:t>
            </a:r>
            <a:r>
              <a:rPr lang="en-US" dirty="0" err="1">
                <a:solidFill>
                  <a:srgbClr val="000000"/>
                </a:solidFill>
                <a:latin typeface="Times New Roman" pitchFamily="18" charset="0"/>
                <a:cs typeface="Times New Roman" pitchFamily="18" charset="0"/>
              </a:rPr>
              <a:t>peste</a:t>
            </a:r>
            <a:r>
              <a:rPr lang="en-US" dirty="0">
                <a:solidFill>
                  <a:srgbClr val="000000"/>
                </a:solidFill>
                <a:latin typeface="Times New Roman" pitchFamily="18" charset="0"/>
                <a:cs typeface="Times New Roman" pitchFamily="18" charset="0"/>
              </a:rPr>
              <a:t> 15 </a:t>
            </a:r>
            <a:r>
              <a:rPr lang="en-US" dirty="0" err="1">
                <a:solidFill>
                  <a:srgbClr val="000000"/>
                </a:solidFill>
                <a:latin typeface="Times New Roman" pitchFamily="18" charset="0"/>
                <a:cs typeface="Times New Roman" pitchFamily="18" charset="0"/>
              </a:rPr>
              <a:t>ani</a:t>
            </a:r>
            <a:r>
              <a:rPr lang="en-US" dirty="0">
                <a:solidFill>
                  <a:srgbClr val="000000"/>
                </a:solidFill>
                <a:latin typeface="Times New Roman" pitchFamily="18" charset="0"/>
                <a:cs typeface="Times New Roman" pitchFamily="18" charset="0"/>
              </a:rPr>
              <a:t>.</a:t>
            </a:r>
          </a:p>
          <a:p>
            <a:pPr algn="just" hangingPunct="1">
              <a:lnSpc>
                <a:spcPct val="100000"/>
              </a:lnSpc>
              <a:tabLst>
                <a:tab pos="723900" algn="l"/>
                <a:tab pos="1447800" algn="l"/>
                <a:tab pos="2171700" algn="l"/>
                <a:tab pos="2895600" algn="l"/>
                <a:tab pos="3619500" algn="l"/>
                <a:tab pos="4343400" algn="l"/>
                <a:tab pos="5067300" algn="l"/>
                <a:tab pos="5791200" algn="l"/>
              </a:tabLst>
            </a:pPr>
            <a:r>
              <a:rPr lang="en-US" dirty="0">
                <a:solidFill>
                  <a:srgbClr val="000000"/>
                </a:solidFill>
                <a:latin typeface="Times New Roman" pitchFamily="18" charset="0"/>
                <a:cs typeface="Times New Roman" pitchFamily="18" charset="0"/>
              </a:rPr>
              <a:t>Am </a:t>
            </a:r>
            <a:r>
              <a:rPr lang="en-US" dirty="0" err="1">
                <a:solidFill>
                  <a:srgbClr val="000000"/>
                </a:solidFill>
                <a:latin typeface="Times New Roman" pitchFamily="18" charset="0"/>
                <a:cs typeface="Times New Roman" pitchFamily="18" charset="0"/>
              </a:rPr>
              <a:t>început</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să</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lucrez</a:t>
            </a:r>
            <a:r>
              <a:rPr lang="en-US" dirty="0">
                <a:solidFill>
                  <a:srgbClr val="000000"/>
                </a:solidFill>
                <a:latin typeface="Times New Roman" pitchFamily="18" charset="0"/>
                <a:cs typeface="Times New Roman" pitchFamily="18" charset="0"/>
              </a:rPr>
              <a:t> la </a:t>
            </a:r>
            <a:r>
              <a:rPr lang="en-US" dirty="0" err="1">
                <a:solidFill>
                  <a:srgbClr val="000000"/>
                </a:solidFill>
                <a:latin typeface="Times New Roman" pitchFamily="18" charset="0"/>
                <a:cs typeface="Times New Roman" pitchFamily="18" charset="0"/>
              </a:rPr>
              <a:t>Grădinița</a:t>
            </a:r>
            <a:r>
              <a:rPr lang="en-US" dirty="0">
                <a:solidFill>
                  <a:srgbClr val="000000"/>
                </a:solidFill>
                <a:latin typeface="Times New Roman" pitchFamily="18" charset="0"/>
                <a:cs typeface="Times New Roman" pitchFamily="18" charset="0"/>
              </a:rPr>
              <a:t> cu Program </a:t>
            </a:r>
            <a:r>
              <a:rPr lang="en-US" dirty="0" err="1">
                <a:solidFill>
                  <a:srgbClr val="000000"/>
                </a:solidFill>
                <a:latin typeface="Times New Roman" pitchFamily="18" charset="0"/>
                <a:cs typeface="Times New Roman" pitchFamily="18" charset="0"/>
              </a:rPr>
              <a:t>Prelungit</a:t>
            </a:r>
            <a:r>
              <a:rPr lang="en-US" dirty="0">
                <a:solidFill>
                  <a:srgbClr val="000000"/>
                </a:solidFill>
                <a:latin typeface="Times New Roman" pitchFamily="18" charset="0"/>
                <a:cs typeface="Times New Roman" pitchFamily="18" charset="0"/>
              </a:rPr>
              <a:t> nr 7 Deva </a:t>
            </a:r>
            <a:r>
              <a:rPr lang="en-US" dirty="0" err="1">
                <a:solidFill>
                  <a:srgbClr val="000000"/>
                </a:solidFill>
                <a:latin typeface="Times New Roman" pitchFamily="18" charset="0"/>
                <a:cs typeface="Times New Roman" pitchFamily="18" charset="0"/>
              </a:rPr>
              <a:t>în</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anul</a:t>
            </a:r>
            <a:r>
              <a:rPr lang="en-US" dirty="0">
                <a:solidFill>
                  <a:srgbClr val="000000"/>
                </a:solidFill>
                <a:latin typeface="Times New Roman" pitchFamily="18" charset="0"/>
                <a:cs typeface="Times New Roman" pitchFamily="18" charset="0"/>
              </a:rPr>
              <a:t> 2010.</a:t>
            </a:r>
          </a:p>
          <a:p>
            <a:pPr algn="just" hangingPunct="1">
              <a:lnSpc>
                <a:spcPct val="100000"/>
              </a:lnSpc>
              <a:tabLst>
                <a:tab pos="723900" algn="l"/>
                <a:tab pos="1447800" algn="l"/>
                <a:tab pos="2171700" algn="l"/>
                <a:tab pos="2895600" algn="l"/>
                <a:tab pos="3619500" algn="l"/>
                <a:tab pos="4343400" algn="l"/>
                <a:tab pos="5067300" algn="l"/>
                <a:tab pos="5791200" algn="l"/>
              </a:tabLst>
            </a:pP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Lucrând</a:t>
            </a:r>
            <a:r>
              <a:rPr lang="en-US" dirty="0">
                <a:solidFill>
                  <a:srgbClr val="000000"/>
                </a:solidFill>
                <a:latin typeface="Times New Roman" pitchFamily="18" charset="0"/>
                <a:cs typeface="Times New Roman" pitchFamily="18" charset="0"/>
              </a:rPr>
              <a:t> cu </a:t>
            </a:r>
            <a:r>
              <a:rPr lang="en-US" dirty="0" err="1">
                <a:solidFill>
                  <a:srgbClr val="000000"/>
                </a:solidFill>
                <a:latin typeface="Times New Roman" pitchFamily="18" charset="0"/>
                <a:cs typeface="Times New Roman" pitchFamily="18" charset="0"/>
              </a:rPr>
              <a:t>copiii</a:t>
            </a:r>
            <a:r>
              <a:rPr lang="en-US" dirty="0">
                <a:solidFill>
                  <a:srgbClr val="000000"/>
                </a:solidFill>
                <a:latin typeface="Times New Roman" pitchFamily="18" charset="0"/>
                <a:cs typeface="Times New Roman" pitchFamily="18" charset="0"/>
              </a:rPr>
              <a:t>, mi-am </a:t>
            </a:r>
            <a:r>
              <a:rPr lang="en-US" dirty="0" err="1">
                <a:solidFill>
                  <a:srgbClr val="000000"/>
                </a:solidFill>
                <a:latin typeface="Times New Roman" pitchFamily="18" charset="0"/>
                <a:cs typeface="Times New Roman" pitchFamily="18" charset="0"/>
              </a:rPr>
              <a:t>dat</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seama</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că</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este</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foarte</a:t>
            </a:r>
            <a:r>
              <a:rPr lang="en-US" dirty="0">
                <a:solidFill>
                  <a:srgbClr val="000000"/>
                </a:solidFill>
                <a:latin typeface="Times New Roman" pitchFamily="18" charset="0"/>
                <a:cs typeface="Times New Roman" pitchFamily="18" charset="0"/>
              </a:rPr>
              <a:t> important </a:t>
            </a:r>
            <a:r>
              <a:rPr lang="en-US" dirty="0" err="1">
                <a:solidFill>
                  <a:srgbClr val="000000"/>
                </a:solidFill>
                <a:latin typeface="Times New Roman" pitchFamily="18" charset="0"/>
                <a:cs typeface="Times New Roman" pitchFamily="18" charset="0"/>
              </a:rPr>
              <a:t>să</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îi</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asculţi</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și</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să</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clădești</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relaţii</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bazate</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pe</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încredere</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să</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înveți</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împreună</a:t>
            </a:r>
            <a:r>
              <a:rPr lang="en-US" dirty="0">
                <a:solidFill>
                  <a:srgbClr val="000000"/>
                </a:solidFill>
                <a:latin typeface="Times New Roman" pitchFamily="18" charset="0"/>
                <a:cs typeface="Times New Roman" pitchFamily="18" charset="0"/>
              </a:rPr>
              <a:t> cu </a:t>
            </a:r>
            <a:r>
              <a:rPr lang="en-US" dirty="0" err="1">
                <a:solidFill>
                  <a:srgbClr val="000000"/>
                </a:solidFill>
                <a:latin typeface="Times New Roman" pitchFamily="18" charset="0"/>
                <a:cs typeface="Times New Roman" pitchFamily="18" charset="0"/>
              </a:rPr>
              <a:t>ei</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și</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să</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îți</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ţii</a:t>
            </a:r>
            <a:r>
              <a:rPr lang="en-US" dirty="0">
                <a:solidFill>
                  <a:srgbClr val="000000"/>
                </a:solidFill>
                <a:latin typeface="Times New Roman" pitchFamily="18" charset="0"/>
                <a:cs typeface="Times New Roman" pitchFamily="18" charset="0"/>
              </a:rPr>
              <a:t>, tot </a:t>
            </a:r>
            <a:r>
              <a:rPr lang="en-US" dirty="0" err="1">
                <a:solidFill>
                  <a:srgbClr val="000000"/>
                </a:solidFill>
                <a:latin typeface="Times New Roman" pitchFamily="18" charset="0"/>
                <a:cs typeface="Times New Roman" pitchFamily="18" charset="0"/>
              </a:rPr>
              <a:t>timpul</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promisiunile</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pe</a:t>
            </a:r>
            <a:r>
              <a:rPr lang="en-US" dirty="0">
                <a:solidFill>
                  <a:srgbClr val="000000"/>
                </a:solidFill>
                <a:latin typeface="Times New Roman" pitchFamily="18" charset="0"/>
                <a:cs typeface="Times New Roman" pitchFamily="18" charset="0"/>
              </a:rPr>
              <a:t> care le </a:t>
            </a:r>
            <a:r>
              <a:rPr lang="en-US" dirty="0" err="1">
                <a:solidFill>
                  <a:srgbClr val="000000"/>
                </a:solidFill>
                <a:latin typeface="Times New Roman" pitchFamily="18" charset="0"/>
                <a:cs typeface="Times New Roman" pitchFamily="18" charset="0"/>
              </a:rPr>
              <a:t>faci</a:t>
            </a:r>
            <a:r>
              <a:rPr lang="en-US" dirty="0">
                <a:solidFill>
                  <a:srgbClr val="000000"/>
                </a:solidFill>
                <a:latin typeface="Times New Roman" pitchFamily="18" charset="0"/>
                <a:cs typeface="Times New Roman" pitchFamily="18" charset="0"/>
              </a:rPr>
              <a:t>. La </a:t>
            </a:r>
            <a:r>
              <a:rPr lang="en-US" dirty="0" err="1">
                <a:solidFill>
                  <a:srgbClr val="000000"/>
                </a:solidFill>
                <a:latin typeface="Times New Roman" pitchFamily="18" charset="0"/>
                <a:cs typeface="Times New Roman" pitchFamily="18" charset="0"/>
              </a:rPr>
              <a:t>fel</a:t>
            </a:r>
            <a:r>
              <a:rPr lang="en-US" dirty="0">
                <a:solidFill>
                  <a:srgbClr val="000000"/>
                </a:solidFill>
                <a:latin typeface="Times New Roman" pitchFamily="18" charset="0"/>
                <a:cs typeface="Times New Roman" pitchFamily="18" charset="0"/>
              </a:rPr>
              <a:t> de important, </a:t>
            </a:r>
            <a:r>
              <a:rPr lang="en-US" dirty="0" err="1">
                <a:solidFill>
                  <a:srgbClr val="000000"/>
                </a:solidFill>
                <a:latin typeface="Times New Roman" pitchFamily="18" charset="0"/>
                <a:cs typeface="Times New Roman" pitchFamily="18" charset="0"/>
              </a:rPr>
              <a:t>pentru</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susţinerea</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progresului</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copiilor</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este</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necesar</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să</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existe</a:t>
            </a:r>
            <a:r>
              <a:rPr lang="en-US" dirty="0">
                <a:solidFill>
                  <a:srgbClr val="000000"/>
                </a:solidFill>
                <a:latin typeface="Times New Roman" pitchFamily="18" charset="0"/>
                <a:cs typeface="Times New Roman" pitchFamily="18" charset="0"/>
              </a:rPr>
              <a:t> o </a:t>
            </a:r>
            <a:r>
              <a:rPr lang="en-US" dirty="0" err="1">
                <a:solidFill>
                  <a:srgbClr val="000000"/>
                </a:solidFill>
                <a:latin typeface="Times New Roman" pitchFamily="18" charset="0"/>
                <a:cs typeface="Times New Roman" pitchFamily="18" charset="0"/>
              </a:rPr>
              <a:t>relaţie</a:t>
            </a:r>
            <a:r>
              <a:rPr lang="en-US" dirty="0">
                <a:solidFill>
                  <a:srgbClr val="000000"/>
                </a:solidFill>
                <a:latin typeface="Times New Roman" pitchFamily="18" charset="0"/>
                <a:cs typeface="Times New Roman" pitchFamily="18" charset="0"/>
              </a:rPr>
              <a:t> de </a:t>
            </a:r>
            <a:r>
              <a:rPr lang="en-US" dirty="0" err="1">
                <a:solidFill>
                  <a:srgbClr val="000000"/>
                </a:solidFill>
                <a:latin typeface="Times New Roman" pitchFamily="18" charset="0"/>
                <a:cs typeface="Times New Roman" pitchFamily="18" charset="0"/>
              </a:rPr>
              <a:t>cooperare</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foarte</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bună</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și</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transparentă</a:t>
            </a:r>
            <a:r>
              <a:rPr lang="en-US" dirty="0">
                <a:solidFill>
                  <a:srgbClr val="000000"/>
                </a:solidFill>
                <a:latin typeface="Times New Roman" pitchFamily="18" charset="0"/>
                <a:cs typeface="Times New Roman" pitchFamily="18" charset="0"/>
              </a:rPr>
              <a:t> cu </a:t>
            </a:r>
            <a:r>
              <a:rPr lang="en-US" dirty="0" err="1">
                <a:solidFill>
                  <a:srgbClr val="000000"/>
                </a:solidFill>
                <a:latin typeface="Times New Roman" pitchFamily="18" charset="0"/>
                <a:cs typeface="Times New Roman" pitchFamily="18" charset="0"/>
              </a:rPr>
              <a:t>părinţii</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Pentru</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acest</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motiv</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îi</a:t>
            </a:r>
            <a:r>
              <a:rPr lang="en-US" dirty="0">
                <a:solidFill>
                  <a:srgbClr val="000000"/>
                </a:solidFill>
                <a:latin typeface="Times New Roman" pitchFamily="18" charset="0"/>
                <a:cs typeface="Times New Roman" pitchFamily="18" charset="0"/>
              </a:rPr>
              <a:t> consider </a:t>
            </a:r>
            <a:r>
              <a:rPr lang="en-US" dirty="0" err="1">
                <a:solidFill>
                  <a:srgbClr val="000000"/>
                </a:solidFill>
                <a:latin typeface="Times New Roman" pitchFamily="18" charset="0"/>
                <a:cs typeface="Times New Roman" pitchFamily="18" charset="0"/>
              </a:rPr>
              <a:t>pe</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părinţi</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partenerii</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mei</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în</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educaţia</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copiilor</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Numai</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împreună</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putem</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crea</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cel</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mai</a:t>
            </a:r>
            <a:r>
              <a:rPr lang="en-US" dirty="0">
                <a:solidFill>
                  <a:srgbClr val="000000"/>
                </a:solidFill>
                <a:latin typeface="Times New Roman" pitchFamily="18" charset="0"/>
                <a:cs typeface="Times New Roman" pitchFamily="18" charset="0"/>
              </a:rPr>
              <a:t> bun </a:t>
            </a:r>
            <a:r>
              <a:rPr lang="en-US" dirty="0" err="1">
                <a:solidFill>
                  <a:srgbClr val="000000"/>
                </a:solidFill>
                <a:latin typeface="Times New Roman" pitchFamily="18" charset="0"/>
                <a:cs typeface="Times New Roman" pitchFamily="18" charset="0"/>
              </a:rPr>
              <a:t>viitor</a:t>
            </a:r>
            <a:r>
              <a:rPr lang="en-US" dirty="0">
                <a:solidFill>
                  <a:srgbClr val="000000"/>
                </a:solidFill>
                <a:latin typeface="Times New Roman" pitchFamily="18" charset="0"/>
                <a:cs typeface="Times New Roman" pitchFamily="18" charset="0"/>
              </a:rPr>
              <a:t>.</a:t>
            </a:r>
          </a:p>
          <a:p>
            <a:pPr algn="just" hangingPunct="1">
              <a:lnSpc>
                <a:spcPct val="100000"/>
              </a:lnSpc>
              <a:tabLst>
                <a:tab pos="723900" algn="l"/>
                <a:tab pos="1447800" algn="l"/>
                <a:tab pos="2171700" algn="l"/>
                <a:tab pos="2895600" algn="l"/>
                <a:tab pos="3619500" algn="l"/>
                <a:tab pos="4343400" algn="l"/>
                <a:tab pos="5067300" algn="l"/>
                <a:tab pos="5791200" algn="l"/>
              </a:tabLst>
            </a:pP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Lumea</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copiilor</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este</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și</a:t>
            </a:r>
            <a:r>
              <a:rPr lang="en-US" dirty="0">
                <a:solidFill>
                  <a:srgbClr val="000000"/>
                </a:solidFill>
                <a:latin typeface="Times New Roman" pitchFamily="18" charset="0"/>
                <a:cs typeface="Times New Roman" pitchFamily="18" charset="0"/>
              </a:rPr>
              <a:t> a mea, o </a:t>
            </a:r>
            <a:r>
              <a:rPr lang="en-US" dirty="0" err="1">
                <a:solidFill>
                  <a:srgbClr val="000000"/>
                </a:solidFill>
                <a:latin typeface="Times New Roman" pitchFamily="18" charset="0"/>
                <a:cs typeface="Times New Roman" pitchFamily="18" charset="0"/>
              </a:rPr>
              <a:t>lume</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plină</a:t>
            </a:r>
            <a:r>
              <a:rPr lang="en-US" dirty="0">
                <a:solidFill>
                  <a:srgbClr val="000000"/>
                </a:solidFill>
                <a:latin typeface="Times New Roman" pitchFamily="18" charset="0"/>
                <a:cs typeface="Times New Roman" pitchFamily="18" charset="0"/>
              </a:rPr>
              <a:t> de </a:t>
            </a:r>
            <a:r>
              <a:rPr lang="en-US" dirty="0" err="1">
                <a:solidFill>
                  <a:srgbClr val="000000"/>
                </a:solidFill>
                <a:latin typeface="Times New Roman" pitchFamily="18" charset="0"/>
                <a:cs typeface="Times New Roman" pitchFamily="18" charset="0"/>
              </a:rPr>
              <a:t>povești</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și</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muzică</a:t>
            </a:r>
            <a:r>
              <a:rPr lang="en-US" dirty="0">
                <a:solidFill>
                  <a:srgbClr val="000000"/>
                </a:solidFill>
                <a:latin typeface="Times New Roman" pitchFamily="18" charset="0"/>
                <a:cs typeface="Times New Roman" pitchFamily="18" charset="0"/>
              </a:rPr>
              <a:t> care </a:t>
            </a:r>
            <a:r>
              <a:rPr lang="en-US" dirty="0" err="1">
                <a:solidFill>
                  <a:srgbClr val="000000"/>
                </a:solidFill>
                <a:latin typeface="Times New Roman" pitchFamily="18" charset="0"/>
                <a:cs typeface="Times New Roman" pitchFamily="18" charset="0"/>
              </a:rPr>
              <a:t>hrănește</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curiozitatea</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trezește</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motivaţia</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și</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determină</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efortul</a:t>
            </a:r>
            <a:r>
              <a:rPr lang="en-US" dirty="0">
                <a:solidFill>
                  <a:srgbClr val="000000"/>
                </a:solidFill>
                <a:latin typeface="Times New Roman" pitchFamily="18" charset="0"/>
                <a:cs typeface="Times New Roman" pitchFamily="18" charset="0"/>
              </a:rPr>
              <a:t> – o </a:t>
            </a:r>
            <a:r>
              <a:rPr lang="en-US" dirty="0" err="1">
                <a:solidFill>
                  <a:srgbClr val="000000"/>
                </a:solidFill>
                <a:latin typeface="Times New Roman" pitchFamily="18" charset="0"/>
                <a:cs typeface="Times New Roman" pitchFamily="18" charset="0"/>
              </a:rPr>
              <a:t>lume</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pe</a:t>
            </a:r>
            <a:r>
              <a:rPr lang="en-US" dirty="0">
                <a:solidFill>
                  <a:srgbClr val="000000"/>
                </a:solidFill>
                <a:latin typeface="Times New Roman" pitchFamily="18" charset="0"/>
                <a:cs typeface="Times New Roman" pitchFamily="18" charset="0"/>
              </a:rPr>
              <a:t> care o </a:t>
            </a:r>
            <a:r>
              <a:rPr lang="en-US" dirty="0" err="1">
                <a:solidFill>
                  <a:srgbClr val="000000"/>
                </a:solidFill>
                <a:latin typeface="Times New Roman" pitchFamily="18" charset="0"/>
                <a:cs typeface="Times New Roman" pitchFamily="18" charset="0"/>
              </a:rPr>
              <a:t>poţi</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descoperi</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aici</a:t>
            </a:r>
            <a:r>
              <a:rPr lang="en-US" dirty="0">
                <a:solidFill>
                  <a:srgbClr val="000000"/>
                </a:solidFill>
                <a:latin typeface="Times New Roman" pitchFamily="18" charset="0"/>
                <a:cs typeface="Times New Roman" pitchFamily="18" charset="0"/>
              </a:rPr>
              <a:t>, la </a:t>
            </a:r>
            <a:r>
              <a:rPr lang="en-US" dirty="0" err="1">
                <a:solidFill>
                  <a:srgbClr val="000000"/>
                </a:solidFill>
                <a:latin typeface="Times New Roman" pitchFamily="18" charset="0"/>
                <a:cs typeface="Times New Roman" pitchFamily="18" charset="0"/>
              </a:rPr>
              <a:t>grădinița</a:t>
            </a:r>
            <a:r>
              <a:rPr lang="en-US" dirty="0">
                <a:solidFill>
                  <a:srgbClr val="000000"/>
                </a:solidFill>
                <a:latin typeface="Times New Roman" pitchFamily="18" charset="0"/>
                <a:cs typeface="Times New Roman" pitchFamily="18" charset="0"/>
              </a:rPr>
              <a:t>.</a:t>
            </a:r>
          </a:p>
        </p:txBody>
      </p:sp>
      <p:sp>
        <p:nvSpPr>
          <p:cNvPr id="2" name="TextBox 1"/>
          <p:cNvSpPr txBox="1"/>
          <p:nvPr/>
        </p:nvSpPr>
        <p:spPr>
          <a:xfrm>
            <a:off x="583504" y="3381375"/>
            <a:ext cx="2133600" cy="369332"/>
          </a:xfrm>
          <a:prstGeom prst="rect">
            <a:avLst/>
          </a:prstGeom>
          <a:noFill/>
        </p:spPr>
        <p:txBody>
          <a:bodyPr wrap="square" rtlCol="0">
            <a:spAutoFit/>
          </a:bodyPr>
          <a:lstStyle/>
          <a:p>
            <a:r>
              <a:rPr lang="en-US" dirty="0" err="1">
                <a:latin typeface="Times New Roman" pitchFamily="18" charset="0"/>
                <a:cs typeface="Times New Roman" pitchFamily="18" charset="0"/>
              </a:rPr>
              <a:t>Consilier</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Educativ</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066220980"/>
      </p:ext>
    </p:extLst>
  </p:cSld>
  <p:clrMapOvr>
    <a:masterClrMapping/>
  </p:clrMapOvr>
  <p:transition spd="slow" advClick="0">
    <p:push dir="u"/>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475</TotalTime>
  <Words>13516</Words>
  <Application>Microsoft Office PowerPoint</Application>
  <PresentationFormat>Expunere pe ecran (4:3)</PresentationFormat>
  <Paragraphs>565</Paragraphs>
  <Slides>77</Slides>
  <Notes>5</Notes>
  <HiddenSlides>0</HiddenSlides>
  <MMClips>0</MMClips>
  <ScaleCrop>false</ScaleCrop>
  <HeadingPairs>
    <vt:vector size="6" baseType="variant">
      <vt:variant>
        <vt:lpstr>Fonturi utilizate</vt:lpstr>
      </vt:variant>
      <vt:variant>
        <vt:i4>9</vt:i4>
      </vt:variant>
      <vt:variant>
        <vt:lpstr>Temă</vt:lpstr>
      </vt:variant>
      <vt:variant>
        <vt:i4>1</vt:i4>
      </vt:variant>
      <vt:variant>
        <vt:lpstr>Titluri diapozitive</vt:lpstr>
      </vt:variant>
      <vt:variant>
        <vt:i4>77</vt:i4>
      </vt:variant>
    </vt:vector>
  </HeadingPairs>
  <TitlesOfParts>
    <vt:vector size="87" baseType="lpstr">
      <vt:lpstr>Arial</vt:lpstr>
      <vt:lpstr>Bahnschrift</vt:lpstr>
      <vt:lpstr>Calibri</vt:lpstr>
      <vt:lpstr>Franklin Gothic Book</vt:lpstr>
      <vt:lpstr>Franklin Gothic Medium</vt:lpstr>
      <vt:lpstr>Libre Franklin</vt:lpstr>
      <vt:lpstr>Tahoma</vt:lpstr>
      <vt:lpstr>Times New Roman</vt:lpstr>
      <vt:lpstr>Wingdings 2</vt:lpstr>
      <vt:lpstr>Trek</vt:lpstr>
      <vt:lpstr>Prezentare PowerPoint</vt:lpstr>
      <vt:lpstr>Prezentare PowerPoint</vt:lpstr>
      <vt:lpstr>Prezentare PowerPoint</vt:lpstr>
      <vt:lpstr>Prezentare PowerPoint</vt:lpstr>
      <vt:lpstr>Prezentare PowerPoint</vt:lpstr>
      <vt:lpstr>Corpul profesoral al grădiniței cu program prelungit nr. 7 deva și structurile aparținătoare:</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Toshiba</dc:creator>
  <cp:lastModifiedBy>Gradinita PP7</cp:lastModifiedBy>
  <cp:revision>65</cp:revision>
  <dcterms:created xsi:type="dcterms:W3CDTF">2023-09-29T14:52:05Z</dcterms:created>
  <dcterms:modified xsi:type="dcterms:W3CDTF">2023-10-16T06:41:12Z</dcterms:modified>
</cp:coreProperties>
</file>