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Quicksand" charset="1" panose="00000500000000000000"/>
      <p:regular r:id="rId10"/>
    </p:embeddedFont>
    <p:embeddedFont>
      <p:font typeface="Quicksand Bold" charset="1" panose="00000800000000000000"/>
      <p:regular r:id="rId11"/>
    </p:embeddedFont>
    <p:embeddedFont>
      <p:font typeface="Quicksand Light" charset="1" panose="00000400000000000000"/>
      <p:regular r:id="rId12"/>
    </p:embeddedFont>
    <p:embeddedFont>
      <p:font typeface="Quicksand Medium" charset="1" panose="00000600000000000000"/>
      <p:regular r:id="rId13"/>
    </p:embeddedFont>
    <p:embeddedFont>
      <p:font typeface="Now" charset="1" panose="00000500000000000000"/>
      <p:regular r:id="rId14"/>
    </p:embeddedFont>
    <p:embeddedFont>
      <p:font typeface="Now Bold" charset="1" panose="00000800000000000000"/>
      <p:regular r:id="rId15"/>
    </p:embeddedFont>
    <p:embeddedFont>
      <p:font typeface="Now Thin" charset="1" panose="00000300000000000000"/>
      <p:regular r:id="rId16"/>
    </p:embeddedFont>
    <p:embeddedFont>
      <p:font typeface="Now Light" charset="1" panose="00000400000000000000"/>
      <p:regular r:id="rId17"/>
    </p:embeddedFont>
    <p:embeddedFont>
      <p:font typeface="Now Medium" charset="1" panose="00000600000000000000"/>
      <p:regular r:id="rId18"/>
    </p:embeddedFont>
    <p:embeddedFont>
      <p:font typeface="Now Heavy" charset="1" panose="00000A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slides/slide1.xml" Type="http://schemas.openxmlformats.org/officeDocument/2006/relationships/slide"/><Relationship Id="rId21" Target="slides/slide2.xml" Type="http://schemas.openxmlformats.org/officeDocument/2006/relationships/slide"/><Relationship Id="rId22" Target="slides/slide3.xml" Type="http://schemas.openxmlformats.org/officeDocument/2006/relationships/slide"/><Relationship Id="rId23" Target="slides/slide4.xml" Type="http://schemas.openxmlformats.org/officeDocument/2006/relationships/slide"/><Relationship Id="rId24" Target="slides/slide5.xml" Type="http://schemas.openxmlformats.org/officeDocument/2006/relationships/slide"/><Relationship Id="rId25" Target="slides/slide6.xml" Type="http://schemas.openxmlformats.org/officeDocument/2006/relationships/slide"/><Relationship Id="rId26" Target="slides/slide7.xml" Type="http://schemas.openxmlformats.org/officeDocument/2006/relationships/slide"/><Relationship Id="rId27" Target="slides/slide8.xml" Type="http://schemas.openxmlformats.org/officeDocument/2006/relationships/slide"/><Relationship Id="rId28" Target="slides/slide9.xml" Type="http://schemas.openxmlformats.org/officeDocument/2006/relationships/slide"/><Relationship Id="rId29" Target="slides/slide10.xml" Type="http://schemas.openxmlformats.org/officeDocument/2006/relationships/slide"/><Relationship Id="rId3" Target="viewProps.xml" Type="http://schemas.openxmlformats.org/officeDocument/2006/relationships/viewProps"/><Relationship Id="rId30" Target="slides/slide11.xml" Type="http://schemas.openxmlformats.org/officeDocument/2006/relationships/slide"/><Relationship Id="rId31" Target="slides/slide12.xml" Type="http://schemas.openxmlformats.org/officeDocument/2006/relationships/slide"/><Relationship Id="rId32" Target="slides/slide13.xml" Type="http://schemas.openxmlformats.org/officeDocument/2006/relationships/slide"/><Relationship Id="rId33" Target="slides/slide14.xml" Type="http://schemas.openxmlformats.org/officeDocument/2006/relationships/slide"/><Relationship Id="rId34" Target="slides/slide15.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31.jpeg" Type="http://schemas.openxmlformats.org/officeDocument/2006/relationships/image"/><Relationship Id="rId6" Target="../media/image32.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35.jpeg" Type="http://schemas.openxmlformats.org/officeDocument/2006/relationships/image"/><Relationship Id="rId6" Target="../media/image36.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37.jpeg" Type="http://schemas.openxmlformats.org/officeDocument/2006/relationships/image"/><Relationship Id="rId6" Target="../media/image38.jpeg" Type="http://schemas.openxmlformats.org/officeDocument/2006/relationships/image"/><Relationship Id="rId7" Target="../media/image39.jpeg" Type="http://schemas.openxmlformats.org/officeDocument/2006/relationships/image"/><Relationship Id="rId8" Target="../media/image40.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41.jpeg" Type="http://schemas.openxmlformats.org/officeDocument/2006/relationships/image"/><Relationship Id="rId6" Target="../media/image42.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16.png" Type="http://schemas.openxmlformats.org/officeDocument/2006/relationships/image"/><Relationship Id="rId2" Target="../media/image43.jpeg" Type="http://schemas.openxmlformats.org/officeDocument/2006/relationships/image"/><Relationship Id="rId3" Target="../media/image2.jpe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9.png" Type="http://schemas.openxmlformats.org/officeDocument/2006/relationships/image"/><Relationship Id="rId6" Target="../media/image1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18.jpeg" Type="http://schemas.openxmlformats.org/officeDocument/2006/relationships/image"/><Relationship Id="rId6" Target="../media/image19.jpeg" Type="http://schemas.openxmlformats.org/officeDocument/2006/relationships/image"/><Relationship Id="rId7" Target="../media/image20.jpeg" Type="http://schemas.openxmlformats.org/officeDocument/2006/relationships/image"/><Relationship Id="rId8" Target="../media/image21.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25.jpeg" Type="http://schemas.openxmlformats.org/officeDocument/2006/relationships/image"/><Relationship Id="rId6" Target="../media/VAF54BJ6EK0.mp4" Type="http://schemas.openxmlformats.org/officeDocument/2006/relationships/video"/><Relationship Id="rId7" Target="../media/VAF54BJ6EK0.mp4" Type="http://schemas.microsoft.com/office/2007/relationships/media"/></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26.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27.jpeg" Type="http://schemas.openxmlformats.org/officeDocument/2006/relationships/image"/><Relationship Id="rId6" Target="../media/image28.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4.png" Type="http://schemas.openxmlformats.org/officeDocument/2006/relationships/image"/><Relationship Id="rId4" Target="../media/image16.png" Type="http://schemas.openxmlformats.org/officeDocument/2006/relationships/image"/><Relationship Id="rId5" Target="../media/image29.jpeg" Type="http://schemas.openxmlformats.org/officeDocument/2006/relationships/image"/><Relationship Id="rId6" Target="../media/VAF54WFpIgY.mp4" Type="http://schemas.openxmlformats.org/officeDocument/2006/relationships/video"/><Relationship Id="rId7" Target="../media/VAF54WFpIgY.mp4" Type="http://schemas.microsoft.com/office/2007/relationships/media"/><Relationship Id="rId8" Target="../media/image3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3865723" y="1942381"/>
            <a:ext cx="10556554" cy="6402239"/>
          </a:xfrm>
          <a:custGeom>
            <a:avLst/>
            <a:gdLst/>
            <a:ahLst/>
            <a:cxnLst/>
            <a:rect r="r" b="b" t="t" l="l"/>
            <a:pathLst>
              <a:path h="6402239" w="10556554">
                <a:moveTo>
                  <a:pt x="0" y="0"/>
                </a:moveTo>
                <a:lnTo>
                  <a:pt x="10556554" y="0"/>
                </a:lnTo>
                <a:lnTo>
                  <a:pt x="10556554" y="6402238"/>
                </a:lnTo>
                <a:lnTo>
                  <a:pt x="0" y="6402238"/>
                </a:lnTo>
                <a:lnTo>
                  <a:pt x="0" y="0"/>
                </a:lnTo>
                <a:close/>
              </a:path>
            </a:pathLst>
          </a:custGeom>
          <a:blipFill>
            <a:blip r:embed="rId3"/>
            <a:stretch>
              <a:fillRect l="0" t="-54253" r="-40325" b="0"/>
            </a:stretch>
          </a:blipFill>
        </p:spPr>
      </p:sp>
      <p:sp>
        <p:nvSpPr>
          <p:cNvPr name="TextBox 4" id="4"/>
          <p:cNvSpPr txBox="true"/>
          <p:nvPr/>
        </p:nvSpPr>
        <p:spPr>
          <a:xfrm rot="0">
            <a:off x="4759646" y="3979545"/>
            <a:ext cx="8768709" cy="2366010"/>
          </a:xfrm>
          <a:prstGeom prst="rect">
            <a:avLst/>
          </a:prstGeom>
        </p:spPr>
        <p:txBody>
          <a:bodyPr anchor="t" rtlCol="false" tIns="0" lIns="0" bIns="0" rIns="0">
            <a:spAutoFit/>
          </a:bodyPr>
          <a:lstStyle/>
          <a:p>
            <a:pPr algn="ctr">
              <a:lnSpc>
                <a:spcPts val="3119"/>
              </a:lnSpc>
            </a:pPr>
            <a:r>
              <a:rPr lang="en-US" sz="2999">
                <a:solidFill>
                  <a:srgbClr val="000000"/>
                </a:solidFill>
                <a:latin typeface="Quicksand Bold"/>
              </a:rPr>
              <a:t>ERASMUS+</a:t>
            </a:r>
          </a:p>
          <a:p>
            <a:pPr algn="ctr">
              <a:lnSpc>
                <a:spcPts val="3119"/>
              </a:lnSpc>
            </a:pPr>
            <a:r>
              <a:rPr lang="en-US" sz="2999">
                <a:solidFill>
                  <a:srgbClr val="000000"/>
                </a:solidFill>
                <a:latin typeface="Quicksand Bold"/>
              </a:rPr>
              <a:t>KA220-SCH - COOPERATION PARTNERSHIPS IN SCHOOL EDUCATION</a:t>
            </a:r>
          </a:p>
          <a:p>
            <a:pPr algn="ctr">
              <a:lnSpc>
                <a:spcPts val="3119"/>
              </a:lnSpc>
            </a:pPr>
            <a:r>
              <a:rPr lang="en-US" sz="2999">
                <a:solidFill>
                  <a:srgbClr val="000000"/>
                </a:solidFill>
                <a:latin typeface="Quicksand Bold"/>
              </a:rPr>
              <a:t>Developing the Quality of STEAM Educational Studies in Early Childhood Education</a:t>
            </a:r>
          </a:p>
          <a:p>
            <a:pPr algn="ctr" marL="0" indent="0" lvl="1">
              <a:lnSpc>
                <a:spcPts val="3119"/>
              </a:lnSpc>
            </a:pPr>
            <a:r>
              <a:rPr lang="en-US" sz="2999">
                <a:solidFill>
                  <a:srgbClr val="000000"/>
                </a:solidFill>
                <a:latin typeface="Quicksand Bold"/>
              </a:rPr>
              <a:t>2023-1-RO01-KA220-SCH-000154872</a:t>
            </a:r>
          </a:p>
        </p:txBody>
      </p:sp>
      <p:sp>
        <p:nvSpPr>
          <p:cNvPr name="Freeform 5" id="5"/>
          <p:cNvSpPr/>
          <p:nvPr/>
        </p:nvSpPr>
        <p:spPr>
          <a:xfrm flipH="false" flipV="false" rot="1838892">
            <a:off x="4802755" y="1492792"/>
            <a:ext cx="1133066" cy="1067142"/>
          </a:xfrm>
          <a:custGeom>
            <a:avLst/>
            <a:gdLst/>
            <a:ahLst/>
            <a:cxnLst/>
            <a:rect r="r" b="b" t="t" l="l"/>
            <a:pathLst>
              <a:path h="1067142" w="1133066">
                <a:moveTo>
                  <a:pt x="0" y="0"/>
                </a:moveTo>
                <a:lnTo>
                  <a:pt x="1133066" y="0"/>
                </a:lnTo>
                <a:lnTo>
                  <a:pt x="1133066" y="1067142"/>
                </a:lnTo>
                <a:lnTo>
                  <a:pt x="0" y="10671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6019434">
            <a:off x="12831254" y="5841434"/>
            <a:ext cx="1954152" cy="1240887"/>
          </a:xfrm>
          <a:custGeom>
            <a:avLst/>
            <a:gdLst/>
            <a:ahLst/>
            <a:cxnLst/>
            <a:rect r="r" b="b" t="t" l="l"/>
            <a:pathLst>
              <a:path h="1240887" w="1954152">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5754508" y="8973269"/>
            <a:ext cx="5829942" cy="1083358"/>
          </a:xfrm>
          <a:prstGeom prst="rect">
            <a:avLst/>
          </a:prstGeom>
        </p:spPr>
        <p:txBody>
          <a:bodyPr anchor="t" rtlCol="false" tIns="0" lIns="0" bIns="0" rIns="0">
            <a:spAutoFit/>
          </a:bodyPr>
          <a:lstStyle/>
          <a:p>
            <a:pPr algn="ctr">
              <a:lnSpc>
                <a:spcPts val="2886"/>
              </a:lnSpc>
            </a:pPr>
            <a:r>
              <a:rPr lang="en-US" sz="2138" spc="267">
                <a:solidFill>
                  <a:srgbClr val="FFFFFF"/>
                </a:solidFill>
                <a:latin typeface="Quicksand Bold"/>
              </a:rPr>
              <a:t>GRĂDINIȚA CU PROGRAM PRELUNGIT NR. 7 DEVA, ROMÂNIA</a:t>
            </a:r>
          </a:p>
          <a:p>
            <a:pPr algn="ctr">
              <a:lnSpc>
                <a:spcPts val="2886"/>
              </a:lnSpc>
            </a:pPr>
          </a:p>
        </p:txBody>
      </p:sp>
      <p:sp>
        <p:nvSpPr>
          <p:cNvPr name="Freeform 8" id="8"/>
          <p:cNvSpPr/>
          <p:nvPr/>
        </p:nvSpPr>
        <p:spPr>
          <a:xfrm flipH="false" flipV="false" rot="-3788972">
            <a:off x="3782569" y="3747333"/>
            <a:ext cx="1954152" cy="1240887"/>
          </a:xfrm>
          <a:custGeom>
            <a:avLst/>
            <a:gdLst/>
            <a:ahLst/>
            <a:cxnLst/>
            <a:rect r="r" b="b" t="t" l="l"/>
            <a:pathLst>
              <a:path h="1240887" w="1954152">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3006728" y="6167406"/>
            <a:ext cx="2362560" cy="2650839"/>
          </a:xfrm>
          <a:custGeom>
            <a:avLst/>
            <a:gdLst/>
            <a:ahLst/>
            <a:cxnLst/>
            <a:rect r="r" b="b" t="t" l="l"/>
            <a:pathLst>
              <a:path h="2650839" w="2362560">
                <a:moveTo>
                  <a:pt x="0" y="0"/>
                </a:moveTo>
                <a:lnTo>
                  <a:pt x="2362560" y="0"/>
                </a:lnTo>
                <a:lnTo>
                  <a:pt x="2362560" y="2650839"/>
                </a:lnTo>
                <a:lnTo>
                  <a:pt x="0" y="2650839"/>
                </a:lnTo>
                <a:lnTo>
                  <a:pt x="0" y="0"/>
                </a:lnTo>
                <a:close/>
              </a:path>
            </a:pathLst>
          </a:custGeom>
          <a:blipFill>
            <a:blip r:embed="rId8"/>
            <a:stretch>
              <a:fillRect l="0" t="0" r="0" b="0"/>
            </a:stretch>
          </a:blipFill>
        </p:spPr>
      </p:sp>
      <p:sp>
        <p:nvSpPr>
          <p:cNvPr name="Freeform 10" id="10"/>
          <p:cNvSpPr/>
          <p:nvPr/>
        </p:nvSpPr>
        <p:spPr>
          <a:xfrm flipH="false" flipV="false" rot="0">
            <a:off x="6128680" y="7361119"/>
            <a:ext cx="1452071" cy="1832266"/>
          </a:xfrm>
          <a:custGeom>
            <a:avLst/>
            <a:gdLst/>
            <a:ahLst/>
            <a:cxnLst/>
            <a:rect r="r" b="b" t="t" l="l"/>
            <a:pathLst>
              <a:path h="1832266" w="1452071">
                <a:moveTo>
                  <a:pt x="0" y="0"/>
                </a:moveTo>
                <a:lnTo>
                  <a:pt x="1452071" y="0"/>
                </a:lnTo>
                <a:lnTo>
                  <a:pt x="1452071" y="1832267"/>
                </a:lnTo>
                <a:lnTo>
                  <a:pt x="0" y="1832267"/>
                </a:lnTo>
                <a:lnTo>
                  <a:pt x="0" y="0"/>
                </a:lnTo>
                <a:close/>
              </a:path>
            </a:pathLst>
          </a:custGeom>
          <a:blipFill>
            <a:blip r:embed="rId9"/>
            <a:stretch>
              <a:fillRect l="0" t="0" r="0" b="0"/>
            </a:stretch>
          </a:blipFill>
        </p:spPr>
      </p:sp>
      <p:sp>
        <p:nvSpPr>
          <p:cNvPr name="Freeform 11" id="11"/>
          <p:cNvSpPr/>
          <p:nvPr/>
        </p:nvSpPr>
        <p:spPr>
          <a:xfrm flipH="false" flipV="false" rot="1588123">
            <a:off x="11212134" y="7122361"/>
            <a:ext cx="2313124" cy="2444517"/>
          </a:xfrm>
          <a:custGeom>
            <a:avLst/>
            <a:gdLst/>
            <a:ahLst/>
            <a:cxnLst/>
            <a:rect r="r" b="b" t="t" l="l"/>
            <a:pathLst>
              <a:path h="2444517" w="2313124">
                <a:moveTo>
                  <a:pt x="0" y="0"/>
                </a:moveTo>
                <a:lnTo>
                  <a:pt x="2313125" y="0"/>
                </a:lnTo>
                <a:lnTo>
                  <a:pt x="2313125" y="2444517"/>
                </a:lnTo>
                <a:lnTo>
                  <a:pt x="0" y="2444517"/>
                </a:lnTo>
                <a:lnTo>
                  <a:pt x="0" y="0"/>
                </a:lnTo>
                <a:close/>
              </a:path>
            </a:pathLst>
          </a:custGeom>
          <a:blipFill>
            <a:blip r:embed="rId10"/>
            <a:stretch>
              <a:fillRect l="0" t="0" r="0" b="0"/>
            </a:stretch>
          </a:blipFill>
        </p:spPr>
      </p:sp>
      <p:sp>
        <p:nvSpPr>
          <p:cNvPr name="Freeform 12" id="12"/>
          <p:cNvSpPr/>
          <p:nvPr/>
        </p:nvSpPr>
        <p:spPr>
          <a:xfrm flipH="false" flipV="false" rot="-1034059">
            <a:off x="8597567" y="449353"/>
            <a:ext cx="2776758" cy="2478257"/>
          </a:xfrm>
          <a:custGeom>
            <a:avLst/>
            <a:gdLst/>
            <a:ahLst/>
            <a:cxnLst/>
            <a:rect r="r" b="b" t="t" l="l"/>
            <a:pathLst>
              <a:path h="2478257" w="2776758">
                <a:moveTo>
                  <a:pt x="0" y="0"/>
                </a:moveTo>
                <a:lnTo>
                  <a:pt x="2776759" y="0"/>
                </a:lnTo>
                <a:lnTo>
                  <a:pt x="2776759" y="2478257"/>
                </a:lnTo>
                <a:lnTo>
                  <a:pt x="0" y="2478257"/>
                </a:lnTo>
                <a:lnTo>
                  <a:pt x="0" y="0"/>
                </a:lnTo>
                <a:close/>
              </a:path>
            </a:pathLst>
          </a:custGeom>
          <a:blipFill>
            <a:blip r:embed="rId11"/>
            <a:stretch>
              <a:fillRect l="0" t="0" r="0" b="0"/>
            </a:stretch>
          </a:blipFill>
        </p:spPr>
      </p:sp>
      <p:sp>
        <p:nvSpPr>
          <p:cNvPr name="Freeform 13" id="13"/>
          <p:cNvSpPr/>
          <p:nvPr/>
        </p:nvSpPr>
        <p:spPr>
          <a:xfrm flipH="false" flipV="false" rot="996189">
            <a:off x="13486354" y="2510160"/>
            <a:ext cx="2214958" cy="2617380"/>
          </a:xfrm>
          <a:custGeom>
            <a:avLst/>
            <a:gdLst/>
            <a:ahLst/>
            <a:cxnLst/>
            <a:rect r="r" b="b" t="t" l="l"/>
            <a:pathLst>
              <a:path h="2617380" w="2214958">
                <a:moveTo>
                  <a:pt x="0" y="0"/>
                </a:moveTo>
                <a:lnTo>
                  <a:pt x="2214958" y="0"/>
                </a:lnTo>
                <a:lnTo>
                  <a:pt x="2214958" y="2617380"/>
                </a:lnTo>
                <a:lnTo>
                  <a:pt x="0" y="2617380"/>
                </a:lnTo>
                <a:lnTo>
                  <a:pt x="0" y="0"/>
                </a:lnTo>
                <a:close/>
              </a:path>
            </a:pathLst>
          </a:custGeom>
          <a:blipFill>
            <a:blip r:embed="rId1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396099" y="174611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5787097" y="489311"/>
            <a:ext cx="2136109" cy="2222220"/>
          </a:xfrm>
          <a:custGeom>
            <a:avLst/>
            <a:gdLst/>
            <a:ahLst/>
            <a:cxnLst/>
            <a:rect r="r" b="b" t="t" l="l"/>
            <a:pathLst>
              <a:path h="2222220" w="2136109">
                <a:moveTo>
                  <a:pt x="0" y="0"/>
                </a:moveTo>
                <a:lnTo>
                  <a:pt x="2136110" y="0"/>
                </a:lnTo>
                <a:lnTo>
                  <a:pt x="2136110" y="2222221"/>
                </a:lnTo>
                <a:lnTo>
                  <a:pt x="0" y="2222221"/>
                </a:lnTo>
                <a:lnTo>
                  <a:pt x="0" y="0"/>
                </a:lnTo>
                <a:close/>
              </a:path>
            </a:pathLst>
          </a:custGeom>
          <a:blipFill>
            <a:blip r:embed="rId4"/>
            <a:stretch>
              <a:fillRect l="0" t="0" r="0" b="0"/>
            </a:stretch>
          </a:blipFill>
        </p:spPr>
      </p:sp>
      <p:sp>
        <p:nvSpPr>
          <p:cNvPr name="Freeform 5" id="5"/>
          <p:cNvSpPr/>
          <p:nvPr/>
        </p:nvSpPr>
        <p:spPr>
          <a:xfrm flipH="false" flipV="false" rot="0">
            <a:off x="3346975" y="2365993"/>
            <a:ext cx="4102677" cy="3077008"/>
          </a:xfrm>
          <a:custGeom>
            <a:avLst/>
            <a:gdLst/>
            <a:ahLst/>
            <a:cxnLst/>
            <a:rect r="r" b="b" t="t" l="l"/>
            <a:pathLst>
              <a:path h="3077008" w="4102677">
                <a:moveTo>
                  <a:pt x="0" y="0"/>
                </a:moveTo>
                <a:lnTo>
                  <a:pt x="4102677" y="0"/>
                </a:lnTo>
                <a:lnTo>
                  <a:pt x="4102677" y="3077008"/>
                </a:lnTo>
                <a:lnTo>
                  <a:pt x="0" y="3077008"/>
                </a:lnTo>
                <a:lnTo>
                  <a:pt x="0" y="0"/>
                </a:lnTo>
                <a:close/>
              </a:path>
            </a:pathLst>
          </a:custGeom>
          <a:blipFill>
            <a:blip r:embed="rId5"/>
            <a:stretch>
              <a:fillRect l="0" t="0" r="0" b="0"/>
            </a:stretch>
          </a:blipFill>
        </p:spPr>
      </p:sp>
      <p:sp>
        <p:nvSpPr>
          <p:cNvPr name="Freeform 6" id="6"/>
          <p:cNvSpPr/>
          <p:nvPr/>
        </p:nvSpPr>
        <p:spPr>
          <a:xfrm flipH="false" flipV="false" rot="0">
            <a:off x="10034555" y="3193813"/>
            <a:ext cx="6401323" cy="4800992"/>
          </a:xfrm>
          <a:custGeom>
            <a:avLst/>
            <a:gdLst/>
            <a:ahLst/>
            <a:cxnLst/>
            <a:rect r="r" b="b" t="t" l="l"/>
            <a:pathLst>
              <a:path h="4800992" w="6401323">
                <a:moveTo>
                  <a:pt x="0" y="0"/>
                </a:moveTo>
                <a:lnTo>
                  <a:pt x="6401323" y="0"/>
                </a:lnTo>
                <a:lnTo>
                  <a:pt x="6401323" y="4800993"/>
                </a:lnTo>
                <a:lnTo>
                  <a:pt x="0" y="4800993"/>
                </a:lnTo>
                <a:lnTo>
                  <a:pt x="0" y="0"/>
                </a:lnTo>
                <a:close/>
              </a:path>
            </a:pathLst>
          </a:custGeom>
          <a:blipFill>
            <a:blip r:embed="rId6"/>
            <a:stretch>
              <a:fillRect l="0" t="0" r="0" b="0"/>
            </a:stretch>
          </a:blipFill>
        </p:spPr>
      </p:sp>
      <p:sp>
        <p:nvSpPr>
          <p:cNvPr name="TextBox 7" id="7"/>
          <p:cNvSpPr txBox="true"/>
          <p:nvPr/>
        </p:nvSpPr>
        <p:spPr>
          <a:xfrm rot="0">
            <a:off x="-53691" y="921862"/>
            <a:ext cx="16244936" cy="824248"/>
          </a:xfrm>
          <a:prstGeom prst="rect">
            <a:avLst/>
          </a:prstGeom>
        </p:spPr>
        <p:txBody>
          <a:bodyPr anchor="t" rtlCol="false" tIns="0" lIns="0" bIns="0" rIns="0">
            <a:spAutoFit/>
          </a:bodyPr>
          <a:lstStyle/>
          <a:p>
            <a:pPr algn="ctr">
              <a:lnSpc>
                <a:spcPts val="6110"/>
              </a:lnSpc>
            </a:pPr>
            <a:r>
              <a:rPr lang="en-US" sz="6500">
                <a:solidFill>
                  <a:srgbClr val="000000"/>
                </a:solidFill>
                <a:latin typeface="Quicksand Bold"/>
              </a:rPr>
              <a:t>Experimentes / experimente </a:t>
            </a:r>
          </a:p>
        </p:txBody>
      </p:sp>
      <p:sp>
        <p:nvSpPr>
          <p:cNvPr name="TextBox 8" id="8"/>
          <p:cNvSpPr txBox="true"/>
          <p:nvPr/>
        </p:nvSpPr>
        <p:spPr>
          <a:xfrm rot="0">
            <a:off x="8068777" y="1885464"/>
            <a:ext cx="7499245" cy="1056307"/>
          </a:xfrm>
          <a:prstGeom prst="rect">
            <a:avLst/>
          </a:prstGeom>
        </p:spPr>
        <p:txBody>
          <a:bodyPr anchor="t" rtlCol="false" tIns="0" lIns="0" bIns="0" rIns="0">
            <a:spAutoFit/>
          </a:bodyPr>
          <a:lstStyle/>
          <a:p>
            <a:pPr algn="ctr">
              <a:lnSpc>
                <a:spcPts val="4020"/>
              </a:lnSpc>
            </a:pPr>
            <a:r>
              <a:rPr lang="en-US" sz="4277">
                <a:solidFill>
                  <a:srgbClr val="000000"/>
                </a:solidFill>
                <a:latin typeface="Quicksand Bold"/>
              </a:rPr>
              <a:t>Floating and dissolving</a:t>
            </a:r>
          </a:p>
          <a:p>
            <a:pPr algn="ctr">
              <a:lnSpc>
                <a:spcPts val="4020"/>
              </a:lnSpc>
            </a:pPr>
            <a:r>
              <a:rPr lang="en-US" sz="4277">
                <a:solidFill>
                  <a:srgbClr val="000000"/>
                </a:solidFill>
                <a:latin typeface="Quicksand Bold"/>
              </a:rPr>
              <a:t> / Plutirea și dizolvarea</a:t>
            </a:r>
          </a:p>
        </p:txBody>
      </p:sp>
      <p:sp>
        <p:nvSpPr>
          <p:cNvPr name="TextBox 9" id="9"/>
          <p:cNvSpPr txBox="true"/>
          <p:nvPr/>
        </p:nvSpPr>
        <p:spPr>
          <a:xfrm rot="0">
            <a:off x="-53691" y="6024026"/>
            <a:ext cx="9725227" cy="3429000"/>
          </a:xfrm>
          <a:prstGeom prst="rect">
            <a:avLst/>
          </a:prstGeom>
        </p:spPr>
        <p:txBody>
          <a:bodyPr anchor="t" rtlCol="false" tIns="0" lIns="0" bIns="0" rIns="0">
            <a:spAutoFit/>
          </a:bodyPr>
          <a:lstStyle/>
          <a:p>
            <a:pPr algn="ctr">
              <a:lnSpc>
                <a:spcPts val="2700"/>
              </a:lnSpc>
            </a:pPr>
            <a:r>
              <a:rPr lang="en-US" sz="2000" spc="250">
                <a:solidFill>
                  <a:srgbClr val="000000"/>
                </a:solidFill>
                <a:latin typeface="Quicksand Bold"/>
              </a:rPr>
              <a:t>COPIII AU OBSERVAT DIFERITE OBIECTE CARE PLUTESC SAU SE SCUFUNDĂ. AU VERIFICAT CARE DIN URMĂTOARELE MATERIALE SE DIZOLVĂ SAU NU: ULEI, CERNEALĂ, NISIP, SCLIPICI, ZAHĂR, SARE.</a:t>
            </a:r>
          </a:p>
          <a:p>
            <a:pPr algn="ctr">
              <a:lnSpc>
                <a:spcPts val="2700"/>
              </a:lnSpc>
            </a:pPr>
          </a:p>
          <a:p>
            <a:pPr algn="ctr">
              <a:lnSpc>
                <a:spcPts val="2700"/>
              </a:lnSpc>
            </a:pPr>
            <a:r>
              <a:rPr lang="en-US" sz="2000" spc="250">
                <a:solidFill>
                  <a:srgbClr val="000000"/>
                </a:solidFill>
                <a:latin typeface="Quicksand Bold"/>
              </a:rPr>
              <a:t>THE CHILDREN OBSERVED DIFFERENT OBJECTS THAT FLOAT OR SINK. THEY CHECKED WHICH OF THE FOLLOWING MATERIALS DISSOLVE OR NOT: OIL, INK, SAND, GLITTER, SUGAR, SALT.</a:t>
            </a:r>
          </a:p>
          <a:p>
            <a:pPr algn="ctr">
              <a:lnSpc>
                <a:spcPts val="2700"/>
              </a:lnSpc>
            </a:pPr>
          </a:p>
          <a:p>
            <a:pPr algn="ctr">
              <a:lnSpc>
                <a:spcPts val="2700"/>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6191245" y="295415"/>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6941087" y="3703286"/>
            <a:ext cx="4405826" cy="4385429"/>
          </a:xfrm>
          <a:custGeom>
            <a:avLst/>
            <a:gdLst/>
            <a:ahLst/>
            <a:cxnLst/>
            <a:rect r="r" b="b" t="t" l="l"/>
            <a:pathLst>
              <a:path h="4385429" w="4405826">
                <a:moveTo>
                  <a:pt x="0" y="0"/>
                </a:moveTo>
                <a:lnTo>
                  <a:pt x="4405826" y="0"/>
                </a:lnTo>
                <a:lnTo>
                  <a:pt x="4405826" y="4385429"/>
                </a:lnTo>
                <a:lnTo>
                  <a:pt x="0" y="4385429"/>
                </a:lnTo>
                <a:lnTo>
                  <a:pt x="0" y="0"/>
                </a:lnTo>
                <a:close/>
              </a:path>
            </a:pathLst>
          </a:custGeom>
          <a:blipFill>
            <a:blip r:embed="rId5"/>
            <a:stretch>
              <a:fillRect l="0" t="0" r="0" b="0"/>
            </a:stretch>
          </a:blipFill>
        </p:spPr>
      </p:sp>
      <p:sp>
        <p:nvSpPr>
          <p:cNvPr name="Freeform 6" id="6"/>
          <p:cNvSpPr/>
          <p:nvPr/>
        </p:nvSpPr>
        <p:spPr>
          <a:xfrm flipH="false" flipV="false" rot="0">
            <a:off x="12356563" y="3681905"/>
            <a:ext cx="4406810" cy="4406810"/>
          </a:xfrm>
          <a:custGeom>
            <a:avLst/>
            <a:gdLst/>
            <a:ahLst/>
            <a:cxnLst/>
            <a:rect r="r" b="b" t="t" l="l"/>
            <a:pathLst>
              <a:path h="4406810" w="4406810">
                <a:moveTo>
                  <a:pt x="0" y="0"/>
                </a:moveTo>
                <a:lnTo>
                  <a:pt x="4406810" y="0"/>
                </a:lnTo>
                <a:lnTo>
                  <a:pt x="4406810" y="4406810"/>
                </a:lnTo>
                <a:lnTo>
                  <a:pt x="0" y="4406810"/>
                </a:lnTo>
                <a:lnTo>
                  <a:pt x="0" y="0"/>
                </a:lnTo>
                <a:close/>
              </a:path>
            </a:pathLst>
          </a:custGeom>
          <a:blipFill>
            <a:blip r:embed="rId6"/>
            <a:stretch>
              <a:fillRect l="0" t="0" r="0" b="0"/>
            </a:stretch>
          </a:blipFill>
        </p:spPr>
      </p:sp>
      <p:sp>
        <p:nvSpPr>
          <p:cNvPr name="TextBox 7" id="7"/>
          <p:cNvSpPr txBox="true"/>
          <p:nvPr/>
        </p:nvSpPr>
        <p:spPr>
          <a:xfrm rot="0">
            <a:off x="2561108" y="921862"/>
            <a:ext cx="13630138" cy="1595773"/>
          </a:xfrm>
          <a:prstGeom prst="rect">
            <a:avLst/>
          </a:prstGeom>
        </p:spPr>
        <p:txBody>
          <a:bodyPr anchor="t" rtlCol="false" tIns="0" lIns="0" bIns="0" rIns="0">
            <a:spAutoFit/>
          </a:bodyPr>
          <a:lstStyle/>
          <a:p>
            <a:pPr algn="ctr">
              <a:lnSpc>
                <a:spcPts val="6110"/>
              </a:lnSpc>
            </a:pPr>
            <a:r>
              <a:rPr lang="en-US" sz="6500">
                <a:solidFill>
                  <a:srgbClr val="000000"/>
                </a:solidFill>
                <a:latin typeface="Quicksand Bold"/>
              </a:rPr>
              <a:t>Education for the environment / Educație pentru mediu</a:t>
            </a:r>
          </a:p>
        </p:txBody>
      </p:sp>
      <p:sp>
        <p:nvSpPr>
          <p:cNvPr name="TextBox 8" id="8"/>
          <p:cNvSpPr txBox="true"/>
          <p:nvPr/>
        </p:nvSpPr>
        <p:spPr>
          <a:xfrm rot="0">
            <a:off x="783892" y="3655661"/>
            <a:ext cx="5152111" cy="5241925"/>
          </a:xfrm>
          <a:prstGeom prst="rect">
            <a:avLst/>
          </a:prstGeom>
        </p:spPr>
        <p:txBody>
          <a:bodyPr anchor="t" rtlCol="false" tIns="0" lIns="0" bIns="0" rIns="0">
            <a:spAutoFit/>
          </a:bodyPr>
          <a:lstStyle/>
          <a:p>
            <a:pPr algn="ctr">
              <a:lnSpc>
                <a:spcPts val="3499"/>
              </a:lnSpc>
            </a:pPr>
            <a:r>
              <a:rPr lang="en-US" sz="2499">
                <a:solidFill>
                  <a:srgbClr val="000000"/>
                </a:solidFill>
                <a:latin typeface="Quicksand Bold"/>
              </a:rPr>
              <a:t>În cadrul ”Educației pentru mediu”, preșcolarii au participat la activități diverse, au folosit materiale din natură și au realizat experimente</a:t>
            </a:r>
          </a:p>
          <a:p>
            <a:pPr algn="ctr">
              <a:lnSpc>
                <a:spcPts val="3499"/>
              </a:lnSpc>
            </a:pPr>
          </a:p>
          <a:p>
            <a:pPr algn="ctr">
              <a:lnSpc>
                <a:spcPts val="3499"/>
              </a:lnSpc>
              <a:spcBef>
                <a:spcPct val="0"/>
              </a:spcBef>
            </a:pPr>
            <a:r>
              <a:rPr lang="en-US" sz="2499">
                <a:solidFill>
                  <a:srgbClr val="000000"/>
                </a:solidFill>
                <a:latin typeface="Quicksand Bold"/>
              </a:rPr>
              <a:t>As part of the "Education for the environment" theme, preschoolers participated in various activities in which they used materials from nature, and also carried out experiments.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6191245" y="295415"/>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7752881" y="2365993"/>
            <a:ext cx="8438365" cy="4037116"/>
          </a:xfrm>
          <a:custGeom>
            <a:avLst/>
            <a:gdLst/>
            <a:ahLst/>
            <a:cxnLst/>
            <a:rect r="r" b="b" t="t" l="l"/>
            <a:pathLst>
              <a:path h="4037116" w="8438365">
                <a:moveTo>
                  <a:pt x="0" y="0"/>
                </a:moveTo>
                <a:lnTo>
                  <a:pt x="8438364" y="0"/>
                </a:lnTo>
                <a:lnTo>
                  <a:pt x="8438364" y="4037116"/>
                </a:lnTo>
                <a:lnTo>
                  <a:pt x="0" y="4037116"/>
                </a:lnTo>
                <a:lnTo>
                  <a:pt x="0" y="0"/>
                </a:lnTo>
                <a:close/>
              </a:path>
            </a:pathLst>
          </a:custGeom>
          <a:blipFill>
            <a:blip r:embed="rId5"/>
            <a:stretch>
              <a:fillRect l="0" t="0" r="0" b="0"/>
            </a:stretch>
          </a:blipFill>
        </p:spPr>
      </p:sp>
      <p:sp>
        <p:nvSpPr>
          <p:cNvPr name="Freeform 6" id="6"/>
          <p:cNvSpPr/>
          <p:nvPr/>
        </p:nvSpPr>
        <p:spPr>
          <a:xfrm flipH="false" flipV="false" rot="0">
            <a:off x="7323087" y="6688859"/>
            <a:ext cx="8406989" cy="3299434"/>
          </a:xfrm>
          <a:custGeom>
            <a:avLst/>
            <a:gdLst/>
            <a:ahLst/>
            <a:cxnLst/>
            <a:rect r="r" b="b" t="t" l="l"/>
            <a:pathLst>
              <a:path h="3299434" w="8406989">
                <a:moveTo>
                  <a:pt x="0" y="0"/>
                </a:moveTo>
                <a:lnTo>
                  <a:pt x="8406989" y="0"/>
                </a:lnTo>
                <a:lnTo>
                  <a:pt x="8406989" y="3299435"/>
                </a:lnTo>
                <a:lnTo>
                  <a:pt x="0" y="3299435"/>
                </a:lnTo>
                <a:lnTo>
                  <a:pt x="0" y="0"/>
                </a:lnTo>
                <a:close/>
              </a:path>
            </a:pathLst>
          </a:custGeom>
          <a:blipFill>
            <a:blip r:embed="rId6"/>
            <a:stretch>
              <a:fillRect l="0" t="0" r="0" b="0"/>
            </a:stretch>
          </a:blipFill>
        </p:spPr>
      </p:sp>
      <p:sp>
        <p:nvSpPr>
          <p:cNvPr name="TextBox 7" id="7"/>
          <p:cNvSpPr txBox="true"/>
          <p:nvPr/>
        </p:nvSpPr>
        <p:spPr>
          <a:xfrm rot="0">
            <a:off x="2801944" y="883762"/>
            <a:ext cx="12608569" cy="1192637"/>
          </a:xfrm>
          <a:prstGeom prst="rect">
            <a:avLst/>
          </a:prstGeom>
        </p:spPr>
        <p:txBody>
          <a:bodyPr anchor="t" rtlCol="false" tIns="0" lIns="0" bIns="0" rIns="0">
            <a:spAutoFit/>
          </a:bodyPr>
          <a:lstStyle/>
          <a:p>
            <a:pPr algn="ctr">
              <a:lnSpc>
                <a:spcPts val="4576"/>
              </a:lnSpc>
            </a:pPr>
            <a:r>
              <a:rPr lang="en-US" sz="4868">
                <a:solidFill>
                  <a:srgbClr val="000000"/>
                </a:solidFill>
                <a:latin typeface="Quicksand Bold"/>
              </a:rPr>
              <a:t>Energy Resources / Resurse energetice</a:t>
            </a:r>
          </a:p>
          <a:p>
            <a:pPr algn="ctr">
              <a:lnSpc>
                <a:spcPts val="4576"/>
              </a:lnSpc>
            </a:pPr>
          </a:p>
        </p:txBody>
      </p:sp>
      <p:sp>
        <p:nvSpPr>
          <p:cNvPr name="TextBox 8" id="8"/>
          <p:cNvSpPr txBox="true"/>
          <p:nvPr/>
        </p:nvSpPr>
        <p:spPr>
          <a:xfrm rot="0">
            <a:off x="433668" y="3904962"/>
            <a:ext cx="6889419" cy="3566991"/>
          </a:xfrm>
          <a:prstGeom prst="rect">
            <a:avLst/>
          </a:prstGeom>
        </p:spPr>
        <p:txBody>
          <a:bodyPr anchor="t" rtlCol="false" tIns="0" lIns="0" bIns="0" rIns="0">
            <a:spAutoFit/>
          </a:bodyPr>
          <a:lstStyle/>
          <a:p>
            <a:pPr algn="ctr">
              <a:lnSpc>
                <a:spcPts val="2589"/>
              </a:lnSpc>
            </a:pPr>
            <a:r>
              <a:rPr lang="en-US" sz="1849">
                <a:solidFill>
                  <a:srgbClr val="000000"/>
                </a:solidFill>
                <a:latin typeface="Quicksand Bold"/>
              </a:rPr>
              <a:t>În cadrul activităților despre Resurse Energetice preșcolarii au aflat informații despre panoul fotovoltaic solar și princiul său de funcționare.</a:t>
            </a:r>
          </a:p>
          <a:p>
            <a:pPr algn="ctr">
              <a:lnSpc>
                <a:spcPts val="2589"/>
              </a:lnSpc>
            </a:pPr>
            <a:r>
              <a:rPr lang="en-US" sz="1849">
                <a:solidFill>
                  <a:srgbClr val="000000"/>
                </a:solidFill>
                <a:latin typeface="Quicksand Bold"/>
              </a:rPr>
              <a:t>De asemenea, au ascultat povestea ”Valea Morilor” de Noelia Blanco și au creat mori de vânt.</a:t>
            </a:r>
          </a:p>
          <a:p>
            <a:pPr algn="ctr">
              <a:lnSpc>
                <a:spcPts val="2589"/>
              </a:lnSpc>
            </a:pPr>
          </a:p>
          <a:p>
            <a:pPr algn="ctr">
              <a:lnSpc>
                <a:spcPts val="2589"/>
              </a:lnSpc>
              <a:spcBef>
                <a:spcPct val="0"/>
              </a:spcBef>
            </a:pPr>
            <a:r>
              <a:rPr lang="en-US" sz="1849">
                <a:solidFill>
                  <a:srgbClr val="000000"/>
                </a:solidFill>
                <a:latin typeface="Quicksand Bold"/>
              </a:rPr>
              <a:t>As part of the "Energy Resources" theme, preschoolers learned how photovoltaic solar panels work.</a:t>
            </a:r>
          </a:p>
          <a:p>
            <a:pPr algn="ctr">
              <a:lnSpc>
                <a:spcPts val="2589"/>
              </a:lnSpc>
              <a:spcBef>
                <a:spcPct val="0"/>
              </a:spcBef>
            </a:pPr>
            <a:r>
              <a:rPr lang="en-US" sz="1849">
                <a:solidFill>
                  <a:srgbClr val="000000"/>
                </a:solidFill>
                <a:latin typeface="Quicksand Bold"/>
              </a:rPr>
              <a:t>They also listened to the story ”The Mill Valley” by Noelia Blanco and created windmills.</a:t>
            </a:r>
          </a:p>
          <a:p>
            <a:pPr algn="ctr">
              <a:lnSpc>
                <a:spcPts val="2589"/>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6191245" y="295415"/>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6697889" y="1661413"/>
            <a:ext cx="3062809" cy="4083745"/>
          </a:xfrm>
          <a:custGeom>
            <a:avLst/>
            <a:gdLst/>
            <a:ahLst/>
            <a:cxnLst/>
            <a:rect r="r" b="b" t="t" l="l"/>
            <a:pathLst>
              <a:path h="4083745" w="3062809">
                <a:moveTo>
                  <a:pt x="0" y="0"/>
                </a:moveTo>
                <a:lnTo>
                  <a:pt x="3062809" y="0"/>
                </a:lnTo>
                <a:lnTo>
                  <a:pt x="3062809" y="4083746"/>
                </a:lnTo>
                <a:lnTo>
                  <a:pt x="0" y="4083746"/>
                </a:lnTo>
                <a:lnTo>
                  <a:pt x="0" y="0"/>
                </a:lnTo>
                <a:close/>
              </a:path>
            </a:pathLst>
          </a:custGeom>
          <a:blipFill>
            <a:blip r:embed="rId5"/>
            <a:stretch>
              <a:fillRect l="0" t="0" r="0" b="0"/>
            </a:stretch>
          </a:blipFill>
        </p:spPr>
      </p:sp>
      <p:sp>
        <p:nvSpPr>
          <p:cNvPr name="Freeform 6" id="6"/>
          <p:cNvSpPr/>
          <p:nvPr/>
        </p:nvSpPr>
        <p:spPr>
          <a:xfrm flipH="false" flipV="false" rot="0">
            <a:off x="11134931" y="2099942"/>
            <a:ext cx="4275583" cy="3206687"/>
          </a:xfrm>
          <a:custGeom>
            <a:avLst/>
            <a:gdLst/>
            <a:ahLst/>
            <a:cxnLst/>
            <a:rect r="r" b="b" t="t" l="l"/>
            <a:pathLst>
              <a:path h="3206687" w="4275583">
                <a:moveTo>
                  <a:pt x="0" y="0"/>
                </a:moveTo>
                <a:lnTo>
                  <a:pt x="4275583" y="0"/>
                </a:lnTo>
                <a:lnTo>
                  <a:pt x="4275583" y="3206688"/>
                </a:lnTo>
                <a:lnTo>
                  <a:pt x="0" y="3206688"/>
                </a:lnTo>
                <a:lnTo>
                  <a:pt x="0" y="0"/>
                </a:lnTo>
                <a:close/>
              </a:path>
            </a:pathLst>
          </a:custGeom>
          <a:blipFill>
            <a:blip r:embed="rId6"/>
            <a:stretch>
              <a:fillRect l="0" t="0" r="0" b="0"/>
            </a:stretch>
          </a:blipFill>
        </p:spPr>
      </p:sp>
      <p:sp>
        <p:nvSpPr>
          <p:cNvPr name="Freeform 7" id="7"/>
          <p:cNvSpPr/>
          <p:nvPr/>
        </p:nvSpPr>
        <p:spPr>
          <a:xfrm flipH="false" flipV="false" rot="-591424">
            <a:off x="8809101" y="5383233"/>
            <a:ext cx="3169455" cy="4275598"/>
          </a:xfrm>
          <a:custGeom>
            <a:avLst/>
            <a:gdLst/>
            <a:ahLst/>
            <a:cxnLst/>
            <a:rect r="r" b="b" t="t" l="l"/>
            <a:pathLst>
              <a:path h="4275598" w="3169455">
                <a:moveTo>
                  <a:pt x="0" y="0"/>
                </a:moveTo>
                <a:lnTo>
                  <a:pt x="3169455" y="0"/>
                </a:lnTo>
                <a:lnTo>
                  <a:pt x="3169455" y="4275598"/>
                </a:lnTo>
                <a:lnTo>
                  <a:pt x="0" y="4275598"/>
                </a:lnTo>
                <a:lnTo>
                  <a:pt x="0" y="0"/>
                </a:lnTo>
                <a:close/>
              </a:path>
            </a:pathLst>
          </a:custGeom>
          <a:blipFill>
            <a:blip r:embed="rId7"/>
            <a:stretch>
              <a:fillRect l="0" t="0" r="0" b="0"/>
            </a:stretch>
          </a:blipFill>
        </p:spPr>
      </p:sp>
      <p:sp>
        <p:nvSpPr>
          <p:cNvPr name="Freeform 8" id="8"/>
          <p:cNvSpPr/>
          <p:nvPr/>
        </p:nvSpPr>
        <p:spPr>
          <a:xfrm flipH="false" flipV="false" rot="1414310">
            <a:off x="13392713" y="5199591"/>
            <a:ext cx="3131663" cy="4250114"/>
          </a:xfrm>
          <a:custGeom>
            <a:avLst/>
            <a:gdLst/>
            <a:ahLst/>
            <a:cxnLst/>
            <a:rect r="r" b="b" t="t" l="l"/>
            <a:pathLst>
              <a:path h="4250114" w="3131663">
                <a:moveTo>
                  <a:pt x="0" y="0"/>
                </a:moveTo>
                <a:lnTo>
                  <a:pt x="3131663" y="0"/>
                </a:lnTo>
                <a:lnTo>
                  <a:pt x="3131663" y="4250115"/>
                </a:lnTo>
                <a:lnTo>
                  <a:pt x="0" y="4250115"/>
                </a:lnTo>
                <a:lnTo>
                  <a:pt x="0" y="0"/>
                </a:lnTo>
                <a:close/>
              </a:path>
            </a:pathLst>
          </a:custGeom>
          <a:blipFill>
            <a:blip r:embed="rId8"/>
            <a:stretch>
              <a:fillRect l="0" t="0" r="0" b="0"/>
            </a:stretch>
          </a:blipFill>
        </p:spPr>
      </p:sp>
      <p:sp>
        <p:nvSpPr>
          <p:cNvPr name="TextBox 9" id="9"/>
          <p:cNvSpPr txBox="true"/>
          <p:nvPr/>
        </p:nvSpPr>
        <p:spPr>
          <a:xfrm rot="0">
            <a:off x="2801944" y="883762"/>
            <a:ext cx="12608569" cy="614788"/>
          </a:xfrm>
          <a:prstGeom prst="rect">
            <a:avLst/>
          </a:prstGeom>
        </p:spPr>
        <p:txBody>
          <a:bodyPr anchor="t" rtlCol="false" tIns="0" lIns="0" bIns="0" rIns="0">
            <a:spAutoFit/>
          </a:bodyPr>
          <a:lstStyle/>
          <a:p>
            <a:pPr algn="ctr">
              <a:lnSpc>
                <a:spcPts val="4576"/>
              </a:lnSpc>
            </a:pPr>
            <a:r>
              <a:rPr lang="en-US" sz="4868">
                <a:solidFill>
                  <a:srgbClr val="000000"/>
                </a:solidFill>
                <a:latin typeface="Quicksand Bold"/>
              </a:rPr>
              <a:t>Mathematics / Matematica</a:t>
            </a:r>
          </a:p>
        </p:txBody>
      </p:sp>
      <p:sp>
        <p:nvSpPr>
          <p:cNvPr name="TextBox 10" id="10"/>
          <p:cNvSpPr txBox="true"/>
          <p:nvPr/>
        </p:nvSpPr>
        <p:spPr>
          <a:xfrm rot="0">
            <a:off x="677307" y="3923106"/>
            <a:ext cx="5671510" cy="4290535"/>
          </a:xfrm>
          <a:prstGeom prst="rect">
            <a:avLst/>
          </a:prstGeom>
        </p:spPr>
        <p:txBody>
          <a:bodyPr anchor="t" rtlCol="false" tIns="0" lIns="0" bIns="0" rIns="0">
            <a:spAutoFit/>
          </a:bodyPr>
          <a:lstStyle/>
          <a:p>
            <a:pPr algn="ctr">
              <a:lnSpc>
                <a:spcPts val="3420"/>
              </a:lnSpc>
              <a:spcBef>
                <a:spcPct val="0"/>
              </a:spcBef>
            </a:pPr>
            <a:r>
              <a:rPr lang="en-US" sz="2443">
                <a:solidFill>
                  <a:srgbClr val="000000"/>
                </a:solidFill>
                <a:latin typeface="Quicksand Bold"/>
              </a:rPr>
              <a:t>Matematica face parte din viața noastră. Suntem înconjurați de numere și forme geometrice.</a:t>
            </a:r>
          </a:p>
          <a:p>
            <a:pPr algn="ctr">
              <a:lnSpc>
                <a:spcPts val="3420"/>
              </a:lnSpc>
              <a:spcBef>
                <a:spcPct val="0"/>
              </a:spcBef>
            </a:pPr>
          </a:p>
          <a:p>
            <a:pPr algn="ctr">
              <a:lnSpc>
                <a:spcPts val="3420"/>
              </a:lnSpc>
              <a:spcBef>
                <a:spcPct val="0"/>
              </a:spcBef>
            </a:pPr>
            <a:r>
              <a:rPr lang="en-US" sz="2443">
                <a:solidFill>
                  <a:srgbClr val="000000"/>
                </a:solidFill>
                <a:latin typeface="Quicksand Bold"/>
              </a:rPr>
              <a:t>Mathematics is part of our life. We are surrounded by numbers and geometric shapes.</a:t>
            </a:r>
          </a:p>
          <a:p>
            <a:pPr algn="ctr">
              <a:lnSpc>
                <a:spcPts val="3420"/>
              </a:lnSpc>
              <a:spcBef>
                <a:spcPct val="0"/>
              </a:spcBef>
            </a:pPr>
          </a:p>
          <a:p>
            <a:pPr algn="ctr">
              <a:lnSpc>
                <a:spcPts val="3420"/>
              </a:lnSpc>
              <a:spcBef>
                <a:spcPct val="0"/>
              </a:spcBef>
            </a:pPr>
          </a:p>
          <a:p>
            <a:pPr algn="ctr">
              <a:lnSpc>
                <a:spcPts val="3420"/>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6191245" y="295415"/>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7839354" y="2720519"/>
            <a:ext cx="4587016" cy="4173044"/>
          </a:xfrm>
          <a:custGeom>
            <a:avLst/>
            <a:gdLst/>
            <a:ahLst/>
            <a:cxnLst/>
            <a:rect r="r" b="b" t="t" l="l"/>
            <a:pathLst>
              <a:path h="4173044" w="4587016">
                <a:moveTo>
                  <a:pt x="0" y="0"/>
                </a:moveTo>
                <a:lnTo>
                  <a:pt x="4587016" y="0"/>
                </a:lnTo>
                <a:lnTo>
                  <a:pt x="4587016" y="4173044"/>
                </a:lnTo>
                <a:lnTo>
                  <a:pt x="0" y="4173044"/>
                </a:lnTo>
                <a:lnTo>
                  <a:pt x="0" y="0"/>
                </a:lnTo>
                <a:close/>
              </a:path>
            </a:pathLst>
          </a:custGeom>
          <a:blipFill>
            <a:blip r:embed="rId5"/>
            <a:stretch>
              <a:fillRect l="0" t="-4960" r="0" b="-4960"/>
            </a:stretch>
          </a:blipFill>
        </p:spPr>
      </p:sp>
      <p:sp>
        <p:nvSpPr>
          <p:cNvPr name="Freeform 6" id="6"/>
          <p:cNvSpPr/>
          <p:nvPr/>
        </p:nvSpPr>
        <p:spPr>
          <a:xfrm flipH="false" flipV="false" rot="0">
            <a:off x="13140891" y="2989747"/>
            <a:ext cx="3656281" cy="5004319"/>
          </a:xfrm>
          <a:custGeom>
            <a:avLst/>
            <a:gdLst/>
            <a:ahLst/>
            <a:cxnLst/>
            <a:rect r="r" b="b" t="t" l="l"/>
            <a:pathLst>
              <a:path h="5004319" w="3656281">
                <a:moveTo>
                  <a:pt x="0" y="0"/>
                </a:moveTo>
                <a:lnTo>
                  <a:pt x="3656281" y="0"/>
                </a:lnTo>
                <a:lnTo>
                  <a:pt x="3656281" y="5004319"/>
                </a:lnTo>
                <a:lnTo>
                  <a:pt x="0" y="5004319"/>
                </a:lnTo>
                <a:lnTo>
                  <a:pt x="0" y="0"/>
                </a:lnTo>
                <a:close/>
              </a:path>
            </a:pathLst>
          </a:custGeom>
          <a:blipFill>
            <a:blip r:embed="rId6"/>
            <a:stretch>
              <a:fillRect l="0" t="0" r="0" b="0"/>
            </a:stretch>
          </a:blipFill>
        </p:spPr>
      </p:sp>
      <p:sp>
        <p:nvSpPr>
          <p:cNvPr name="TextBox 7" id="7"/>
          <p:cNvSpPr txBox="true"/>
          <p:nvPr/>
        </p:nvSpPr>
        <p:spPr>
          <a:xfrm rot="0">
            <a:off x="2801944" y="883762"/>
            <a:ext cx="12608569" cy="1192637"/>
          </a:xfrm>
          <a:prstGeom prst="rect">
            <a:avLst/>
          </a:prstGeom>
        </p:spPr>
        <p:txBody>
          <a:bodyPr anchor="t" rtlCol="false" tIns="0" lIns="0" bIns="0" rIns="0">
            <a:spAutoFit/>
          </a:bodyPr>
          <a:lstStyle/>
          <a:p>
            <a:pPr algn="ctr">
              <a:lnSpc>
                <a:spcPts val="4576"/>
              </a:lnSpc>
            </a:pPr>
            <a:r>
              <a:rPr lang="en-US" sz="4868">
                <a:solidFill>
                  <a:srgbClr val="000000"/>
                </a:solidFill>
                <a:latin typeface="Quicksand Bold"/>
              </a:rPr>
              <a:t>Engineering/ Inginerie</a:t>
            </a:r>
          </a:p>
          <a:p>
            <a:pPr algn="ctr">
              <a:lnSpc>
                <a:spcPts val="4576"/>
              </a:lnSpc>
            </a:pPr>
          </a:p>
        </p:txBody>
      </p:sp>
      <p:sp>
        <p:nvSpPr>
          <p:cNvPr name="TextBox 8" id="8"/>
          <p:cNvSpPr txBox="true"/>
          <p:nvPr/>
        </p:nvSpPr>
        <p:spPr>
          <a:xfrm rot="0">
            <a:off x="426148" y="3979906"/>
            <a:ext cx="6698685" cy="3521075"/>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Quicksand Bold"/>
              </a:rPr>
              <a:t>În grădiniță  copiii invata despre primele elemente de inginerie. Ei construiesc folosind lego, cuburi sau diferite materiale din natură.</a:t>
            </a:r>
          </a:p>
          <a:p>
            <a:pPr algn="ctr">
              <a:lnSpc>
                <a:spcPts val="2800"/>
              </a:lnSpc>
              <a:spcBef>
                <a:spcPct val="0"/>
              </a:spcBef>
            </a:pPr>
          </a:p>
          <a:p>
            <a:pPr algn="ctr">
              <a:lnSpc>
                <a:spcPts val="2800"/>
              </a:lnSpc>
              <a:spcBef>
                <a:spcPct val="0"/>
              </a:spcBef>
            </a:pPr>
          </a:p>
          <a:p>
            <a:pPr algn="ctr">
              <a:lnSpc>
                <a:spcPts val="2800"/>
              </a:lnSpc>
              <a:spcBef>
                <a:spcPct val="0"/>
              </a:spcBef>
            </a:pPr>
            <a:r>
              <a:rPr lang="en-US" sz="2000">
                <a:solidFill>
                  <a:srgbClr val="000000"/>
                </a:solidFill>
                <a:latin typeface="Quicksand Bold"/>
              </a:rPr>
              <a:t>In kindergarten, children learn about the first elements of engineering. They build using legos, cubes or different materials from nature.</a:t>
            </a:r>
          </a:p>
          <a:p>
            <a:pPr algn="ctr">
              <a:lnSpc>
                <a:spcPts val="2800"/>
              </a:lnSpc>
              <a:spcBef>
                <a:spcPct val="0"/>
              </a:spcBef>
            </a:pPr>
          </a:p>
          <a:p>
            <a:pPr algn="ctr">
              <a:lnSpc>
                <a:spcPts val="2800"/>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3865723" y="1942381"/>
            <a:ext cx="10556554" cy="6402239"/>
          </a:xfrm>
          <a:custGeom>
            <a:avLst/>
            <a:gdLst/>
            <a:ahLst/>
            <a:cxnLst/>
            <a:rect r="r" b="b" t="t" l="l"/>
            <a:pathLst>
              <a:path h="6402239" w="10556554">
                <a:moveTo>
                  <a:pt x="0" y="0"/>
                </a:moveTo>
                <a:lnTo>
                  <a:pt x="10556554" y="0"/>
                </a:lnTo>
                <a:lnTo>
                  <a:pt x="10556554" y="6402238"/>
                </a:lnTo>
                <a:lnTo>
                  <a:pt x="0" y="6402238"/>
                </a:lnTo>
                <a:lnTo>
                  <a:pt x="0" y="0"/>
                </a:lnTo>
                <a:close/>
              </a:path>
            </a:pathLst>
          </a:custGeom>
          <a:blipFill>
            <a:blip r:embed="rId3"/>
            <a:stretch>
              <a:fillRect l="0" t="-54253" r="-40325" b="0"/>
            </a:stretch>
          </a:blipFill>
        </p:spPr>
      </p:sp>
      <p:sp>
        <p:nvSpPr>
          <p:cNvPr name="Freeform 4" id="4"/>
          <p:cNvSpPr/>
          <p:nvPr/>
        </p:nvSpPr>
        <p:spPr>
          <a:xfrm flipH="false" flipV="false" rot="1945000">
            <a:off x="10661902" y="6738140"/>
            <a:ext cx="2891663" cy="3212959"/>
          </a:xfrm>
          <a:custGeom>
            <a:avLst/>
            <a:gdLst/>
            <a:ahLst/>
            <a:cxnLst/>
            <a:rect r="r" b="b" t="t" l="l"/>
            <a:pathLst>
              <a:path h="3212959" w="2891663">
                <a:moveTo>
                  <a:pt x="0" y="0"/>
                </a:moveTo>
                <a:lnTo>
                  <a:pt x="2891664" y="0"/>
                </a:lnTo>
                <a:lnTo>
                  <a:pt x="2891664" y="3212959"/>
                </a:lnTo>
                <a:lnTo>
                  <a:pt x="0" y="3212959"/>
                </a:lnTo>
                <a:lnTo>
                  <a:pt x="0" y="0"/>
                </a:lnTo>
                <a:close/>
              </a:path>
            </a:pathLst>
          </a:custGeom>
          <a:blipFill>
            <a:blip r:embed="rId4"/>
            <a:stretch>
              <a:fillRect l="0" t="0" r="0" b="0"/>
            </a:stretch>
          </a:blipFill>
        </p:spPr>
      </p:sp>
      <p:sp>
        <p:nvSpPr>
          <p:cNvPr name="Freeform 5" id="5"/>
          <p:cNvSpPr/>
          <p:nvPr/>
        </p:nvSpPr>
        <p:spPr>
          <a:xfrm flipH="false" flipV="false" rot="-1393229">
            <a:off x="2843386" y="3984965"/>
            <a:ext cx="2439021" cy="2317070"/>
          </a:xfrm>
          <a:custGeom>
            <a:avLst/>
            <a:gdLst/>
            <a:ahLst/>
            <a:cxnLst/>
            <a:rect r="r" b="b" t="t" l="l"/>
            <a:pathLst>
              <a:path h="2317070" w="2439021">
                <a:moveTo>
                  <a:pt x="0" y="0"/>
                </a:moveTo>
                <a:lnTo>
                  <a:pt x="2439021" y="0"/>
                </a:lnTo>
                <a:lnTo>
                  <a:pt x="2439021" y="2317070"/>
                </a:lnTo>
                <a:lnTo>
                  <a:pt x="0" y="2317070"/>
                </a:lnTo>
                <a:lnTo>
                  <a:pt x="0" y="0"/>
                </a:lnTo>
                <a:close/>
              </a:path>
            </a:pathLst>
          </a:custGeom>
          <a:blipFill>
            <a:blip r:embed="rId5"/>
            <a:stretch>
              <a:fillRect l="0" t="0" r="0" b="0"/>
            </a:stretch>
          </a:blipFill>
        </p:spPr>
      </p:sp>
      <p:sp>
        <p:nvSpPr>
          <p:cNvPr name="TextBox 6" id="6"/>
          <p:cNvSpPr txBox="true"/>
          <p:nvPr/>
        </p:nvSpPr>
        <p:spPr>
          <a:xfrm rot="0">
            <a:off x="5225252" y="3886598"/>
            <a:ext cx="7837495" cy="3056729"/>
          </a:xfrm>
          <a:prstGeom prst="rect">
            <a:avLst/>
          </a:prstGeom>
        </p:spPr>
        <p:txBody>
          <a:bodyPr anchor="t" rtlCol="false" tIns="0" lIns="0" bIns="0" rIns="0">
            <a:spAutoFit/>
          </a:bodyPr>
          <a:lstStyle/>
          <a:p>
            <a:pPr algn="ctr" marL="0" indent="0" lvl="1">
              <a:lnSpc>
                <a:spcPts val="11387"/>
              </a:lnSpc>
            </a:pPr>
            <a:r>
              <a:rPr lang="en-US" sz="14234">
                <a:solidFill>
                  <a:srgbClr val="000000"/>
                </a:solidFill>
                <a:latin typeface="Quicksand Bold"/>
              </a:rPr>
              <a:t>Thank you</a:t>
            </a:r>
          </a:p>
        </p:txBody>
      </p:sp>
      <p:sp>
        <p:nvSpPr>
          <p:cNvPr name="Freeform 7" id="7"/>
          <p:cNvSpPr/>
          <p:nvPr/>
        </p:nvSpPr>
        <p:spPr>
          <a:xfrm flipH="false" flipV="false" rot="6019434">
            <a:off x="11499409" y="5719042"/>
            <a:ext cx="1954152" cy="1240887"/>
          </a:xfrm>
          <a:custGeom>
            <a:avLst/>
            <a:gdLst/>
            <a:ahLst/>
            <a:cxnLst/>
            <a:rect r="r" b="b" t="t" l="l"/>
            <a:pathLst>
              <a:path h="1240887" w="1954152">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4607957">
            <a:off x="4248176" y="2840141"/>
            <a:ext cx="1954152" cy="1240887"/>
          </a:xfrm>
          <a:custGeom>
            <a:avLst/>
            <a:gdLst/>
            <a:ahLst/>
            <a:cxnLst/>
            <a:rect r="r" b="b" t="t" l="l"/>
            <a:pathLst>
              <a:path h="1240887" w="1954152">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2739407" y="2689358"/>
            <a:ext cx="2900094" cy="2805841"/>
          </a:xfrm>
          <a:custGeom>
            <a:avLst/>
            <a:gdLst/>
            <a:ahLst/>
            <a:cxnLst/>
            <a:rect r="r" b="b" t="t" l="l"/>
            <a:pathLst>
              <a:path h="2805841" w="2900094">
                <a:moveTo>
                  <a:pt x="0" y="0"/>
                </a:moveTo>
                <a:lnTo>
                  <a:pt x="2900094" y="0"/>
                </a:lnTo>
                <a:lnTo>
                  <a:pt x="2900094" y="2805841"/>
                </a:lnTo>
                <a:lnTo>
                  <a:pt x="0" y="2805841"/>
                </a:lnTo>
                <a:lnTo>
                  <a:pt x="0" y="0"/>
                </a:lnTo>
                <a:close/>
              </a:path>
            </a:pathLst>
          </a:custGeom>
          <a:blipFill>
            <a:blip r:embed="rId8"/>
            <a:stretch>
              <a:fillRect l="0" t="0" r="0" b="0"/>
            </a:stretch>
          </a:blipFill>
        </p:spPr>
      </p:sp>
      <p:sp>
        <p:nvSpPr>
          <p:cNvPr name="Freeform 10" id="10"/>
          <p:cNvSpPr/>
          <p:nvPr/>
        </p:nvSpPr>
        <p:spPr>
          <a:xfrm flipH="false" flipV="false" rot="1334314">
            <a:off x="6271829" y="1226798"/>
            <a:ext cx="1325947" cy="1420023"/>
          </a:xfrm>
          <a:custGeom>
            <a:avLst/>
            <a:gdLst/>
            <a:ahLst/>
            <a:cxnLst/>
            <a:rect r="r" b="b" t="t" l="l"/>
            <a:pathLst>
              <a:path h="1420023" w="1325947">
                <a:moveTo>
                  <a:pt x="0" y="0"/>
                </a:moveTo>
                <a:lnTo>
                  <a:pt x="1325946" y="0"/>
                </a:lnTo>
                <a:lnTo>
                  <a:pt x="1325946" y="1420023"/>
                </a:lnTo>
                <a:lnTo>
                  <a:pt x="0" y="1420023"/>
                </a:lnTo>
                <a:lnTo>
                  <a:pt x="0" y="0"/>
                </a:lnTo>
                <a:close/>
              </a:path>
            </a:pathLst>
          </a:custGeom>
          <a:blipFill>
            <a:blip r:embed="rId9"/>
            <a:stretch>
              <a:fillRect l="0" t="0" r="0" b="0"/>
            </a:stretch>
          </a:blipFill>
        </p:spPr>
      </p:sp>
      <p:sp>
        <p:nvSpPr>
          <p:cNvPr name="Freeform 11" id="11"/>
          <p:cNvSpPr/>
          <p:nvPr/>
        </p:nvSpPr>
        <p:spPr>
          <a:xfrm flipH="false" flipV="false" rot="0">
            <a:off x="4581540" y="6876025"/>
            <a:ext cx="2117713" cy="2112418"/>
          </a:xfrm>
          <a:custGeom>
            <a:avLst/>
            <a:gdLst/>
            <a:ahLst/>
            <a:cxnLst/>
            <a:rect r="r" b="b" t="t" l="l"/>
            <a:pathLst>
              <a:path h="2112418" w="2117713">
                <a:moveTo>
                  <a:pt x="0" y="0"/>
                </a:moveTo>
                <a:lnTo>
                  <a:pt x="2117713" y="0"/>
                </a:lnTo>
                <a:lnTo>
                  <a:pt x="2117713" y="2112418"/>
                </a:lnTo>
                <a:lnTo>
                  <a:pt x="0" y="2112418"/>
                </a:lnTo>
                <a:lnTo>
                  <a:pt x="0" y="0"/>
                </a:lnTo>
                <a:close/>
              </a:path>
            </a:pathLst>
          </a:custGeom>
          <a:blipFill>
            <a:blip r:embed="rId10"/>
            <a:stretch>
              <a:fillRect l="0" t="0" r="0" b="0"/>
            </a:stretch>
          </a:blipFill>
        </p:spPr>
      </p:sp>
      <p:sp>
        <p:nvSpPr>
          <p:cNvPr name="Freeform 12" id="12"/>
          <p:cNvSpPr/>
          <p:nvPr/>
        </p:nvSpPr>
        <p:spPr>
          <a:xfrm flipH="false" flipV="false" rot="0">
            <a:off x="10963242" y="1028700"/>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11"/>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3897D"/>
        </a:solidFill>
      </p:bgPr>
    </p:bg>
    <p:spTree>
      <p:nvGrpSpPr>
        <p:cNvPr id="1" name=""/>
        <p:cNvGrpSpPr/>
        <p:nvPr/>
      </p:nvGrpSpPr>
      <p:grpSpPr>
        <a:xfrm>
          <a:off x="0" y="0"/>
          <a:ext cx="0" cy="0"/>
          <a:chOff x="0" y="0"/>
          <a:chExt cx="0" cy="0"/>
        </a:xfrm>
      </p:grpSpPr>
      <p:sp>
        <p:nvSpPr>
          <p:cNvPr name="Freeform 2" id="2"/>
          <p:cNvSpPr/>
          <p:nvPr/>
        </p:nvSpPr>
        <p:spPr>
          <a:xfrm flipH="false" flipV="false" rot="0">
            <a:off x="1628900" y="2542411"/>
            <a:ext cx="14587175" cy="6900436"/>
          </a:xfrm>
          <a:custGeom>
            <a:avLst/>
            <a:gdLst/>
            <a:ahLst/>
            <a:cxnLst/>
            <a:rect r="r" b="b" t="t" l="l"/>
            <a:pathLst>
              <a:path h="6900436" w="14587175">
                <a:moveTo>
                  <a:pt x="0" y="0"/>
                </a:moveTo>
                <a:lnTo>
                  <a:pt x="14587176" y="0"/>
                </a:lnTo>
                <a:lnTo>
                  <a:pt x="14587176" y="6900436"/>
                </a:lnTo>
                <a:lnTo>
                  <a:pt x="0" y="6900436"/>
                </a:lnTo>
                <a:lnTo>
                  <a:pt x="0" y="0"/>
                </a:lnTo>
                <a:close/>
              </a:path>
            </a:pathLst>
          </a:custGeom>
          <a:blipFill>
            <a:blip r:embed="rId2"/>
            <a:stretch>
              <a:fillRect l="0" t="-43116" r="-11018" b="-13342"/>
            </a:stretch>
          </a:blipFill>
        </p:spPr>
      </p:sp>
      <p:sp>
        <p:nvSpPr>
          <p:cNvPr name="Freeform 3" id="3"/>
          <p:cNvSpPr/>
          <p:nvPr/>
        </p:nvSpPr>
        <p:spPr>
          <a:xfrm flipH="true" flipV="false" rot="0">
            <a:off x="1850412" y="721784"/>
            <a:ext cx="4947445" cy="1942997"/>
          </a:xfrm>
          <a:custGeom>
            <a:avLst/>
            <a:gdLst/>
            <a:ahLst/>
            <a:cxnLst/>
            <a:rect r="r" b="b" t="t" l="l"/>
            <a:pathLst>
              <a:path h="1942997" w="4947445">
                <a:moveTo>
                  <a:pt x="4947445" y="0"/>
                </a:moveTo>
                <a:lnTo>
                  <a:pt x="0" y="0"/>
                </a:lnTo>
                <a:lnTo>
                  <a:pt x="0" y="1942996"/>
                </a:lnTo>
                <a:lnTo>
                  <a:pt x="4947445" y="1942996"/>
                </a:lnTo>
                <a:lnTo>
                  <a:pt x="494744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017256">
            <a:off x="14093145" y="1246386"/>
            <a:ext cx="2706330" cy="2860058"/>
          </a:xfrm>
          <a:custGeom>
            <a:avLst/>
            <a:gdLst/>
            <a:ahLst/>
            <a:cxnLst/>
            <a:rect r="r" b="b" t="t" l="l"/>
            <a:pathLst>
              <a:path h="2860058" w="2706330">
                <a:moveTo>
                  <a:pt x="0" y="0"/>
                </a:moveTo>
                <a:lnTo>
                  <a:pt x="2706330" y="0"/>
                </a:lnTo>
                <a:lnTo>
                  <a:pt x="2706330" y="2860058"/>
                </a:lnTo>
                <a:lnTo>
                  <a:pt x="0" y="2860058"/>
                </a:lnTo>
                <a:lnTo>
                  <a:pt x="0" y="0"/>
                </a:lnTo>
                <a:close/>
              </a:path>
            </a:pathLst>
          </a:custGeom>
          <a:blipFill>
            <a:blip r:embed="rId5"/>
            <a:stretch>
              <a:fillRect l="0" t="0" r="0" b="0"/>
            </a:stretch>
          </a:blipFill>
        </p:spPr>
      </p:sp>
      <p:sp>
        <p:nvSpPr>
          <p:cNvPr name="Freeform 5" id="5"/>
          <p:cNvSpPr/>
          <p:nvPr/>
        </p:nvSpPr>
        <p:spPr>
          <a:xfrm flipH="false" flipV="false" rot="0">
            <a:off x="485828" y="51435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6"/>
            <a:stretch>
              <a:fillRect l="0" t="0" r="0" b="0"/>
            </a:stretch>
          </a:blipFill>
        </p:spPr>
      </p:sp>
      <p:sp>
        <p:nvSpPr>
          <p:cNvPr name="TextBox 6" id="6"/>
          <p:cNvSpPr txBox="true"/>
          <p:nvPr/>
        </p:nvSpPr>
        <p:spPr>
          <a:xfrm rot="0">
            <a:off x="3214997" y="4148116"/>
            <a:ext cx="11366152" cy="4206875"/>
          </a:xfrm>
          <a:prstGeom prst="rect">
            <a:avLst/>
          </a:prstGeom>
        </p:spPr>
        <p:txBody>
          <a:bodyPr anchor="t" rtlCol="false" tIns="0" lIns="0" bIns="0" rIns="0">
            <a:spAutoFit/>
          </a:bodyPr>
          <a:lstStyle/>
          <a:p>
            <a:pPr>
              <a:lnSpc>
                <a:spcPts val="3079"/>
              </a:lnSpc>
            </a:pPr>
            <a:r>
              <a:rPr lang="en-US" sz="2199">
                <a:solidFill>
                  <a:srgbClr val="000000"/>
                </a:solidFill>
                <a:latin typeface="Now"/>
              </a:rPr>
              <a:t>Cadrele didactice din Grădinița cu Program prelungit nr. 7 Deva, implicate în proiectul Developing the Quality of STEAM Educational Studies in Early Childhood Education, au desfășurat o serie de activități pentru a oferi un start copiilor pentru dobândirea de cunoștințe și abilități necesare pentru a se descurca într-o lume ce se află într-o continuă schimbare.</a:t>
            </a:r>
          </a:p>
          <a:p>
            <a:pPr>
              <a:lnSpc>
                <a:spcPts val="3079"/>
              </a:lnSpc>
            </a:pPr>
          </a:p>
          <a:p>
            <a:pPr>
              <a:lnSpc>
                <a:spcPts val="3079"/>
              </a:lnSpc>
            </a:pPr>
            <a:r>
              <a:rPr lang="en-US" sz="2199">
                <a:solidFill>
                  <a:srgbClr val="000000"/>
                </a:solidFill>
                <a:latin typeface="Now"/>
              </a:rPr>
              <a:t>The teachers from Kindergarden nr. 7 Deva, ho are implicated in the project Developing the Quality of STEAM Educational Studies in Early Childhood Education, did a series of activities for offer to give children a head start on acquiring the knowledge and skills needed to cope in a constantly changing world.</a:t>
            </a:r>
          </a:p>
          <a:p>
            <a:pPr algn="ctr">
              <a:lnSpc>
                <a:spcPts val="252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1796466" cy="1760537"/>
          </a:xfrm>
          <a:custGeom>
            <a:avLst/>
            <a:gdLst/>
            <a:ahLst/>
            <a:cxnLst/>
            <a:rect r="r" b="b" t="t" l="l"/>
            <a:pathLst>
              <a:path h="1760537" w="1796466">
                <a:moveTo>
                  <a:pt x="0" y="0"/>
                </a:moveTo>
                <a:lnTo>
                  <a:pt x="1796466" y="0"/>
                </a:lnTo>
                <a:lnTo>
                  <a:pt x="1796466" y="1760537"/>
                </a:lnTo>
                <a:lnTo>
                  <a:pt x="0" y="1760537"/>
                </a:lnTo>
                <a:lnTo>
                  <a:pt x="0" y="0"/>
                </a:lnTo>
                <a:close/>
              </a:path>
            </a:pathLst>
          </a:custGeom>
          <a:blipFill>
            <a:blip r:embed="rId3"/>
            <a:stretch>
              <a:fillRect l="0" t="0" r="0" b="0"/>
            </a:stretch>
          </a:blipFill>
        </p:spPr>
      </p:sp>
      <p:sp>
        <p:nvSpPr>
          <p:cNvPr name="Freeform 4" id="4"/>
          <p:cNvSpPr/>
          <p:nvPr/>
        </p:nvSpPr>
        <p:spPr>
          <a:xfrm flipH="false" flipV="false" rot="0">
            <a:off x="15424359" y="7183259"/>
            <a:ext cx="2136109" cy="2222220"/>
          </a:xfrm>
          <a:custGeom>
            <a:avLst/>
            <a:gdLst/>
            <a:ahLst/>
            <a:cxnLst/>
            <a:rect r="r" b="b" t="t" l="l"/>
            <a:pathLst>
              <a:path h="2222220" w="2136109">
                <a:moveTo>
                  <a:pt x="0" y="0"/>
                </a:moveTo>
                <a:lnTo>
                  <a:pt x="2136109" y="0"/>
                </a:lnTo>
                <a:lnTo>
                  <a:pt x="2136109"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8178611" y="3089379"/>
            <a:ext cx="6026841" cy="6026841"/>
          </a:xfrm>
          <a:custGeom>
            <a:avLst/>
            <a:gdLst/>
            <a:ahLst/>
            <a:cxnLst/>
            <a:rect r="r" b="b" t="t" l="l"/>
            <a:pathLst>
              <a:path h="6026841" w="6026841">
                <a:moveTo>
                  <a:pt x="0" y="0"/>
                </a:moveTo>
                <a:lnTo>
                  <a:pt x="6026841" y="0"/>
                </a:lnTo>
                <a:lnTo>
                  <a:pt x="6026841" y="6026841"/>
                </a:lnTo>
                <a:lnTo>
                  <a:pt x="0" y="6026841"/>
                </a:lnTo>
                <a:lnTo>
                  <a:pt x="0" y="0"/>
                </a:lnTo>
                <a:close/>
              </a:path>
            </a:pathLst>
          </a:custGeom>
          <a:blipFill>
            <a:blip r:embed="rId5"/>
            <a:stretch>
              <a:fillRect l="0" t="0" r="0" b="0"/>
            </a:stretch>
          </a:blipFill>
        </p:spPr>
      </p:sp>
      <p:sp>
        <p:nvSpPr>
          <p:cNvPr name="TextBox 6" id="6"/>
          <p:cNvSpPr txBox="true"/>
          <p:nvPr/>
        </p:nvSpPr>
        <p:spPr>
          <a:xfrm rot="0">
            <a:off x="3513061" y="1325588"/>
            <a:ext cx="11540198" cy="1481414"/>
          </a:xfrm>
          <a:prstGeom prst="rect">
            <a:avLst/>
          </a:prstGeom>
        </p:spPr>
        <p:txBody>
          <a:bodyPr anchor="t" rtlCol="false" tIns="0" lIns="0" bIns="0" rIns="0">
            <a:spAutoFit/>
          </a:bodyPr>
          <a:lstStyle/>
          <a:p>
            <a:pPr algn="ctr">
              <a:lnSpc>
                <a:spcPts val="5679"/>
              </a:lnSpc>
            </a:pPr>
            <a:r>
              <a:rPr lang="en-US" sz="6042">
                <a:solidFill>
                  <a:srgbClr val="000000"/>
                </a:solidFill>
                <a:latin typeface="Quicksand Bold"/>
              </a:rPr>
              <a:t>The first steps in STEAM</a:t>
            </a:r>
          </a:p>
          <a:p>
            <a:pPr algn="ctr">
              <a:lnSpc>
                <a:spcPts val="5679"/>
              </a:lnSpc>
            </a:pPr>
          </a:p>
        </p:txBody>
      </p:sp>
      <p:sp>
        <p:nvSpPr>
          <p:cNvPr name="TextBox 7" id="7"/>
          <p:cNvSpPr txBox="true"/>
          <p:nvPr/>
        </p:nvSpPr>
        <p:spPr>
          <a:xfrm rot="0">
            <a:off x="909193" y="2779712"/>
            <a:ext cx="5815005" cy="6148070"/>
          </a:xfrm>
          <a:prstGeom prst="rect">
            <a:avLst/>
          </a:prstGeom>
        </p:spPr>
        <p:txBody>
          <a:bodyPr anchor="t" rtlCol="false" tIns="0" lIns="0" bIns="0" rIns="0">
            <a:spAutoFit/>
          </a:bodyPr>
          <a:lstStyle/>
          <a:p>
            <a:pPr algn="ctr">
              <a:lnSpc>
                <a:spcPts val="2875"/>
              </a:lnSpc>
              <a:spcBef>
                <a:spcPct val="0"/>
              </a:spcBef>
            </a:pPr>
            <a:r>
              <a:rPr lang="en-US" sz="2300">
                <a:solidFill>
                  <a:srgbClr val="000000"/>
                </a:solidFill>
                <a:latin typeface="Quicksand Medium"/>
              </a:rPr>
              <a:t>Ca parte a activităților STEAM, preșcolarii au creat diferite construcțiii din piese magnetice. Prin aceste activități am dorit stimularea proceselor gândirii (gândirea logică și spațială), precum și dezvoltarea creativității, imaginației  și motricității fine.</a:t>
            </a:r>
          </a:p>
          <a:p>
            <a:pPr algn="ctr">
              <a:lnSpc>
                <a:spcPts val="2875"/>
              </a:lnSpc>
              <a:spcBef>
                <a:spcPct val="0"/>
              </a:spcBef>
            </a:pPr>
          </a:p>
          <a:p>
            <a:pPr algn="ctr">
              <a:lnSpc>
                <a:spcPts val="2875"/>
              </a:lnSpc>
              <a:spcBef>
                <a:spcPct val="0"/>
              </a:spcBef>
            </a:pPr>
          </a:p>
          <a:p>
            <a:pPr algn="ctr">
              <a:lnSpc>
                <a:spcPts val="2875"/>
              </a:lnSpc>
              <a:spcBef>
                <a:spcPct val="0"/>
              </a:spcBef>
            </a:pPr>
            <a:r>
              <a:rPr lang="en-US" sz="2300">
                <a:solidFill>
                  <a:srgbClr val="000000"/>
                </a:solidFill>
                <a:latin typeface="Quicksand Medium"/>
              </a:rPr>
              <a:t>As part of the STEAM activities, the pre-schoolers in the small group made different constructions out of magnetic pieces. In these activities we aimed to stimulate thinking processes such as logical thinking and spatial imagination and also to develop creativity, fine motor skills and imagination.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5424359" y="7183259"/>
            <a:ext cx="2136109" cy="2222220"/>
          </a:xfrm>
          <a:custGeom>
            <a:avLst/>
            <a:gdLst/>
            <a:ahLst/>
            <a:cxnLst/>
            <a:rect r="r" b="b" t="t" l="l"/>
            <a:pathLst>
              <a:path h="2222220" w="2136109">
                <a:moveTo>
                  <a:pt x="0" y="0"/>
                </a:moveTo>
                <a:lnTo>
                  <a:pt x="2136109" y="0"/>
                </a:lnTo>
                <a:lnTo>
                  <a:pt x="2136109"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1549173" y="3659033"/>
            <a:ext cx="3149588" cy="5599267"/>
          </a:xfrm>
          <a:custGeom>
            <a:avLst/>
            <a:gdLst/>
            <a:ahLst/>
            <a:cxnLst/>
            <a:rect r="r" b="b" t="t" l="l"/>
            <a:pathLst>
              <a:path h="5599267" w="3149588">
                <a:moveTo>
                  <a:pt x="0" y="0"/>
                </a:moveTo>
                <a:lnTo>
                  <a:pt x="3149588" y="0"/>
                </a:lnTo>
                <a:lnTo>
                  <a:pt x="3149588" y="5599267"/>
                </a:lnTo>
                <a:lnTo>
                  <a:pt x="0" y="5599267"/>
                </a:lnTo>
                <a:lnTo>
                  <a:pt x="0" y="0"/>
                </a:lnTo>
                <a:close/>
              </a:path>
            </a:pathLst>
          </a:custGeom>
          <a:blipFill>
            <a:blip r:embed="rId5"/>
            <a:stretch>
              <a:fillRect l="0" t="0" r="0" b="0"/>
            </a:stretch>
          </a:blipFill>
        </p:spPr>
      </p:sp>
      <p:sp>
        <p:nvSpPr>
          <p:cNvPr name="Freeform 6" id="6"/>
          <p:cNvSpPr/>
          <p:nvPr/>
        </p:nvSpPr>
        <p:spPr>
          <a:xfrm flipH="false" flipV="false" rot="0">
            <a:off x="9426438" y="1028700"/>
            <a:ext cx="6192418" cy="3483235"/>
          </a:xfrm>
          <a:custGeom>
            <a:avLst/>
            <a:gdLst/>
            <a:ahLst/>
            <a:cxnLst/>
            <a:rect r="r" b="b" t="t" l="l"/>
            <a:pathLst>
              <a:path h="3483235" w="6192418">
                <a:moveTo>
                  <a:pt x="0" y="0"/>
                </a:moveTo>
                <a:lnTo>
                  <a:pt x="6192418" y="0"/>
                </a:lnTo>
                <a:lnTo>
                  <a:pt x="6192418" y="3483235"/>
                </a:lnTo>
                <a:lnTo>
                  <a:pt x="0" y="3483235"/>
                </a:lnTo>
                <a:lnTo>
                  <a:pt x="0" y="0"/>
                </a:lnTo>
                <a:close/>
              </a:path>
            </a:pathLst>
          </a:custGeom>
          <a:blipFill>
            <a:blip r:embed="rId6"/>
            <a:stretch>
              <a:fillRect l="0" t="0" r="0" b="0"/>
            </a:stretch>
          </a:blipFill>
        </p:spPr>
      </p:sp>
      <p:sp>
        <p:nvSpPr>
          <p:cNvPr name="Freeform 7" id="7"/>
          <p:cNvSpPr/>
          <p:nvPr/>
        </p:nvSpPr>
        <p:spPr>
          <a:xfrm flipH="false" flipV="false" rot="0">
            <a:off x="5033556" y="1272146"/>
            <a:ext cx="3325001" cy="5911113"/>
          </a:xfrm>
          <a:custGeom>
            <a:avLst/>
            <a:gdLst/>
            <a:ahLst/>
            <a:cxnLst/>
            <a:rect r="r" b="b" t="t" l="l"/>
            <a:pathLst>
              <a:path h="5911113" w="3325001">
                <a:moveTo>
                  <a:pt x="0" y="0"/>
                </a:moveTo>
                <a:lnTo>
                  <a:pt x="3325001" y="0"/>
                </a:lnTo>
                <a:lnTo>
                  <a:pt x="3325001" y="5911113"/>
                </a:lnTo>
                <a:lnTo>
                  <a:pt x="0" y="5911113"/>
                </a:lnTo>
                <a:lnTo>
                  <a:pt x="0" y="0"/>
                </a:lnTo>
                <a:close/>
              </a:path>
            </a:pathLst>
          </a:custGeom>
          <a:blipFill>
            <a:blip r:embed="rId7"/>
            <a:stretch>
              <a:fillRect l="0" t="0" r="0" b="0"/>
            </a:stretch>
          </a:blipFill>
        </p:spPr>
      </p:sp>
      <p:sp>
        <p:nvSpPr>
          <p:cNvPr name="Freeform 8" id="8"/>
          <p:cNvSpPr/>
          <p:nvPr/>
        </p:nvSpPr>
        <p:spPr>
          <a:xfrm flipH="false" flipV="false" rot="0">
            <a:off x="10581208" y="5143500"/>
            <a:ext cx="3495084" cy="4660112"/>
          </a:xfrm>
          <a:custGeom>
            <a:avLst/>
            <a:gdLst/>
            <a:ahLst/>
            <a:cxnLst/>
            <a:rect r="r" b="b" t="t" l="l"/>
            <a:pathLst>
              <a:path h="4660112" w="3495084">
                <a:moveTo>
                  <a:pt x="0" y="0"/>
                </a:moveTo>
                <a:lnTo>
                  <a:pt x="3495084" y="0"/>
                </a:lnTo>
                <a:lnTo>
                  <a:pt x="3495084" y="4660112"/>
                </a:lnTo>
                <a:lnTo>
                  <a:pt x="0" y="4660112"/>
                </a:lnTo>
                <a:lnTo>
                  <a:pt x="0" y="0"/>
                </a:lnTo>
                <a:close/>
              </a:path>
            </a:pathLst>
          </a:custGeom>
          <a:blipFill>
            <a:blip r:embed="rId8"/>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226809" y="608295"/>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5424359" y="7183259"/>
            <a:ext cx="2136109" cy="2222220"/>
          </a:xfrm>
          <a:custGeom>
            <a:avLst/>
            <a:gdLst/>
            <a:ahLst/>
            <a:cxnLst/>
            <a:rect r="r" b="b" t="t" l="l"/>
            <a:pathLst>
              <a:path h="2222220" w="2136109">
                <a:moveTo>
                  <a:pt x="0" y="0"/>
                </a:moveTo>
                <a:lnTo>
                  <a:pt x="2136109" y="0"/>
                </a:lnTo>
                <a:lnTo>
                  <a:pt x="2136109"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6984471" y="3801052"/>
            <a:ext cx="2527491" cy="4493318"/>
          </a:xfrm>
          <a:custGeom>
            <a:avLst/>
            <a:gdLst/>
            <a:ahLst/>
            <a:cxnLst/>
            <a:rect r="r" b="b" t="t" l="l"/>
            <a:pathLst>
              <a:path h="4493318" w="2527491">
                <a:moveTo>
                  <a:pt x="0" y="0"/>
                </a:moveTo>
                <a:lnTo>
                  <a:pt x="2527492" y="0"/>
                </a:lnTo>
                <a:lnTo>
                  <a:pt x="2527492" y="4493317"/>
                </a:lnTo>
                <a:lnTo>
                  <a:pt x="0" y="4493317"/>
                </a:lnTo>
                <a:lnTo>
                  <a:pt x="0" y="0"/>
                </a:lnTo>
                <a:close/>
              </a:path>
            </a:pathLst>
          </a:custGeom>
          <a:blipFill>
            <a:blip r:embed="rId5"/>
            <a:stretch>
              <a:fillRect l="0" t="0" r="0" b="0"/>
            </a:stretch>
          </a:blipFill>
        </p:spPr>
      </p:sp>
      <p:sp>
        <p:nvSpPr>
          <p:cNvPr name="Freeform 6" id="6"/>
          <p:cNvSpPr/>
          <p:nvPr/>
        </p:nvSpPr>
        <p:spPr>
          <a:xfrm flipH="false" flipV="false" rot="0">
            <a:off x="13623526" y="2365993"/>
            <a:ext cx="4573043" cy="3429782"/>
          </a:xfrm>
          <a:custGeom>
            <a:avLst/>
            <a:gdLst/>
            <a:ahLst/>
            <a:cxnLst/>
            <a:rect r="r" b="b" t="t" l="l"/>
            <a:pathLst>
              <a:path h="3429782" w="4573043">
                <a:moveTo>
                  <a:pt x="0" y="0"/>
                </a:moveTo>
                <a:lnTo>
                  <a:pt x="4573043" y="0"/>
                </a:lnTo>
                <a:lnTo>
                  <a:pt x="4573043" y="3429782"/>
                </a:lnTo>
                <a:lnTo>
                  <a:pt x="0" y="3429782"/>
                </a:lnTo>
                <a:lnTo>
                  <a:pt x="0" y="0"/>
                </a:lnTo>
                <a:close/>
              </a:path>
            </a:pathLst>
          </a:custGeom>
          <a:blipFill>
            <a:blip r:embed="rId6"/>
            <a:stretch>
              <a:fillRect l="0" t="0" r="0" b="0"/>
            </a:stretch>
          </a:blipFill>
        </p:spPr>
      </p:sp>
      <p:sp>
        <p:nvSpPr>
          <p:cNvPr name="Freeform 7" id="7"/>
          <p:cNvSpPr/>
          <p:nvPr/>
        </p:nvSpPr>
        <p:spPr>
          <a:xfrm flipH="false" flipV="false" rot="0">
            <a:off x="10252196" y="3988066"/>
            <a:ext cx="3161374" cy="5620220"/>
          </a:xfrm>
          <a:custGeom>
            <a:avLst/>
            <a:gdLst/>
            <a:ahLst/>
            <a:cxnLst/>
            <a:rect r="r" b="b" t="t" l="l"/>
            <a:pathLst>
              <a:path h="5620220" w="3161374">
                <a:moveTo>
                  <a:pt x="0" y="0"/>
                </a:moveTo>
                <a:lnTo>
                  <a:pt x="3161373" y="0"/>
                </a:lnTo>
                <a:lnTo>
                  <a:pt x="3161373" y="5620219"/>
                </a:lnTo>
                <a:lnTo>
                  <a:pt x="0" y="5620219"/>
                </a:lnTo>
                <a:lnTo>
                  <a:pt x="0" y="0"/>
                </a:lnTo>
                <a:close/>
              </a:path>
            </a:pathLst>
          </a:custGeom>
          <a:blipFill>
            <a:blip r:embed="rId7"/>
            <a:stretch>
              <a:fillRect l="0" t="0" r="0" b="0"/>
            </a:stretch>
          </a:blipFill>
        </p:spPr>
      </p:sp>
      <p:sp>
        <p:nvSpPr>
          <p:cNvPr name="TextBox 8" id="8"/>
          <p:cNvSpPr txBox="true"/>
          <p:nvPr/>
        </p:nvSpPr>
        <p:spPr>
          <a:xfrm rot="0">
            <a:off x="226809" y="2930276"/>
            <a:ext cx="7502239" cy="1641558"/>
          </a:xfrm>
          <a:prstGeom prst="rect">
            <a:avLst/>
          </a:prstGeom>
        </p:spPr>
        <p:txBody>
          <a:bodyPr anchor="t" rtlCol="false" tIns="0" lIns="0" bIns="0" rIns="0">
            <a:spAutoFit/>
          </a:bodyPr>
          <a:lstStyle/>
          <a:p>
            <a:pPr algn="ctr">
              <a:lnSpc>
                <a:spcPts val="4219"/>
              </a:lnSpc>
            </a:pPr>
            <a:r>
              <a:rPr lang="en-US" sz="4488">
                <a:solidFill>
                  <a:srgbClr val="000000"/>
                </a:solidFill>
                <a:latin typeface="Quicksand Bold"/>
              </a:rPr>
              <a:t>The winter is coming / Vine iarna</a:t>
            </a:r>
          </a:p>
          <a:p>
            <a:pPr algn="ctr">
              <a:lnSpc>
                <a:spcPts val="4219"/>
              </a:lnSpc>
            </a:pPr>
          </a:p>
        </p:txBody>
      </p:sp>
      <p:sp>
        <p:nvSpPr>
          <p:cNvPr name="TextBox 9" id="9"/>
          <p:cNvSpPr txBox="true"/>
          <p:nvPr/>
        </p:nvSpPr>
        <p:spPr>
          <a:xfrm rot="0">
            <a:off x="929878" y="4552784"/>
            <a:ext cx="5597787" cy="4471732"/>
          </a:xfrm>
          <a:prstGeom prst="rect">
            <a:avLst/>
          </a:prstGeom>
        </p:spPr>
        <p:txBody>
          <a:bodyPr anchor="t" rtlCol="false" tIns="0" lIns="0" bIns="0" rIns="0">
            <a:spAutoFit/>
          </a:bodyPr>
          <a:lstStyle/>
          <a:p>
            <a:pPr algn="ctr">
              <a:lnSpc>
                <a:spcPts val="3937"/>
              </a:lnSpc>
              <a:spcBef>
                <a:spcPct val="0"/>
              </a:spcBef>
            </a:pPr>
            <a:r>
              <a:rPr lang="en-US" sz="3150">
                <a:solidFill>
                  <a:srgbClr val="000000"/>
                </a:solidFill>
                <a:latin typeface="Quicksand Medium"/>
              </a:rPr>
              <a:t>Nu avem zăpadă, așa că am experimentat crearea ei din bicarbonat și spumă de ras</a:t>
            </a:r>
          </a:p>
          <a:p>
            <a:pPr algn="ctr">
              <a:lnSpc>
                <a:spcPts val="3937"/>
              </a:lnSpc>
              <a:spcBef>
                <a:spcPct val="0"/>
              </a:spcBef>
            </a:pPr>
          </a:p>
          <a:p>
            <a:pPr algn="ctr">
              <a:lnSpc>
                <a:spcPts val="3937"/>
              </a:lnSpc>
              <a:spcBef>
                <a:spcPct val="0"/>
              </a:spcBef>
            </a:pPr>
            <a:r>
              <a:rPr lang="en-US" sz="3150">
                <a:solidFill>
                  <a:srgbClr val="000000"/>
                </a:solidFill>
                <a:latin typeface="Quicksand Medium"/>
              </a:rPr>
              <a:t>We don't have snow, so we made it out of ammonium bicarbonate and shaving foam.</a:t>
            </a:r>
          </a:p>
          <a:p>
            <a:pPr algn="ctr">
              <a:lnSpc>
                <a:spcPts val="3937"/>
              </a:lnSpc>
              <a:spcBef>
                <a:spcPct val="0"/>
              </a:spcBef>
            </a:pPr>
            <a:r>
              <a:rPr lang="en-US" sz="3150">
                <a:solidFill>
                  <a:srgbClr val="000000"/>
                </a:solidFill>
                <a:latin typeface="Quicksand Medium"/>
              </a:rPr>
              <a:t>.</a:t>
            </a:r>
          </a:p>
        </p:txBody>
      </p:sp>
      <p:sp>
        <p:nvSpPr>
          <p:cNvPr name="TextBox 10" id="10"/>
          <p:cNvSpPr txBox="true"/>
          <p:nvPr/>
        </p:nvSpPr>
        <p:spPr>
          <a:xfrm rot="0">
            <a:off x="1038118" y="770220"/>
            <a:ext cx="15888696" cy="824248"/>
          </a:xfrm>
          <a:prstGeom prst="rect">
            <a:avLst/>
          </a:prstGeom>
        </p:spPr>
        <p:txBody>
          <a:bodyPr anchor="t" rtlCol="false" tIns="0" lIns="0" bIns="0" rIns="0">
            <a:spAutoFit/>
          </a:bodyPr>
          <a:lstStyle/>
          <a:p>
            <a:pPr algn="ctr">
              <a:lnSpc>
                <a:spcPts val="6110"/>
              </a:lnSpc>
            </a:pPr>
            <a:r>
              <a:rPr lang="en-US" sz="6500">
                <a:solidFill>
                  <a:srgbClr val="000000"/>
                </a:solidFill>
                <a:latin typeface="Quicksand Bold"/>
              </a:rPr>
              <a:t>Experimentes / experimente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5424359" y="7183259"/>
            <a:ext cx="2136109" cy="2222220"/>
          </a:xfrm>
          <a:custGeom>
            <a:avLst/>
            <a:gdLst/>
            <a:ahLst/>
            <a:cxnLst/>
            <a:rect r="r" b="b" t="t" l="l"/>
            <a:pathLst>
              <a:path h="2222220" w="2136109">
                <a:moveTo>
                  <a:pt x="0" y="0"/>
                </a:moveTo>
                <a:lnTo>
                  <a:pt x="2136109" y="0"/>
                </a:lnTo>
                <a:lnTo>
                  <a:pt x="2136109" y="2222220"/>
                </a:lnTo>
                <a:lnTo>
                  <a:pt x="0" y="2222220"/>
                </a:lnTo>
                <a:lnTo>
                  <a:pt x="0" y="0"/>
                </a:lnTo>
                <a:close/>
              </a:path>
            </a:pathLst>
          </a:custGeom>
          <a:blipFill>
            <a:blip r:embed="rId4"/>
            <a:stretch>
              <a:fillRect l="0" t="0" r="0" b="0"/>
            </a:stretch>
          </a:blipFill>
        </p:spPr>
      </p:sp>
      <p:pic>
        <p:nvPicPr>
          <p:cNvPr name="Picture 5" id="5">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10378880" y="1028700"/>
            <a:ext cx="4617720" cy="8229600"/>
          </a:xfrm>
          <a:prstGeom prst="rect">
            <a:avLst/>
          </a:prstGeom>
        </p:spPr>
      </p:pic>
      <p:sp>
        <p:nvSpPr>
          <p:cNvPr name="TextBox 6" id="6"/>
          <p:cNvSpPr txBox="true"/>
          <p:nvPr/>
        </p:nvSpPr>
        <p:spPr>
          <a:xfrm rot="0">
            <a:off x="783892" y="3426541"/>
            <a:ext cx="7899672" cy="6755049"/>
          </a:xfrm>
          <a:prstGeom prst="rect">
            <a:avLst/>
          </a:prstGeom>
        </p:spPr>
        <p:txBody>
          <a:bodyPr anchor="t" rtlCol="false" tIns="0" lIns="0" bIns="0" rIns="0">
            <a:spAutoFit/>
          </a:bodyPr>
          <a:lstStyle/>
          <a:p>
            <a:pPr algn="ctr">
              <a:lnSpc>
                <a:spcPts val="4869"/>
              </a:lnSpc>
              <a:spcBef>
                <a:spcPct val="0"/>
              </a:spcBef>
            </a:pPr>
            <a:r>
              <a:rPr lang="en-US" sz="3895">
                <a:solidFill>
                  <a:srgbClr val="000000"/>
                </a:solidFill>
                <a:latin typeface="Quicksand Medium"/>
              </a:rPr>
              <a:t>O furtună de zăpadă a cuprins borcanul. Ne-au ajutat: apa, uleiul și niște pastile efervescente.</a:t>
            </a:r>
          </a:p>
          <a:p>
            <a:pPr algn="ctr">
              <a:lnSpc>
                <a:spcPts val="4869"/>
              </a:lnSpc>
              <a:spcBef>
                <a:spcPct val="0"/>
              </a:spcBef>
            </a:pPr>
          </a:p>
          <a:p>
            <a:pPr algn="ctr">
              <a:lnSpc>
                <a:spcPts val="4869"/>
              </a:lnSpc>
              <a:spcBef>
                <a:spcPct val="0"/>
              </a:spcBef>
            </a:pPr>
            <a:r>
              <a:rPr lang="en-US" sz="3895">
                <a:solidFill>
                  <a:srgbClr val="000000"/>
                </a:solidFill>
                <a:latin typeface="Quicksand Medium"/>
              </a:rPr>
              <a:t>We even experienced a snow storm. Water, oil and effervescent pills helped us.</a:t>
            </a:r>
          </a:p>
          <a:p>
            <a:pPr algn="ctr">
              <a:lnSpc>
                <a:spcPts val="4869"/>
              </a:lnSpc>
              <a:spcBef>
                <a:spcPct val="0"/>
              </a:spcBef>
            </a:pPr>
          </a:p>
          <a:p>
            <a:pPr algn="ctr">
              <a:lnSpc>
                <a:spcPts val="4869"/>
              </a:lnSpc>
              <a:spcBef>
                <a:spcPct val="0"/>
              </a:spcBef>
            </a:pPr>
          </a:p>
          <a:p>
            <a:pPr algn="ctr">
              <a:lnSpc>
                <a:spcPts val="4869"/>
              </a:lnSpc>
              <a:spcBef>
                <a:spcPct val="0"/>
              </a:spcBef>
            </a:pP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5301283" y="8064780"/>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11056349" y="4471636"/>
            <a:ext cx="5539280" cy="5472604"/>
          </a:xfrm>
          <a:custGeom>
            <a:avLst/>
            <a:gdLst/>
            <a:ahLst/>
            <a:cxnLst/>
            <a:rect r="r" b="b" t="t" l="l"/>
            <a:pathLst>
              <a:path h="5472604" w="5539280">
                <a:moveTo>
                  <a:pt x="0" y="0"/>
                </a:moveTo>
                <a:lnTo>
                  <a:pt x="5539280" y="0"/>
                </a:lnTo>
                <a:lnTo>
                  <a:pt x="5539280" y="5472604"/>
                </a:lnTo>
                <a:lnTo>
                  <a:pt x="0" y="5472604"/>
                </a:lnTo>
                <a:lnTo>
                  <a:pt x="0" y="0"/>
                </a:lnTo>
                <a:close/>
              </a:path>
            </a:pathLst>
          </a:custGeom>
          <a:blipFill>
            <a:blip r:embed="rId5"/>
            <a:stretch>
              <a:fillRect l="0" t="0" r="0" b="0"/>
            </a:stretch>
          </a:blipFill>
        </p:spPr>
      </p:sp>
      <p:sp>
        <p:nvSpPr>
          <p:cNvPr name="TextBox 6" id="6"/>
          <p:cNvSpPr txBox="true"/>
          <p:nvPr/>
        </p:nvSpPr>
        <p:spPr>
          <a:xfrm rot="0">
            <a:off x="4760595" y="1335113"/>
            <a:ext cx="8766810" cy="1595773"/>
          </a:xfrm>
          <a:prstGeom prst="rect">
            <a:avLst/>
          </a:prstGeom>
        </p:spPr>
        <p:txBody>
          <a:bodyPr anchor="t" rtlCol="false" tIns="0" lIns="0" bIns="0" rIns="0">
            <a:spAutoFit/>
          </a:bodyPr>
          <a:lstStyle/>
          <a:p>
            <a:pPr algn="ctr">
              <a:lnSpc>
                <a:spcPts val="6110"/>
              </a:lnSpc>
            </a:pPr>
            <a:r>
              <a:rPr lang="en-US" sz="6500">
                <a:solidFill>
                  <a:srgbClr val="000000"/>
                </a:solidFill>
                <a:latin typeface="Quicksand Bold"/>
              </a:rPr>
              <a:t>Experimentes / experimente </a:t>
            </a:r>
          </a:p>
        </p:txBody>
      </p:sp>
      <p:sp>
        <p:nvSpPr>
          <p:cNvPr name="TextBox 7" id="7"/>
          <p:cNvSpPr txBox="true"/>
          <p:nvPr/>
        </p:nvSpPr>
        <p:spPr>
          <a:xfrm rot="0">
            <a:off x="1889447" y="4686835"/>
            <a:ext cx="6823672" cy="3455123"/>
          </a:xfrm>
          <a:prstGeom prst="rect">
            <a:avLst/>
          </a:prstGeom>
        </p:spPr>
        <p:txBody>
          <a:bodyPr anchor="t" rtlCol="false" tIns="0" lIns="0" bIns="0" rIns="0">
            <a:spAutoFit/>
          </a:bodyPr>
          <a:lstStyle/>
          <a:p>
            <a:pPr algn="ctr">
              <a:lnSpc>
                <a:spcPts val="3066"/>
              </a:lnSpc>
              <a:spcBef>
                <a:spcPct val="0"/>
              </a:spcBef>
            </a:pPr>
            <a:r>
              <a:rPr lang="en-US" sz="2271" spc="283">
                <a:solidFill>
                  <a:srgbClr val="000000"/>
                </a:solidFill>
                <a:latin typeface="Quicksand Bold"/>
              </a:rPr>
              <a:t>PRESCOLARII AU DESFĂȘURAT O SERIE DE EXPERIMENTE IN CADRUL ACTIVITĂȚILOR STEAM</a:t>
            </a:r>
          </a:p>
          <a:p>
            <a:pPr algn="ctr">
              <a:lnSpc>
                <a:spcPts val="3066"/>
              </a:lnSpc>
              <a:spcBef>
                <a:spcPct val="0"/>
              </a:spcBef>
            </a:pPr>
          </a:p>
          <a:p>
            <a:pPr algn="ctr">
              <a:lnSpc>
                <a:spcPts val="3066"/>
              </a:lnSpc>
              <a:spcBef>
                <a:spcPct val="0"/>
              </a:spcBef>
            </a:pPr>
          </a:p>
          <a:p>
            <a:pPr algn="ctr">
              <a:lnSpc>
                <a:spcPts val="3066"/>
              </a:lnSpc>
              <a:spcBef>
                <a:spcPct val="0"/>
              </a:spcBef>
            </a:pPr>
            <a:r>
              <a:rPr lang="en-US" sz="2271" spc="283">
                <a:solidFill>
                  <a:srgbClr val="000000"/>
                </a:solidFill>
                <a:latin typeface="Quicksand Bold"/>
              </a:rPr>
              <a:t>THE PRESCHOOLERS CARRIED OUT A SERIES OF EXPERIMENTS WITHIN STEAM ACTIVITIES</a:t>
            </a:r>
          </a:p>
          <a:p>
            <a:pPr algn="ctr">
              <a:lnSpc>
                <a:spcPts val="3066"/>
              </a:lnSpc>
              <a:spcBef>
                <a:spcPct val="0"/>
              </a:spcBef>
            </a:pPr>
          </a:p>
        </p:txBody>
      </p:sp>
      <p:sp>
        <p:nvSpPr>
          <p:cNvPr name="TextBox 8" id="8"/>
          <p:cNvSpPr txBox="true"/>
          <p:nvPr/>
        </p:nvSpPr>
        <p:spPr>
          <a:xfrm rot="0">
            <a:off x="9144000" y="3439761"/>
            <a:ext cx="8766810" cy="641350"/>
          </a:xfrm>
          <a:prstGeom prst="rect">
            <a:avLst/>
          </a:prstGeom>
        </p:spPr>
        <p:txBody>
          <a:bodyPr anchor="t" rtlCol="false" tIns="0" lIns="0" bIns="0" rIns="0">
            <a:spAutoFit/>
          </a:bodyPr>
          <a:lstStyle/>
          <a:p>
            <a:pPr algn="ctr">
              <a:lnSpc>
                <a:spcPts val="4700"/>
              </a:lnSpc>
            </a:pPr>
            <a:r>
              <a:rPr lang="en-US" sz="5000">
                <a:solidFill>
                  <a:srgbClr val="000000"/>
                </a:solidFill>
                <a:latin typeface="Quicksand Bold"/>
              </a:rPr>
              <a:t>The rain / Ploaia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6191245" y="295415"/>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sp>
        <p:nvSpPr>
          <p:cNvPr name="Freeform 5" id="5"/>
          <p:cNvSpPr/>
          <p:nvPr/>
        </p:nvSpPr>
        <p:spPr>
          <a:xfrm flipH="false" flipV="false" rot="0">
            <a:off x="4846165" y="4286906"/>
            <a:ext cx="4297835" cy="5730447"/>
          </a:xfrm>
          <a:custGeom>
            <a:avLst/>
            <a:gdLst/>
            <a:ahLst/>
            <a:cxnLst/>
            <a:rect r="r" b="b" t="t" l="l"/>
            <a:pathLst>
              <a:path h="5730447" w="4297835">
                <a:moveTo>
                  <a:pt x="0" y="0"/>
                </a:moveTo>
                <a:lnTo>
                  <a:pt x="4297835" y="0"/>
                </a:lnTo>
                <a:lnTo>
                  <a:pt x="4297835" y="5730448"/>
                </a:lnTo>
                <a:lnTo>
                  <a:pt x="0" y="5730448"/>
                </a:lnTo>
                <a:lnTo>
                  <a:pt x="0" y="0"/>
                </a:lnTo>
                <a:close/>
              </a:path>
            </a:pathLst>
          </a:custGeom>
          <a:blipFill>
            <a:blip r:embed="rId5"/>
            <a:stretch>
              <a:fillRect l="0" t="0" r="0" b="0"/>
            </a:stretch>
          </a:blipFill>
        </p:spPr>
      </p:sp>
      <p:sp>
        <p:nvSpPr>
          <p:cNvPr name="Freeform 6" id="6"/>
          <p:cNvSpPr/>
          <p:nvPr/>
        </p:nvSpPr>
        <p:spPr>
          <a:xfrm flipH="false" flipV="false" rot="0">
            <a:off x="10986800" y="4913878"/>
            <a:ext cx="6493130" cy="5172419"/>
          </a:xfrm>
          <a:custGeom>
            <a:avLst/>
            <a:gdLst/>
            <a:ahLst/>
            <a:cxnLst/>
            <a:rect r="r" b="b" t="t" l="l"/>
            <a:pathLst>
              <a:path h="5172419" w="6493130">
                <a:moveTo>
                  <a:pt x="0" y="0"/>
                </a:moveTo>
                <a:lnTo>
                  <a:pt x="6493129" y="0"/>
                </a:lnTo>
                <a:lnTo>
                  <a:pt x="6493129" y="5172420"/>
                </a:lnTo>
                <a:lnTo>
                  <a:pt x="0" y="5172420"/>
                </a:lnTo>
                <a:lnTo>
                  <a:pt x="0" y="0"/>
                </a:lnTo>
                <a:close/>
              </a:path>
            </a:pathLst>
          </a:custGeom>
          <a:blipFill>
            <a:blip r:embed="rId6"/>
            <a:stretch>
              <a:fillRect l="-5057" t="0" r="-1156" b="0"/>
            </a:stretch>
          </a:blipFill>
        </p:spPr>
      </p:sp>
      <p:sp>
        <p:nvSpPr>
          <p:cNvPr name="TextBox 7" id="7"/>
          <p:cNvSpPr txBox="true"/>
          <p:nvPr/>
        </p:nvSpPr>
        <p:spPr>
          <a:xfrm rot="0">
            <a:off x="-53691" y="3674711"/>
            <a:ext cx="4364932" cy="3838575"/>
          </a:xfrm>
          <a:prstGeom prst="rect">
            <a:avLst/>
          </a:prstGeom>
        </p:spPr>
        <p:txBody>
          <a:bodyPr anchor="t" rtlCol="false" tIns="0" lIns="0" bIns="0" rIns="0">
            <a:spAutoFit/>
          </a:bodyPr>
          <a:lstStyle/>
          <a:p>
            <a:pPr algn="ctr">
              <a:lnSpc>
                <a:spcPts val="3375"/>
              </a:lnSpc>
              <a:spcBef>
                <a:spcPct val="0"/>
              </a:spcBef>
            </a:pPr>
            <a:r>
              <a:rPr lang="en-US" sz="2500" spc="312">
                <a:solidFill>
                  <a:srgbClr val="000000"/>
                </a:solidFill>
                <a:latin typeface="Quicksand Bold"/>
              </a:rPr>
              <a:t>BOMBOANELE M&amp;M SUNT PERFECTE PENTRU A CREA UN CURCUBEU</a:t>
            </a:r>
          </a:p>
          <a:p>
            <a:pPr algn="ctr">
              <a:lnSpc>
                <a:spcPts val="3375"/>
              </a:lnSpc>
              <a:spcBef>
                <a:spcPct val="0"/>
              </a:spcBef>
            </a:pPr>
          </a:p>
          <a:p>
            <a:pPr algn="ctr">
              <a:lnSpc>
                <a:spcPts val="3375"/>
              </a:lnSpc>
              <a:spcBef>
                <a:spcPct val="0"/>
              </a:spcBef>
            </a:pPr>
          </a:p>
          <a:p>
            <a:pPr algn="ctr">
              <a:lnSpc>
                <a:spcPts val="3375"/>
              </a:lnSpc>
              <a:spcBef>
                <a:spcPct val="0"/>
              </a:spcBef>
            </a:pPr>
            <a:r>
              <a:rPr lang="en-US" sz="2500" spc="312">
                <a:solidFill>
                  <a:srgbClr val="000000"/>
                </a:solidFill>
                <a:latin typeface="Quicksand Bold"/>
              </a:rPr>
              <a:t>THE M&amp;M’S SWEETS ARE PERFECT FOR MAKING A RAINBOW</a:t>
            </a:r>
          </a:p>
        </p:txBody>
      </p:sp>
      <p:sp>
        <p:nvSpPr>
          <p:cNvPr name="TextBox 8" id="8"/>
          <p:cNvSpPr txBox="true"/>
          <p:nvPr/>
        </p:nvSpPr>
        <p:spPr>
          <a:xfrm rot="0">
            <a:off x="8068777" y="2752983"/>
            <a:ext cx="8766810" cy="641350"/>
          </a:xfrm>
          <a:prstGeom prst="rect">
            <a:avLst/>
          </a:prstGeom>
        </p:spPr>
        <p:txBody>
          <a:bodyPr anchor="t" rtlCol="false" tIns="0" lIns="0" bIns="0" rIns="0">
            <a:spAutoFit/>
          </a:bodyPr>
          <a:lstStyle/>
          <a:p>
            <a:pPr algn="ctr">
              <a:lnSpc>
                <a:spcPts val="4700"/>
              </a:lnSpc>
            </a:pPr>
            <a:r>
              <a:rPr lang="en-US" sz="5000">
                <a:solidFill>
                  <a:srgbClr val="000000"/>
                </a:solidFill>
                <a:latin typeface="Quicksand Bold"/>
              </a:rPr>
              <a:t>The rainbow / curcubeul</a:t>
            </a:r>
          </a:p>
        </p:txBody>
      </p:sp>
      <p:sp>
        <p:nvSpPr>
          <p:cNvPr name="TextBox 9" id="9"/>
          <p:cNvSpPr txBox="true"/>
          <p:nvPr/>
        </p:nvSpPr>
        <p:spPr>
          <a:xfrm rot="0">
            <a:off x="-53691" y="921862"/>
            <a:ext cx="16244936" cy="824248"/>
          </a:xfrm>
          <a:prstGeom prst="rect">
            <a:avLst/>
          </a:prstGeom>
        </p:spPr>
        <p:txBody>
          <a:bodyPr anchor="t" rtlCol="false" tIns="0" lIns="0" bIns="0" rIns="0">
            <a:spAutoFit/>
          </a:bodyPr>
          <a:lstStyle/>
          <a:p>
            <a:pPr algn="ctr">
              <a:lnSpc>
                <a:spcPts val="6110"/>
              </a:lnSpc>
            </a:pPr>
            <a:r>
              <a:rPr lang="en-US" sz="6500">
                <a:solidFill>
                  <a:srgbClr val="000000"/>
                </a:solidFill>
                <a:latin typeface="Quicksand Bold"/>
              </a:rPr>
              <a:t>Experimentes / experimente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783892" y="1028700"/>
            <a:ext cx="2729169" cy="2674586"/>
          </a:xfrm>
          <a:custGeom>
            <a:avLst/>
            <a:gdLst/>
            <a:ahLst/>
            <a:cxnLst/>
            <a:rect r="r" b="b" t="t" l="l"/>
            <a:pathLst>
              <a:path h="2674586" w="2729169">
                <a:moveTo>
                  <a:pt x="0" y="0"/>
                </a:moveTo>
                <a:lnTo>
                  <a:pt x="2729169" y="0"/>
                </a:lnTo>
                <a:lnTo>
                  <a:pt x="2729169" y="2674586"/>
                </a:lnTo>
                <a:lnTo>
                  <a:pt x="0" y="2674586"/>
                </a:lnTo>
                <a:lnTo>
                  <a:pt x="0" y="0"/>
                </a:lnTo>
                <a:close/>
              </a:path>
            </a:pathLst>
          </a:custGeom>
          <a:blipFill>
            <a:blip r:embed="rId3"/>
            <a:stretch>
              <a:fillRect l="0" t="0" r="0" b="0"/>
            </a:stretch>
          </a:blipFill>
        </p:spPr>
      </p:sp>
      <p:sp>
        <p:nvSpPr>
          <p:cNvPr name="Freeform 4" id="4"/>
          <p:cNvSpPr/>
          <p:nvPr/>
        </p:nvSpPr>
        <p:spPr>
          <a:xfrm flipH="false" flipV="false" rot="0">
            <a:off x="16191245" y="295415"/>
            <a:ext cx="2136109" cy="2222220"/>
          </a:xfrm>
          <a:custGeom>
            <a:avLst/>
            <a:gdLst/>
            <a:ahLst/>
            <a:cxnLst/>
            <a:rect r="r" b="b" t="t" l="l"/>
            <a:pathLst>
              <a:path h="2222220" w="2136109">
                <a:moveTo>
                  <a:pt x="0" y="0"/>
                </a:moveTo>
                <a:lnTo>
                  <a:pt x="2136110" y="0"/>
                </a:lnTo>
                <a:lnTo>
                  <a:pt x="2136110" y="2222220"/>
                </a:lnTo>
                <a:lnTo>
                  <a:pt x="0" y="2222220"/>
                </a:lnTo>
                <a:lnTo>
                  <a:pt x="0" y="0"/>
                </a:lnTo>
                <a:close/>
              </a:path>
            </a:pathLst>
          </a:custGeom>
          <a:blipFill>
            <a:blip r:embed="rId4"/>
            <a:stretch>
              <a:fillRect l="0" t="0" r="0" b="0"/>
            </a:stretch>
          </a:blipFill>
        </p:spPr>
      </p:sp>
      <p:pic>
        <p:nvPicPr>
          <p:cNvPr name="Picture 5" id="5">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15573" r="0" b="15573"/>
          <a:stretch>
            <a:fillRect/>
          </a:stretch>
        </p:blipFill>
        <p:spPr>
          <a:xfrm flipH="false" flipV="false" rot="0">
            <a:off x="1482055" y="2365993"/>
            <a:ext cx="5412488" cy="6583714"/>
          </a:xfrm>
          <a:prstGeom prst="rect">
            <a:avLst/>
          </a:prstGeom>
        </p:spPr>
      </p:pic>
      <p:sp>
        <p:nvSpPr>
          <p:cNvPr name="Freeform 6" id="6"/>
          <p:cNvSpPr/>
          <p:nvPr/>
        </p:nvSpPr>
        <p:spPr>
          <a:xfrm flipH="false" flipV="false" rot="0">
            <a:off x="9144000" y="4407464"/>
            <a:ext cx="6830160" cy="5122620"/>
          </a:xfrm>
          <a:custGeom>
            <a:avLst/>
            <a:gdLst/>
            <a:ahLst/>
            <a:cxnLst/>
            <a:rect r="r" b="b" t="t" l="l"/>
            <a:pathLst>
              <a:path h="5122620" w="6830160">
                <a:moveTo>
                  <a:pt x="0" y="0"/>
                </a:moveTo>
                <a:lnTo>
                  <a:pt x="6830160" y="0"/>
                </a:lnTo>
                <a:lnTo>
                  <a:pt x="6830160" y="5122621"/>
                </a:lnTo>
                <a:lnTo>
                  <a:pt x="0" y="5122621"/>
                </a:lnTo>
                <a:lnTo>
                  <a:pt x="0" y="0"/>
                </a:lnTo>
                <a:close/>
              </a:path>
            </a:pathLst>
          </a:custGeom>
          <a:blipFill>
            <a:blip r:embed="rId8"/>
            <a:stretch>
              <a:fillRect l="0" t="0" r="0" b="0"/>
            </a:stretch>
          </a:blipFill>
        </p:spPr>
      </p:sp>
      <p:sp>
        <p:nvSpPr>
          <p:cNvPr name="TextBox 7" id="7"/>
          <p:cNvSpPr txBox="true"/>
          <p:nvPr/>
        </p:nvSpPr>
        <p:spPr>
          <a:xfrm rot="0">
            <a:off x="8068777" y="2752983"/>
            <a:ext cx="8766810" cy="1231900"/>
          </a:xfrm>
          <a:prstGeom prst="rect">
            <a:avLst/>
          </a:prstGeom>
        </p:spPr>
        <p:txBody>
          <a:bodyPr anchor="t" rtlCol="false" tIns="0" lIns="0" bIns="0" rIns="0">
            <a:spAutoFit/>
          </a:bodyPr>
          <a:lstStyle/>
          <a:p>
            <a:pPr algn="ctr">
              <a:lnSpc>
                <a:spcPts val="4700"/>
              </a:lnSpc>
            </a:pPr>
            <a:r>
              <a:rPr lang="en-US" sz="5000">
                <a:solidFill>
                  <a:srgbClr val="000000"/>
                </a:solidFill>
                <a:latin typeface="Quicksand Bold"/>
              </a:rPr>
              <a:t>The force of the wind / Forța vântului</a:t>
            </a:r>
          </a:p>
        </p:txBody>
      </p:sp>
      <p:sp>
        <p:nvSpPr>
          <p:cNvPr name="TextBox 8" id="8"/>
          <p:cNvSpPr txBox="true"/>
          <p:nvPr/>
        </p:nvSpPr>
        <p:spPr>
          <a:xfrm rot="0">
            <a:off x="-53691" y="921862"/>
            <a:ext cx="16244936" cy="824248"/>
          </a:xfrm>
          <a:prstGeom prst="rect">
            <a:avLst/>
          </a:prstGeom>
        </p:spPr>
        <p:txBody>
          <a:bodyPr anchor="t" rtlCol="false" tIns="0" lIns="0" bIns="0" rIns="0">
            <a:spAutoFit/>
          </a:bodyPr>
          <a:lstStyle/>
          <a:p>
            <a:pPr algn="ctr">
              <a:lnSpc>
                <a:spcPts val="6110"/>
              </a:lnSpc>
            </a:pPr>
            <a:r>
              <a:rPr lang="en-US" sz="6500">
                <a:solidFill>
                  <a:srgbClr val="000000"/>
                </a:solidFill>
                <a:latin typeface="Quicksand Bold"/>
              </a:rPr>
              <a:t>Experimentes / experimente </a:t>
            </a: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DAF532HCcHE</dc:identifier>
  <dcterms:modified xsi:type="dcterms:W3CDTF">2011-08-01T06:04:30Z</dcterms:modified>
  <cp:revision>1</cp:revision>
  <dc:title>ERASMUS+ KA220-SCH - COOPERATION PARTNERSHIPS IN SCHOOL EDUCATION Developing the Quality of STEAM Educational Studies in Early Childhood Education 2023-1-RO01-KA220-SCH-000154872</dc:title>
</cp:coreProperties>
</file>