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nva Sans" charset="0"/>
      <p:regular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Jua" charset="-127"/>
      <p:regular r:id="rId22"/>
    </p:embeddedFont>
    <p:embeddedFont>
      <p:font typeface="Algerian" pitchFamily="82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9" d="100"/>
          <a:sy n="49" d="100"/>
        </p:scale>
        <p:origin x="-5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6.png"/><Relationship Id="rId7" Type="http://schemas.openxmlformats.org/officeDocument/2006/relationships/image" Target="../media/image20.png"/><Relationship Id="rId12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37.jpeg"/><Relationship Id="rId5" Type="http://schemas.openxmlformats.org/officeDocument/2006/relationships/image" Target="../media/image19.png"/><Relationship Id="rId10" Type="http://schemas.openxmlformats.org/officeDocument/2006/relationships/image" Target="../media/image9.svg"/><Relationship Id="rId4" Type="http://schemas.openxmlformats.org/officeDocument/2006/relationships/image" Target="../media/image55.sv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0.jpeg"/><Relationship Id="rId3" Type="http://schemas.openxmlformats.org/officeDocument/2006/relationships/image" Target="../media/image39.png"/><Relationship Id="rId7" Type="http://schemas.openxmlformats.org/officeDocument/2006/relationships/image" Target="../media/image19.png"/><Relationship Id="rId12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5.png"/><Relationship Id="rId5" Type="http://schemas.openxmlformats.org/officeDocument/2006/relationships/image" Target="../media/image36.png"/><Relationship Id="rId10" Type="http://schemas.openxmlformats.org/officeDocument/2006/relationships/image" Target="../media/image5.svg"/><Relationship Id="rId4" Type="http://schemas.openxmlformats.org/officeDocument/2006/relationships/image" Target="../media/image59.sv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jpeg"/><Relationship Id="rId3" Type="http://schemas.openxmlformats.org/officeDocument/2006/relationships/image" Target="../media/image39.png"/><Relationship Id="rId7" Type="http://schemas.openxmlformats.org/officeDocument/2006/relationships/image" Target="../media/image19.png"/><Relationship Id="rId12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5.png"/><Relationship Id="rId5" Type="http://schemas.openxmlformats.org/officeDocument/2006/relationships/image" Target="../media/image36.png"/><Relationship Id="rId10" Type="http://schemas.openxmlformats.org/officeDocument/2006/relationships/image" Target="../media/image5.svg"/><Relationship Id="rId4" Type="http://schemas.openxmlformats.org/officeDocument/2006/relationships/image" Target="../media/image59.sv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20.png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8.pn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12" Type="http://schemas.openxmlformats.org/officeDocument/2006/relationships/image" Target="../media/image6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7.png"/><Relationship Id="rId5" Type="http://schemas.openxmlformats.org/officeDocument/2006/relationships/image" Target="../media/image43.jpeg"/><Relationship Id="rId10" Type="http://schemas.openxmlformats.org/officeDocument/2006/relationships/image" Target="../media/image67.svg"/><Relationship Id="rId4" Type="http://schemas.openxmlformats.org/officeDocument/2006/relationships/image" Target="../media/image63.svg"/><Relationship Id="rId1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12" Type="http://schemas.openxmlformats.org/officeDocument/2006/relationships/image" Target="../media/image7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50.png"/><Relationship Id="rId5" Type="http://schemas.openxmlformats.org/officeDocument/2006/relationships/image" Target="../media/image19.png"/><Relationship Id="rId10" Type="http://schemas.openxmlformats.org/officeDocument/2006/relationships/image" Target="../media/image5.svg"/><Relationship Id="rId4" Type="http://schemas.openxmlformats.org/officeDocument/2006/relationships/image" Target="../media/image72.sv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21.svg"/><Relationship Id="rId4" Type="http://schemas.openxmlformats.org/officeDocument/2006/relationships/image" Target="../media/image9.svg"/><Relationship Id="rId9" Type="http://schemas.openxmlformats.org/officeDocument/2006/relationships/image" Target="../media/image11.png"/><Relationship Id="rId1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21.svg"/><Relationship Id="rId4" Type="http://schemas.openxmlformats.org/officeDocument/2006/relationships/image" Target="../media/image9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5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18.png"/><Relationship Id="rId1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3.jpeg"/><Relationship Id="rId5" Type="http://schemas.openxmlformats.org/officeDocument/2006/relationships/image" Target="../media/image20.png"/><Relationship Id="rId10" Type="http://schemas.openxmlformats.org/officeDocument/2006/relationships/image" Target="../media/image22.jpeg"/><Relationship Id="rId4" Type="http://schemas.openxmlformats.org/officeDocument/2006/relationships/image" Target="../media/image36.sv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6.jpe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12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5.png"/><Relationship Id="rId5" Type="http://schemas.openxmlformats.org/officeDocument/2006/relationships/image" Target="../media/image25.png"/><Relationship Id="rId10" Type="http://schemas.openxmlformats.org/officeDocument/2006/relationships/image" Target="../media/image5.svg"/><Relationship Id="rId4" Type="http://schemas.openxmlformats.org/officeDocument/2006/relationships/image" Target="../media/image41.sv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12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27.jpeg"/><Relationship Id="rId5" Type="http://schemas.openxmlformats.org/officeDocument/2006/relationships/image" Target="../media/image25.png"/><Relationship Id="rId10" Type="http://schemas.openxmlformats.org/officeDocument/2006/relationships/image" Target="../media/image9.svg"/><Relationship Id="rId4" Type="http://schemas.openxmlformats.org/officeDocument/2006/relationships/image" Target="../media/image41.sv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2.jpe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12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30.jpeg"/><Relationship Id="rId5" Type="http://schemas.openxmlformats.org/officeDocument/2006/relationships/image" Target="../media/image25.png"/><Relationship Id="rId10" Type="http://schemas.openxmlformats.org/officeDocument/2006/relationships/image" Target="../media/image9.svg"/><Relationship Id="rId4" Type="http://schemas.openxmlformats.org/officeDocument/2006/relationships/image" Target="../media/image41.sv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5.jpe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12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33.jpeg"/><Relationship Id="rId5" Type="http://schemas.openxmlformats.org/officeDocument/2006/relationships/image" Target="../media/image25.png"/><Relationship Id="rId10" Type="http://schemas.openxmlformats.org/officeDocument/2006/relationships/image" Target="../media/image9.svg"/><Relationship Id="rId4" Type="http://schemas.openxmlformats.org/officeDocument/2006/relationships/image" Target="../media/image41.sv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1126" t="-51540" r="-23384" b="-2970"/>
            </a:stretch>
          </a:blipFill>
        </p:spPr>
      </p:sp>
      <p:grpSp>
        <p:nvGrpSpPr>
          <p:cNvPr id="3" name="Group 3"/>
          <p:cNvGrpSpPr/>
          <p:nvPr/>
        </p:nvGrpSpPr>
        <p:grpSpPr>
          <a:xfrm rot="-89729">
            <a:off x="-501512" y="9845567"/>
            <a:ext cx="19919519" cy="8229600"/>
            <a:chOff x="0" y="0"/>
            <a:chExt cx="5377540" cy="22216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7540" cy="2221690"/>
            </a:xfrm>
            <a:custGeom>
              <a:avLst/>
              <a:gdLst/>
              <a:ahLst/>
              <a:cxnLst/>
              <a:rect l="l" t="t" r="r" b="b"/>
              <a:pathLst>
                <a:path w="5377540" h="2221690">
                  <a:moveTo>
                    <a:pt x="10494" y="0"/>
                  </a:moveTo>
                  <a:lnTo>
                    <a:pt x="5367046" y="0"/>
                  </a:lnTo>
                  <a:cubicBezTo>
                    <a:pt x="5369829" y="0"/>
                    <a:pt x="5372498" y="1106"/>
                    <a:pt x="5374466" y="3074"/>
                  </a:cubicBezTo>
                  <a:cubicBezTo>
                    <a:pt x="5376434" y="5042"/>
                    <a:pt x="5377540" y="7711"/>
                    <a:pt x="5377540" y="10494"/>
                  </a:cubicBezTo>
                  <a:lnTo>
                    <a:pt x="5377540" y="2211196"/>
                  </a:lnTo>
                  <a:cubicBezTo>
                    <a:pt x="5377540" y="2216992"/>
                    <a:pt x="5372841" y="2221690"/>
                    <a:pt x="5367046" y="2221690"/>
                  </a:cubicBezTo>
                  <a:lnTo>
                    <a:pt x="10494" y="2221690"/>
                  </a:lnTo>
                  <a:cubicBezTo>
                    <a:pt x="7711" y="2221690"/>
                    <a:pt x="5042" y="2220585"/>
                    <a:pt x="3074" y="2218617"/>
                  </a:cubicBezTo>
                  <a:cubicBezTo>
                    <a:pt x="1106" y="2216649"/>
                    <a:pt x="0" y="2213979"/>
                    <a:pt x="0" y="2211196"/>
                  </a:cubicBezTo>
                  <a:lnTo>
                    <a:pt x="0" y="10494"/>
                  </a:lnTo>
                  <a:cubicBezTo>
                    <a:pt x="0" y="4698"/>
                    <a:pt x="4698" y="0"/>
                    <a:pt x="10494" y="0"/>
                  </a:cubicBezTo>
                  <a:close/>
                </a:path>
              </a:pathLst>
            </a:custGeom>
            <a:solidFill>
              <a:srgbClr val="34622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377540" cy="22693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80100" y="650469"/>
            <a:ext cx="14927799" cy="9180597"/>
          </a:xfrm>
          <a:custGeom>
            <a:avLst/>
            <a:gdLst/>
            <a:ahLst/>
            <a:cxnLst/>
            <a:rect l="l" t="t" r="r" b="b"/>
            <a:pathLst>
              <a:path w="14927799" h="9180597">
                <a:moveTo>
                  <a:pt x="0" y="0"/>
                </a:moveTo>
                <a:lnTo>
                  <a:pt x="14927800" y="0"/>
                </a:lnTo>
                <a:lnTo>
                  <a:pt x="14927800" y="9180596"/>
                </a:lnTo>
                <a:lnTo>
                  <a:pt x="0" y="91805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44494">
            <a:off x="1045324" y="1545509"/>
            <a:ext cx="2701583" cy="2387217"/>
          </a:xfrm>
          <a:custGeom>
            <a:avLst/>
            <a:gdLst/>
            <a:ahLst/>
            <a:cxnLst/>
            <a:rect l="l" t="t" r="r" b="b"/>
            <a:pathLst>
              <a:path w="2701583" h="2387217">
                <a:moveTo>
                  <a:pt x="0" y="0"/>
                </a:moveTo>
                <a:lnTo>
                  <a:pt x="2701584" y="0"/>
                </a:lnTo>
                <a:lnTo>
                  <a:pt x="2701584" y="2387217"/>
                </a:lnTo>
                <a:lnTo>
                  <a:pt x="0" y="23872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37761" y="5240767"/>
            <a:ext cx="5427176" cy="9713066"/>
          </a:xfrm>
          <a:custGeom>
            <a:avLst/>
            <a:gdLst/>
            <a:ahLst/>
            <a:cxnLst/>
            <a:rect l="l" t="t" r="r" b="b"/>
            <a:pathLst>
              <a:path w="5427176" h="9713066">
                <a:moveTo>
                  <a:pt x="0" y="0"/>
                </a:moveTo>
                <a:lnTo>
                  <a:pt x="5427176" y="0"/>
                </a:lnTo>
                <a:lnTo>
                  <a:pt x="5427176" y="9713066"/>
                </a:lnTo>
                <a:lnTo>
                  <a:pt x="0" y="97130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07900" y="4272422"/>
            <a:ext cx="4044705" cy="647153"/>
          </a:xfrm>
          <a:custGeom>
            <a:avLst/>
            <a:gdLst/>
            <a:ahLst/>
            <a:cxnLst/>
            <a:rect l="l" t="t" r="r" b="b"/>
            <a:pathLst>
              <a:path w="4044705" h="647153">
                <a:moveTo>
                  <a:pt x="0" y="0"/>
                </a:moveTo>
                <a:lnTo>
                  <a:pt x="4044705" y="0"/>
                </a:lnTo>
                <a:lnTo>
                  <a:pt x="4044705" y="647153"/>
                </a:lnTo>
                <a:lnTo>
                  <a:pt x="0" y="6471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431977" y="1028700"/>
            <a:ext cx="4112078" cy="657932"/>
          </a:xfrm>
          <a:custGeom>
            <a:avLst/>
            <a:gdLst/>
            <a:ahLst/>
            <a:cxnLst/>
            <a:rect l="l" t="t" r="r" b="b"/>
            <a:pathLst>
              <a:path w="4112078" h="657932">
                <a:moveTo>
                  <a:pt x="4112077" y="0"/>
                </a:moveTo>
                <a:lnTo>
                  <a:pt x="0" y="0"/>
                </a:lnTo>
                <a:lnTo>
                  <a:pt x="0" y="657932"/>
                </a:lnTo>
                <a:lnTo>
                  <a:pt x="4112077" y="657932"/>
                </a:lnTo>
                <a:lnTo>
                  <a:pt x="411207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98855" y="1357666"/>
            <a:ext cx="2593564" cy="2593564"/>
          </a:xfrm>
          <a:custGeom>
            <a:avLst/>
            <a:gdLst/>
            <a:ahLst/>
            <a:cxnLst/>
            <a:rect l="l" t="t" r="r" b="b"/>
            <a:pathLst>
              <a:path w="2593564" h="2593564">
                <a:moveTo>
                  <a:pt x="0" y="0"/>
                </a:moveTo>
                <a:lnTo>
                  <a:pt x="2593564" y="0"/>
                </a:lnTo>
                <a:lnTo>
                  <a:pt x="2593564" y="2593565"/>
                </a:lnTo>
                <a:lnTo>
                  <a:pt x="0" y="2593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973659" y="1028700"/>
            <a:ext cx="2340683" cy="2109876"/>
          </a:xfrm>
          <a:custGeom>
            <a:avLst/>
            <a:gdLst/>
            <a:ahLst/>
            <a:cxnLst/>
            <a:rect l="l" t="t" r="r" b="b"/>
            <a:pathLst>
              <a:path w="2340683" h="2109876">
                <a:moveTo>
                  <a:pt x="0" y="0"/>
                </a:moveTo>
                <a:lnTo>
                  <a:pt x="2340682" y="0"/>
                </a:lnTo>
                <a:lnTo>
                  <a:pt x="2340682" y="2109876"/>
                </a:lnTo>
                <a:lnTo>
                  <a:pt x="0" y="2109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265081" y="2739117"/>
            <a:ext cx="9728235" cy="3121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8000" b="1" dirty="0">
                <a:solidFill>
                  <a:srgbClr val="544541"/>
                </a:solidFill>
                <a:latin typeface="Algerian" pitchFamily="82" charset="0"/>
              </a:rPr>
              <a:t>nature friends</a:t>
            </a:r>
          </a:p>
          <a:p>
            <a:pPr algn="ctr">
              <a:lnSpc>
                <a:spcPts val="8120"/>
              </a:lnSpc>
            </a:pPr>
            <a:r>
              <a:rPr lang="en-US" sz="8000" b="1" dirty="0">
                <a:solidFill>
                  <a:srgbClr val="544541"/>
                </a:solidFill>
                <a:latin typeface="Algerian" pitchFamily="82" charset="0"/>
              </a:rPr>
              <a:t>3r - recycle, reduce, reuse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81400" y="5683176"/>
            <a:ext cx="10039073" cy="4603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544541"/>
                </a:solidFill>
                <a:latin typeface="Jua Bold"/>
              </a:rPr>
              <a:t>ERASMUS+</a:t>
            </a:r>
          </a:p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544541"/>
                </a:solidFill>
                <a:latin typeface="Jua Bold"/>
              </a:rPr>
              <a:t>KA220-SCH - COOPERATION PARTNERSHIPS IN SCHOOL EDUCATION</a:t>
            </a:r>
          </a:p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544541"/>
                </a:solidFill>
                <a:latin typeface="Jua Bold"/>
              </a:rPr>
              <a:t>Developing the Quality of STEAM Educational Studies in Early Childhood Education</a:t>
            </a:r>
          </a:p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544541"/>
                </a:solidFill>
                <a:latin typeface="Jua Bold"/>
              </a:rPr>
              <a:t>2023-1-RO01-KA220-SCH-000154872</a:t>
            </a:r>
          </a:p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544541"/>
                </a:solidFill>
                <a:latin typeface="Jua Bold"/>
              </a:rPr>
              <a:t>GRĂDINIȚA CU PROGRAM PRELUNGIT NR. 7 DEVA</a:t>
            </a:r>
          </a:p>
          <a:p>
            <a:pPr algn="ctr">
              <a:lnSpc>
                <a:spcPts val="5744"/>
              </a:lnSpc>
            </a:pPr>
            <a:endParaRPr b="1" dirty="0"/>
          </a:p>
          <a:p>
            <a:pPr marL="0" lvl="0" indent="0" algn="ctr">
              <a:lnSpc>
                <a:spcPts val="5744"/>
              </a:lnSpc>
              <a:spcBef>
                <a:spcPct val="0"/>
              </a:spcBef>
            </a:pPr>
            <a:endParaRPr b="1" dirty="0"/>
          </a:p>
        </p:txBody>
      </p:sp>
      <p:sp>
        <p:nvSpPr>
          <p:cNvPr id="15" name="Freeform 15"/>
          <p:cNvSpPr/>
          <p:nvPr/>
        </p:nvSpPr>
        <p:spPr>
          <a:xfrm>
            <a:off x="-51140" y="4272422"/>
            <a:ext cx="4894512" cy="6797933"/>
          </a:xfrm>
          <a:custGeom>
            <a:avLst/>
            <a:gdLst/>
            <a:ahLst/>
            <a:cxnLst/>
            <a:rect l="l" t="t" r="r" b="b"/>
            <a:pathLst>
              <a:path w="4894512" h="6797933">
                <a:moveTo>
                  <a:pt x="0" y="0"/>
                </a:moveTo>
                <a:lnTo>
                  <a:pt x="4894512" y="0"/>
                </a:lnTo>
                <a:lnTo>
                  <a:pt x="4894512" y="6797934"/>
                </a:lnTo>
                <a:lnTo>
                  <a:pt x="0" y="67979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1126" t="-51540" r="-23384" b="-29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4271" y="4259493"/>
            <a:ext cx="5121598" cy="7125702"/>
          </a:xfrm>
          <a:custGeom>
            <a:avLst/>
            <a:gdLst/>
            <a:ahLst/>
            <a:cxnLst/>
            <a:rect l="l" t="t" r="r" b="b"/>
            <a:pathLst>
              <a:path w="5121598" h="7125702">
                <a:moveTo>
                  <a:pt x="0" y="0"/>
                </a:moveTo>
                <a:lnTo>
                  <a:pt x="5121598" y="0"/>
                </a:lnTo>
                <a:lnTo>
                  <a:pt x="5121598" y="7125702"/>
                </a:lnTo>
                <a:lnTo>
                  <a:pt x="0" y="7125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360481">
            <a:off x="16265394" y="4111995"/>
            <a:ext cx="1697702" cy="1401376"/>
          </a:xfrm>
          <a:custGeom>
            <a:avLst/>
            <a:gdLst/>
            <a:ahLst/>
            <a:cxnLst/>
            <a:rect l="l" t="t" r="r" b="b"/>
            <a:pathLst>
              <a:path w="1697702" h="1401376">
                <a:moveTo>
                  <a:pt x="0" y="0"/>
                </a:moveTo>
                <a:lnTo>
                  <a:pt x="1697703" y="0"/>
                </a:lnTo>
                <a:lnTo>
                  <a:pt x="1697703" y="1401376"/>
                </a:lnTo>
                <a:lnTo>
                  <a:pt x="0" y="1401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372592">
            <a:off x="16535314" y="8947695"/>
            <a:ext cx="1432214" cy="1265556"/>
          </a:xfrm>
          <a:custGeom>
            <a:avLst/>
            <a:gdLst/>
            <a:ahLst/>
            <a:cxnLst/>
            <a:rect l="l" t="t" r="r" b="b"/>
            <a:pathLst>
              <a:path w="1432214" h="1265556">
                <a:moveTo>
                  <a:pt x="0" y="0"/>
                </a:moveTo>
                <a:lnTo>
                  <a:pt x="1432213" y="0"/>
                </a:lnTo>
                <a:lnTo>
                  <a:pt x="1432213" y="1265556"/>
                </a:lnTo>
                <a:lnTo>
                  <a:pt x="0" y="126555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40667" y="544758"/>
            <a:ext cx="3981198" cy="636992"/>
          </a:xfrm>
          <a:custGeom>
            <a:avLst/>
            <a:gdLst/>
            <a:ahLst/>
            <a:cxnLst/>
            <a:rect l="l" t="t" r="r" b="b"/>
            <a:pathLst>
              <a:path w="3981198" h="636992">
                <a:moveTo>
                  <a:pt x="0" y="0"/>
                </a:moveTo>
                <a:lnTo>
                  <a:pt x="3981198" y="0"/>
                </a:lnTo>
                <a:lnTo>
                  <a:pt x="3981198" y="636991"/>
                </a:lnTo>
                <a:lnTo>
                  <a:pt x="0" y="6369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0328" y="3777087"/>
            <a:ext cx="6111446" cy="6111446"/>
          </a:xfrm>
          <a:custGeom>
            <a:avLst/>
            <a:gdLst/>
            <a:ahLst/>
            <a:cxnLst/>
            <a:rect l="l" t="t" r="r" b="b"/>
            <a:pathLst>
              <a:path w="6111446" h="6111446">
                <a:moveTo>
                  <a:pt x="0" y="0"/>
                </a:moveTo>
                <a:lnTo>
                  <a:pt x="6111446" y="0"/>
                </a:lnTo>
                <a:lnTo>
                  <a:pt x="6111446" y="6111446"/>
                </a:lnTo>
                <a:lnTo>
                  <a:pt x="0" y="61114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21224" y="1566467"/>
            <a:ext cx="6492432" cy="6492432"/>
          </a:xfrm>
          <a:custGeom>
            <a:avLst/>
            <a:gdLst/>
            <a:ahLst/>
            <a:cxnLst/>
            <a:rect l="l" t="t" r="r" b="b"/>
            <a:pathLst>
              <a:path w="6492432" h="6492432">
                <a:moveTo>
                  <a:pt x="0" y="0"/>
                </a:moveTo>
                <a:lnTo>
                  <a:pt x="6492432" y="0"/>
                </a:lnTo>
                <a:lnTo>
                  <a:pt x="6492432" y="6492432"/>
                </a:lnTo>
                <a:lnTo>
                  <a:pt x="0" y="64924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68414" y="298098"/>
            <a:ext cx="3678913" cy="296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967"/>
              </a:lnSpc>
              <a:spcBef>
                <a:spcPct val="0"/>
              </a:spcBef>
            </a:pPr>
            <a:r>
              <a:rPr lang="en-US" sz="8000" dirty="0" smtClean="0">
                <a:solidFill>
                  <a:srgbClr val="FFFFFF"/>
                </a:solidFill>
                <a:latin typeface="+mj-lt"/>
              </a:rPr>
              <a:t>THE END RESULT</a:t>
            </a:r>
            <a:endParaRPr lang="en-US" sz="8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039600" y="1333500"/>
            <a:ext cx="48768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675"/>
              </a:lnSpc>
            </a:pPr>
            <a:r>
              <a:rPr lang="en-US" sz="3200" dirty="0">
                <a:solidFill>
                  <a:srgbClr val="FFFFFF"/>
                </a:solidFill>
                <a:latin typeface="Jua"/>
              </a:rPr>
              <a:t>The obtained paper is used in Arts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1126" t="-51540" r="-23384" b="-2970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09207" y="5695036"/>
            <a:ext cx="9009633" cy="6716272"/>
          </a:xfrm>
          <a:custGeom>
            <a:avLst/>
            <a:gdLst/>
            <a:ahLst/>
            <a:cxnLst/>
            <a:rect l="l" t="t" r="r" b="b"/>
            <a:pathLst>
              <a:path w="9009633" h="6716272">
                <a:moveTo>
                  <a:pt x="9009633" y="0"/>
                </a:moveTo>
                <a:lnTo>
                  <a:pt x="0" y="0"/>
                </a:lnTo>
                <a:lnTo>
                  <a:pt x="0" y="6716272"/>
                </a:lnTo>
                <a:lnTo>
                  <a:pt x="9009633" y="6716272"/>
                </a:lnTo>
                <a:lnTo>
                  <a:pt x="90096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291"/>
            <a:ext cx="10476277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2827"/>
              </a:lnSpc>
              <a:spcBef>
                <a:spcPct val="0"/>
              </a:spcBef>
            </a:pPr>
            <a:r>
              <a:rPr lang="en-US" sz="9162" dirty="0" smtClean="0">
                <a:solidFill>
                  <a:srgbClr val="FFFFFF"/>
                </a:solidFill>
                <a:latin typeface="+mj-lt"/>
              </a:rPr>
              <a:t>ELABORATE</a:t>
            </a:r>
            <a:endParaRPr lang="en-US" sz="9162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9144000" y="1815737"/>
            <a:ext cx="8115300" cy="7237436"/>
            <a:chOff x="0" y="0"/>
            <a:chExt cx="2118841" cy="18896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18841" cy="1889638"/>
            </a:xfrm>
            <a:custGeom>
              <a:avLst/>
              <a:gdLst/>
              <a:ahLst/>
              <a:cxnLst/>
              <a:rect l="l" t="t" r="r" b="b"/>
              <a:pathLst>
                <a:path w="2118841" h="1889638">
                  <a:moveTo>
                    <a:pt x="20034" y="0"/>
                  </a:moveTo>
                  <a:lnTo>
                    <a:pt x="2098807" y="0"/>
                  </a:lnTo>
                  <a:cubicBezTo>
                    <a:pt x="2104121" y="0"/>
                    <a:pt x="2109216" y="2111"/>
                    <a:pt x="2112973" y="5868"/>
                  </a:cubicBezTo>
                  <a:cubicBezTo>
                    <a:pt x="2116730" y="9625"/>
                    <a:pt x="2118841" y="14721"/>
                    <a:pt x="2118841" y="20034"/>
                  </a:cubicBezTo>
                  <a:lnTo>
                    <a:pt x="2118841" y="1869604"/>
                  </a:lnTo>
                  <a:cubicBezTo>
                    <a:pt x="2118841" y="1880668"/>
                    <a:pt x="2109872" y="1889638"/>
                    <a:pt x="2098807" y="1889638"/>
                  </a:cubicBezTo>
                  <a:lnTo>
                    <a:pt x="20034" y="1889638"/>
                  </a:lnTo>
                  <a:cubicBezTo>
                    <a:pt x="8969" y="1889638"/>
                    <a:pt x="0" y="1880668"/>
                    <a:pt x="0" y="1869604"/>
                  </a:cubicBezTo>
                  <a:lnTo>
                    <a:pt x="0" y="20034"/>
                  </a:lnTo>
                  <a:cubicBezTo>
                    <a:pt x="0" y="8969"/>
                    <a:pt x="8969" y="0"/>
                    <a:pt x="2003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18841" cy="19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844200" y="1181749"/>
            <a:ext cx="5352517" cy="1181938"/>
            <a:chOff x="0" y="0"/>
            <a:chExt cx="1952364" cy="4311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52364" cy="431119"/>
            </a:xfrm>
            <a:custGeom>
              <a:avLst/>
              <a:gdLst/>
              <a:ahLst/>
              <a:cxnLst/>
              <a:rect l="l" t="t" r="r" b="b"/>
              <a:pathLst>
                <a:path w="1952364" h="431119">
                  <a:moveTo>
                    <a:pt x="26035" y="0"/>
                  </a:moveTo>
                  <a:lnTo>
                    <a:pt x="1926329" y="0"/>
                  </a:lnTo>
                  <a:cubicBezTo>
                    <a:pt x="1933234" y="0"/>
                    <a:pt x="1939856" y="2743"/>
                    <a:pt x="1944739" y="7626"/>
                  </a:cubicBezTo>
                  <a:cubicBezTo>
                    <a:pt x="1949621" y="12508"/>
                    <a:pt x="1952364" y="19130"/>
                    <a:pt x="1952364" y="26035"/>
                  </a:cubicBezTo>
                  <a:lnTo>
                    <a:pt x="1952364" y="405084"/>
                  </a:lnTo>
                  <a:cubicBezTo>
                    <a:pt x="1952364" y="411989"/>
                    <a:pt x="1949621" y="418611"/>
                    <a:pt x="1944739" y="423494"/>
                  </a:cubicBezTo>
                  <a:cubicBezTo>
                    <a:pt x="1939856" y="428376"/>
                    <a:pt x="1933234" y="431119"/>
                    <a:pt x="1926329" y="431119"/>
                  </a:cubicBezTo>
                  <a:lnTo>
                    <a:pt x="26035" y="431119"/>
                  </a:lnTo>
                  <a:cubicBezTo>
                    <a:pt x="11656" y="431119"/>
                    <a:pt x="0" y="419463"/>
                    <a:pt x="0" y="405084"/>
                  </a:cubicBezTo>
                  <a:lnTo>
                    <a:pt x="0" y="26035"/>
                  </a:lnTo>
                  <a:cubicBezTo>
                    <a:pt x="0" y="11656"/>
                    <a:pt x="11656" y="0"/>
                    <a:pt x="26035" y="0"/>
                  </a:cubicBezTo>
                  <a:close/>
                </a:path>
              </a:pathLst>
            </a:custGeom>
            <a:solidFill>
              <a:srgbClr val="FFC95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952364" cy="478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844200" y="5598370"/>
            <a:ext cx="5352517" cy="1095902"/>
            <a:chOff x="0" y="0"/>
            <a:chExt cx="1952364" cy="39973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52364" cy="399737"/>
            </a:xfrm>
            <a:custGeom>
              <a:avLst/>
              <a:gdLst/>
              <a:ahLst/>
              <a:cxnLst/>
              <a:rect l="l" t="t" r="r" b="b"/>
              <a:pathLst>
                <a:path w="1952364" h="399737">
                  <a:moveTo>
                    <a:pt x="26035" y="0"/>
                  </a:moveTo>
                  <a:lnTo>
                    <a:pt x="1926329" y="0"/>
                  </a:lnTo>
                  <a:cubicBezTo>
                    <a:pt x="1933234" y="0"/>
                    <a:pt x="1939856" y="2743"/>
                    <a:pt x="1944739" y="7626"/>
                  </a:cubicBezTo>
                  <a:cubicBezTo>
                    <a:pt x="1949621" y="12508"/>
                    <a:pt x="1952364" y="19130"/>
                    <a:pt x="1952364" y="26035"/>
                  </a:cubicBezTo>
                  <a:lnTo>
                    <a:pt x="1952364" y="373702"/>
                  </a:lnTo>
                  <a:cubicBezTo>
                    <a:pt x="1952364" y="380607"/>
                    <a:pt x="1949621" y="387229"/>
                    <a:pt x="1944739" y="392111"/>
                  </a:cubicBezTo>
                  <a:cubicBezTo>
                    <a:pt x="1939856" y="396994"/>
                    <a:pt x="1933234" y="399737"/>
                    <a:pt x="1926329" y="399737"/>
                  </a:cubicBezTo>
                  <a:lnTo>
                    <a:pt x="26035" y="399737"/>
                  </a:lnTo>
                  <a:cubicBezTo>
                    <a:pt x="11656" y="399737"/>
                    <a:pt x="0" y="388081"/>
                    <a:pt x="0" y="373702"/>
                  </a:cubicBezTo>
                  <a:lnTo>
                    <a:pt x="0" y="26035"/>
                  </a:lnTo>
                  <a:cubicBezTo>
                    <a:pt x="0" y="11656"/>
                    <a:pt x="11656" y="0"/>
                    <a:pt x="26035" y="0"/>
                  </a:cubicBezTo>
                  <a:close/>
                </a:path>
              </a:pathLst>
            </a:custGeom>
            <a:solidFill>
              <a:srgbClr val="FFC95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952364" cy="447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147327" y="7057145"/>
            <a:ext cx="3612404" cy="5025954"/>
          </a:xfrm>
          <a:custGeom>
            <a:avLst/>
            <a:gdLst/>
            <a:ahLst/>
            <a:cxnLst/>
            <a:rect l="l" t="t" r="r" b="b"/>
            <a:pathLst>
              <a:path w="3612404" h="5025954">
                <a:moveTo>
                  <a:pt x="0" y="0"/>
                </a:moveTo>
                <a:lnTo>
                  <a:pt x="3612405" y="0"/>
                </a:lnTo>
                <a:lnTo>
                  <a:pt x="3612405" y="5025954"/>
                </a:lnTo>
                <a:lnTo>
                  <a:pt x="0" y="50259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 rot="360481">
            <a:off x="16265394" y="4111995"/>
            <a:ext cx="1697702" cy="1401376"/>
          </a:xfrm>
          <a:custGeom>
            <a:avLst/>
            <a:gdLst/>
            <a:ahLst/>
            <a:cxnLst/>
            <a:rect l="l" t="t" r="r" b="b"/>
            <a:pathLst>
              <a:path w="1697702" h="1401376">
                <a:moveTo>
                  <a:pt x="0" y="0"/>
                </a:moveTo>
                <a:lnTo>
                  <a:pt x="1697703" y="0"/>
                </a:lnTo>
                <a:lnTo>
                  <a:pt x="1697703" y="1401376"/>
                </a:lnTo>
                <a:lnTo>
                  <a:pt x="0" y="1401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-372592">
            <a:off x="9065510" y="8617295"/>
            <a:ext cx="1432214" cy="1265556"/>
          </a:xfrm>
          <a:custGeom>
            <a:avLst/>
            <a:gdLst/>
            <a:ahLst/>
            <a:cxnLst/>
            <a:rect l="l" t="t" r="r" b="b"/>
            <a:pathLst>
              <a:path w="1432214" h="1265556">
                <a:moveTo>
                  <a:pt x="0" y="0"/>
                </a:moveTo>
                <a:lnTo>
                  <a:pt x="1432214" y="0"/>
                </a:lnTo>
                <a:lnTo>
                  <a:pt x="1432214" y="1265556"/>
                </a:lnTo>
                <a:lnTo>
                  <a:pt x="0" y="126555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540667" y="544758"/>
            <a:ext cx="3981198" cy="636992"/>
          </a:xfrm>
          <a:custGeom>
            <a:avLst/>
            <a:gdLst/>
            <a:ahLst/>
            <a:cxnLst/>
            <a:rect l="l" t="t" r="r" b="b"/>
            <a:pathLst>
              <a:path w="3981198" h="636992">
                <a:moveTo>
                  <a:pt x="0" y="0"/>
                </a:moveTo>
                <a:lnTo>
                  <a:pt x="3981198" y="0"/>
                </a:lnTo>
                <a:lnTo>
                  <a:pt x="3981198" y="636991"/>
                </a:lnTo>
                <a:lnTo>
                  <a:pt x="0" y="6369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565779" y="2652668"/>
            <a:ext cx="7271742" cy="4981664"/>
          </a:xfrm>
          <a:custGeom>
            <a:avLst/>
            <a:gdLst/>
            <a:ahLst/>
            <a:cxnLst/>
            <a:rect l="l" t="t" r="r" b="b"/>
            <a:pathLst>
              <a:path w="7271742" h="4981664">
                <a:moveTo>
                  <a:pt x="0" y="0"/>
                </a:moveTo>
                <a:lnTo>
                  <a:pt x="7271742" y="0"/>
                </a:lnTo>
                <a:lnTo>
                  <a:pt x="7271742" y="4981664"/>
                </a:lnTo>
                <a:lnTo>
                  <a:pt x="0" y="49816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88476" y="2764572"/>
            <a:ext cx="9080450" cy="3255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5"/>
              </a:lnSpc>
            </a:pPr>
            <a:r>
              <a:rPr lang="en-US" sz="3150">
                <a:solidFill>
                  <a:srgbClr val="FFFFFF"/>
                </a:solidFill>
                <a:latin typeface="Jua"/>
              </a:rPr>
              <a:t>The class is divided into 2 groups .</a:t>
            </a:r>
          </a:p>
          <a:p>
            <a:pPr>
              <a:lnSpc>
                <a:spcPts val="4725"/>
              </a:lnSpc>
            </a:pPr>
            <a:r>
              <a:rPr lang="en-US" sz="3150">
                <a:solidFill>
                  <a:srgbClr val="FFFFFF"/>
                </a:solidFill>
                <a:latin typeface="Jua"/>
              </a:rPr>
              <a:t>·The first group has the task of creating a poster that encourages 3R (Reduce, Reuse, Recycle)</a:t>
            </a:r>
          </a:p>
          <a:p>
            <a:pPr>
              <a:lnSpc>
                <a:spcPts val="3675"/>
              </a:lnSpc>
            </a:pPr>
            <a:endParaRPr/>
          </a:p>
          <a:p>
            <a:pPr>
              <a:lnSpc>
                <a:spcPts val="3675"/>
              </a:lnSpc>
            </a:pPr>
            <a:endParaRPr/>
          </a:p>
          <a:p>
            <a:pPr marL="0" lvl="0" indent="0">
              <a:lnSpc>
                <a:spcPts val="3675"/>
              </a:lnSpc>
            </a:pPr>
            <a:r>
              <a:rPr lang="en-US" sz="2450">
                <a:solidFill>
                  <a:srgbClr val="FFFFFF"/>
                </a:solidFill>
                <a:latin typeface="Jua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88687" y="1442135"/>
            <a:ext cx="4463543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65"/>
              </a:lnSpc>
              <a:spcBef>
                <a:spcPct val="0"/>
              </a:spcBef>
            </a:pPr>
            <a:r>
              <a:rPr lang="en-US" sz="3903" dirty="0" smtClean="0">
                <a:solidFill>
                  <a:srgbClr val="544541"/>
                </a:solidFill>
                <a:latin typeface="+mj-lt"/>
              </a:rPr>
              <a:t>POSTER</a:t>
            </a:r>
            <a:endParaRPr lang="en-US" sz="3903" dirty="0">
              <a:solidFill>
                <a:srgbClr val="54454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1126" t="-51540" r="-23384" b="-2970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09207" y="5695036"/>
            <a:ext cx="9009633" cy="6716272"/>
          </a:xfrm>
          <a:custGeom>
            <a:avLst/>
            <a:gdLst/>
            <a:ahLst/>
            <a:cxnLst/>
            <a:rect l="l" t="t" r="r" b="b"/>
            <a:pathLst>
              <a:path w="9009633" h="6716272">
                <a:moveTo>
                  <a:pt x="9009633" y="0"/>
                </a:moveTo>
                <a:lnTo>
                  <a:pt x="0" y="0"/>
                </a:lnTo>
                <a:lnTo>
                  <a:pt x="0" y="6716272"/>
                </a:lnTo>
                <a:lnTo>
                  <a:pt x="9009633" y="6716272"/>
                </a:lnTo>
                <a:lnTo>
                  <a:pt x="90096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291"/>
            <a:ext cx="10476277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2827"/>
              </a:lnSpc>
              <a:spcBef>
                <a:spcPct val="0"/>
              </a:spcBef>
            </a:pPr>
            <a:r>
              <a:rPr lang="en-US" sz="9162" dirty="0" smtClean="0">
                <a:solidFill>
                  <a:srgbClr val="FFFFFF"/>
                </a:solidFill>
                <a:latin typeface="+mj-lt"/>
              </a:rPr>
              <a:t>ELABORATE</a:t>
            </a:r>
            <a:endParaRPr lang="en-US" sz="9162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969884" y="1815737"/>
            <a:ext cx="9927033" cy="8287716"/>
            <a:chOff x="0" y="0"/>
            <a:chExt cx="2591870" cy="21638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91870" cy="2163857"/>
            </a:xfrm>
            <a:custGeom>
              <a:avLst/>
              <a:gdLst/>
              <a:ahLst/>
              <a:cxnLst/>
              <a:rect l="l" t="t" r="r" b="b"/>
              <a:pathLst>
                <a:path w="2591870" h="2163857">
                  <a:moveTo>
                    <a:pt x="16378" y="0"/>
                  </a:moveTo>
                  <a:lnTo>
                    <a:pt x="2575493" y="0"/>
                  </a:lnTo>
                  <a:cubicBezTo>
                    <a:pt x="2584538" y="0"/>
                    <a:pt x="2591870" y="7332"/>
                    <a:pt x="2591870" y="16378"/>
                  </a:cubicBezTo>
                  <a:lnTo>
                    <a:pt x="2591870" y="2147480"/>
                  </a:lnTo>
                  <a:cubicBezTo>
                    <a:pt x="2591870" y="2151823"/>
                    <a:pt x="2590145" y="2155989"/>
                    <a:pt x="2587073" y="2159060"/>
                  </a:cubicBezTo>
                  <a:cubicBezTo>
                    <a:pt x="2584002" y="2162132"/>
                    <a:pt x="2579836" y="2163857"/>
                    <a:pt x="2575493" y="2163857"/>
                  </a:cubicBezTo>
                  <a:lnTo>
                    <a:pt x="16378" y="2163857"/>
                  </a:lnTo>
                  <a:cubicBezTo>
                    <a:pt x="7332" y="2163857"/>
                    <a:pt x="0" y="2156525"/>
                    <a:pt x="0" y="2147480"/>
                  </a:cubicBezTo>
                  <a:lnTo>
                    <a:pt x="0" y="16378"/>
                  </a:lnTo>
                  <a:cubicBezTo>
                    <a:pt x="0" y="7332"/>
                    <a:pt x="7332" y="0"/>
                    <a:pt x="1637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91870" cy="2211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844200" y="1181749"/>
            <a:ext cx="5352517" cy="1181938"/>
            <a:chOff x="0" y="0"/>
            <a:chExt cx="1952364" cy="4311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52364" cy="431119"/>
            </a:xfrm>
            <a:custGeom>
              <a:avLst/>
              <a:gdLst/>
              <a:ahLst/>
              <a:cxnLst/>
              <a:rect l="l" t="t" r="r" b="b"/>
              <a:pathLst>
                <a:path w="1952364" h="431119">
                  <a:moveTo>
                    <a:pt x="26035" y="0"/>
                  </a:moveTo>
                  <a:lnTo>
                    <a:pt x="1926329" y="0"/>
                  </a:lnTo>
                  <a:cubicBezTo>
                    <a:pt x="1933234" y="0"/>
                    <a:pt x="1939856" y="2743"/>
                    <a:pt x="1944739" y="7626"/>
                  </a:cubicBezTo>
                  <a:cubicBezTo>
                    <a:pt x="1949621" y="12508"/>
                    <a:pt x="1952364" y="19130"/>
                    <a:pt x="1952364" y="26035"/>
                  </a:cubicBezTo>
                  <a:lnTo>
                    <a:pt x="1952364" y="405084"/>
                  </a:lnTo>
                  <a:cubicBezTo>
                    <a:pt x="1952364" y="411989"/>
                    <a:pt x="1949621" y="418611"/>
                    <a:pt x="1944739" y="423494"/>
                  </a:cubicBezTo>
                  <a:cubicBezTo>
                    <a:pt x="1939856" y="428376"/>
                    <a:pt x="1933234" y="431119"/>
                    <a:pt x="1926329" y="431119"/>
                  </a:cubicBezTo>
                  <a:lnTo>
                    <a:pt x="26035" y="431119"/>
                  </a:lnTo>
                  <a:cubicBezTo>
                    <a:pt x="11656" y="431119"/>
                    <a:pt x="0" y="419463"/>
                    <a:pt x="0" y="405084"/>
                  </a:cubicBezTo>
                  <a:lnTo>
                    <a:pt x="0" y="26035"/>
                  </a:lnTo>
                  <a:cubicBezTo>
                    <a:pt x="0" y="11656"/>
                    <a:pt x="11656" y="0"/>
                    <a:pt x="26035" y="0"/>
                  </a:cubicBezTo>
                  <a:close/>
                </a:path>
              </a:pathLst>
            </a:custGeom>
            <a:solidFill>
              <a:srgbClr val="FFC95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952364" cy="478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147327" y="7057145"/>
            <a:ext cx="3612404" cy="5025954"/>
          </a:xfrm>
          <a:custGeom>
            <a:avLst/>
            <a:gdLst/>
            <a:ahLst/>
            <a:cxnLst/>
            <a:rect l="l" t="t" r="r" b="b"/>
            <a:pathLst>
              <a:path w="3612404" h="5025954">
                <a:moveTo>
                  <a:pt x="0" y="0"/>
                </a:moveTo>
                <a:lnTo>
                  <a:pt x="3612405" y="0"/>
                </a:lnTo>
                <a:lnTo>
                  <a:pt x="3612405" y="5025954"/>
                </a:lnTo>
                <a:lnTo>
                  <a:pt x="0" y="50259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360481">
            <a:off x="16265394" y="4111995"/>
            <a:ext cx="1697702" cy="1401376"/>
          </a:xfrm>
          <a:custGeom>
            <a:avLst/>
            <a:gdLst/>
            <a:ahLst/>
            <a:cxnLst/>
            <a:rect l="l" t="t" r="r" b="b"/>
            <a:pathLst>
              <a:path w="1697702" h="1401376">
                <a:moveTo>
                  <a:pt x="0" y="0"/>
                </a:moveTo>
                <a:lnTo>
                  <a:pt x="1697703" y="0"/>
                </a:lnTo>
                <a:lnTo>
                  <a:pt x="1697703" y="1401376"/>
                </a:lnTo>
                <a:lnTo>
                  <a:pt x="0" y="1401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372592">
            <a:off x="9065510" y="8617295"/>
            <a:ext cx="1432214" cy="1265556"/>
          </a:xfrm>
          <a:custGeom>
            <a:avLst/>
            <a:gdLst/>
            <a:ahLst/>
            <a:cxnLst/>
            <a:rect l="l" t="t" r="r" b="b"/>
            <a:pathLst>
              <a:path w="1432214" h="1265556">
                <a:moveTo>
                  <a:pt x="0" y="0"/>
                </a:moveTo>
                <a:lnTo>
                  <a:pt x="1432214" y="0"/>
                </a:lnTo>
                <a:lnTo>
                  <a:pt x="1432214" y="1265556"/>
                </a:lnTo>
                <a:lnTo>
                  <a:pt x="0" y="126555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540667" y="544758"/>
            <a:ext cx="3981198" cy="636992"/>
          </a:xfrm>
          <a:custGeom>
            <a:avLst/>
            <a:gdLst/>
            <a:ahLst/>
            <a:cxnLst/>
            <a:rect l="l" t="t" r="r" b="b"/>
            <a:pathLst>
              <a:path w="3981198" h="636992">
                <a:moveTo>
                  <a:pt x="0" y="0"/>
                </a:moveTo>
                <a:lnTo>
                  <a:pt x="3981198" y="0"/>
                </a:lnTo>
                <a:lnTo>
                  <a:pt x="3981198" y="636991"/>
                </a:lnTo>
                <a:lnTo>
                  <a:pt x="0" y="6369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521333" y="2363688"/>
            <a:ext cx="7592913" cy="7592913"/>
          </a:xfrm>
          <a:custGeom>
            <a:avLst/>
            <a:gdLst/>
            <a:ahLst/>
            <a:cxnLst/>
            <a:rect l="l" t="t" r="r" b="b"/>
            <a:pathLst>
              <a:path w="7592913" h="7592913">
                <a:moveTo>
                  <a:pt x="0" y="0"/>
                </a:moveTo>
                <a:lnTo>
                  <a:pt x="7592912" y="0"/>
                </a:lnTo>
                <a:lnTo>
                  <a:pt x="7592912" y="7592912"/>
                </a:lnTo>
                <a:lnTo>
                  <a:pt x="0" y="75929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33400" y="2745522"/>
            <a:ext cx="7436484" cy="2949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75"/>
              </a:lnSpc>
            </a:pPr>
            <a:r>
              <a:rPr lang="en-US" sz="3450" dirty="0">
                <a:solidFill>
                  <a:srgbClr val="FFFFFF"/>
                </a:solidFill>
                <a:latin typeface="Jua"/>
              </a:rPr>
              <a:t>·The second group makes drawings with the theme N</a:t>
            </a:r>
            <a:r>
              <a:rPr lang="en-US" sz="3450" u="sng" dirty="0">
                <a:solidFill>
                  <a:srgbClr val="FFFFFF"/>
                </a:solidFill>
                <a:latin typeface="Jua"/>
              </a:rPr>
              <a:t>ature - my friend</a:t>
            </a:r>
          </a:p>
          <a:p>
            <a:pPr>
              <a:lnSpc>
                <a:spcPts val="3675"/>
              </a:lnSpc>
            </a:pPr>
            <a:endParaRPr/>
          </a:p>
          <a:p>
            <a:pPr marL="0" lvl="0" indent="0">
              <a:lnSpc>
                <a:spcPts val="3675"/>
              </a:lnSpc>
            </a:pPr>
            <a:r>
              <a:rPr lang="en-US" sz="2450" dirty="0">
                <a:solidFill>
                  <a:srgbClr val="FFFFFF"/>
                </a:solidFill>
                <a:latin typeface="Jua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288687" y="1442135"/>
            <a:ext cx="4463543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65"/>
              </a:lnSpc>
              <a:spcBef>
                <a:spcPct val="0"/>
              </a:spcBef>
            </a:pPr>
            <a:r>
              <a:rPr lang="en-US" sz="3903" dirty="0" smtClean="0">
                <a:solidFill>
                  <a:srgbClr val="544541"/>
                </a:solidFill>
                <a:latin typeface="+mj-lt"/>
              </a:rPr>
              <a:t>DRAWINGS</a:t>
            </a:r>
            <a:endParaRPr lang="en-US" sz="3903" dirty="0">
              <a:solidFill>
                <a:srgbClr val="54454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1126" t="-51540" r="-23384" b="-297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095291"/>
            <a:ext cx="10476277" cy="1592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2827"/>
              </a:lnSpc>
              <a:spcBef>
                <a:spcPct val="0"/>
              </a:spcBef>
            </a:pPr>
            <a:r>
              <a:rPr lang="en-US" sz="9162">
                <a:solidFill>
                  <a:srgbClr val="FFFFFF"/>
                </a:solidFill>
                <a:latin typeface="Bobby Jones Soft"/>
              </a:rPr>
              <a:t>EVALUATION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96695" y="3206275"/>
            <a:ext cx="7580669" cy="6152862"/>
            <a:chOff x="0" y="0"/>
            <a:chExt cx="1979253" cy="16064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79253" cy="1606464"/>
            </a:xfrm>
            <a:custGeom>
              <a:avLst/>
              <a:gdLst/>
              <a:ahLst/>
              <a:cxnLst/>
              <a:rect l="l" t="t" r="r" b="b"/>
              <a:pathLst>
                <a:path w="1979253" h="1606464">
                  <a:moveTo>
                    <a:pt x="21447" y="0"/>
                  </a:moveTo>
                  <a:lnTo>
                    <a:pt x="1957806" y="0"/>
                  </a:lnTo>
                  <a:cubicBezTo>
                    <a:pt x="1963494" y="0"/>
                    <a:pt x="1968949" y="2260"/>
                    <a:pt x="1972971" y="6282"/>
                  </a:cubicBezTo>
                  <a:cubicBezTo>
                    <a:pt x="1976993" y="10304"/>
                    <a:pt x="1979253" y="15759"/>
                    <a:pt x="1979253" y="21447"/>
                  </a:cubicBezTo>
                  <a:lnTo>
                    <a:pt x="1979253" y="1585017"/>
                  </a:lnTo>
                  <a:cubicBezTo>
                    <a:pt x="1979253" y="1590705"/>
                    <a:pt x="1976993" y="1596160"/>
                    <a:pt x="1972971" y="1600182"/>
                  </a:cubicBezTo>
                  <a:cubicBezTo>
                    <a:pt x="1968949" y="1604204"/>
                    <a:pt x="1963494" y="1606464"/>
                    <a:pt x="1957806" y="1606464"/>
                  </a:cubicBezTo>
                  <a:lnTo>
                    <a:pt x="21447" y="1606464"/>
                  </a:lnTo>
                  <a:cubicBezTo>
                    <a:pt x="15759" y="1606464"/>
                    <a:pt x="10304" y="1604204"/>
                    <a:pt x="6282" y="1600182"/>
                  </a:cubicBezTo>
                  <a:cubicBezTo>
                    <a:pt x="2260" y="1596160"/>
                    <a:pt x="0" y="1590705"/>
                    <a:pt x="0" y="1585017"/>
                  </a:cubicBezTo>
                  <a:lnTo>
                    <a:pt x="0" y="21447"/>
                  </a:lnTo>
                  <a:cubicBezTo>
                    <a:pt x="0" y="15759"/>
                    <a:pt x="2260" y="10304"/>
                    <a:pt x="6282" y="6282"/>
                  </a:cubicBezTo>
                  <a:cubicBezTo>
                    <a:pt x="10304" y="2260"/>
                    <a:pt x="15759" y="0"/>
                    <a:pt x="2144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79253" cy="1654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448800" y="2628900"/>
            <a:ext cx="7963694" cy="7239000"/>
            <a:chOff x="0" y="0"/>
            <a:chExt cx="2079258" cy="15200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9258" cy="1520090"/>
            </a:xfrm>
            <a:custGeom>
              <a:avLst/>
              <a:gdLst/>
              <a:ahLst/>
              <a:cxnLst/>
              <a:rect l="l" t="t" r="r" b="b"/>
              <a:pathLst>
                <a:path w="2079258" h="1520090">
                  <a:moveTo>
                    <a:pt x="20415" y="0"/>
                  </a:moveTo>
                  <a:lnTo>
                    <a:pt x="2058843" y="0"/>
                  </a:lnTo>
                  <a:cubicBezTo>
                    <a:pt x="2070118" y="0"/>
                    <a:pt x="2079258" y="9140"/>
                    <a:pt x="2079258" y="20415"/>
                  </a:cubicBezTo>
                  <a:lnTo>
                    <a:pt x="2079258" y="1499675"/>
                  </a:lnTo>
                  <a:cubicBezTo>
                    <a:pt x="2079258" y="1510950"/>
                    <a:pt x="2070118" y="1520090"/>
                    <a:pt x="2058843" y="1520090"/>
                  </a:cubicBezTo>
                  <a:lnTo>
                    <a:pt x="20415" y="1520090"/>
                  </a:lnTo>
                  <a:cubicBezTo>
                    <a:pt x="9140" y="1520090"/>
                    <a:pt x="0" y="1510950"/>
                    <a:pt x="0" y="1499675"/>
                  </a:cubicBezTo>
                  <a:lnTo>
                    <a:pt x="0" y="20415"/>
                  </a:lnTo>
                  <a:cubicBezTo>
                    <a:pt x="0" y="9140"/>
                    <a:pt x="9140" y="0"/>
                    <a:pt x="2041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79258" cy="1567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65423" y="2442849"/>
            <a:ext cx="5352517" cy="1095902"/>
            <a:chOff x="0" y="0"/>
            <a:chExt cx="1952364" cy="39973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52364" cy="399737"/>
            </a:xfrm>
            <a:custGeom>
              <a:avLst/>
              <a:gdLst/>
              <a:ahLst/>
              <a:cxnLst/>
              <a:rect l="l" t="t" r="r" b="b"/>
              <a:pathLst>
                <a:path w="1952364" h="399737">
                  <a:moveTo>
                    <a:pt x="26035" y="0"/>
                  </a:moveTo>
                  <a:lnTo>
                    <a:pt x="1926329" y="0"/>
                  </a:lnTo>
                  <a:cubicBezTo>
                    <a:pt x="1933234" y="0"/>
                    <a:pt x="1939856" y="2743"/>
                    <a:pt x="1944739" y="7626"/>
                  </a:cubicBezTo>
                  <a:cubicBezTo>
                    <a:pt x="1949621" y="12508"/>
                    <a:pt x="1952364" y="19130"/>
                    <a:pt x="1952364" y="26035"/>
                  </a:cubicBezTo>
                  <a:lnTo>
                    <a:pt x="1952364" y="373702"/>
                  </a:lnTo>
                  <a:cubicBezTo>
                    <a:pt x="1952364" y="380607"/>
                    <a:pt x="1949621" y="387229"/>
                    <a:pt x="1944739" y="392111"/>
                  </a:cubicBezTo>
                  <a:cubicBezTo>
                    <a:pt x="1939856" y="396994"/>
                    <a:pt x="1933234" y="399737"/>
                    <a:pt x="1926329" y="399737"/>
                  </a:cubicBezTo>
                  <a:lnTo>
                    <a:pt x="26035" y="399737"/>
                  </a:lnTo>
                  <a:cubicBezTo>
                    <a:pt x="11656" y="399737"/>
                    <a:pt x="0" y="388081"/>
                    <a:pt x="0" y="373702"/>
                  </a:cubicBezTo>
                  <a:lnTo>
                    <a:pt x="0" y="26035"/>
                  </a:lnTo>
                  <a:cubicBezTo>
                    <a:pt x="0" y="11656"/>
                    <a:pt x="11656" y="0"/>
                    <a:pt x="26035" y="0"/>
                  </a:cubicBezTo>
                  <a:close/>
                </a:path>
              </a:pathLst>
            </a:custGeom>
            <a:solidFill>
              <a:srgbClr val="FFC95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952364" cy="447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561970" y="1894898"/>
            <a:ext cx="5352517" cy="1095902"/>
            <a:chOff x="0" y="0"/>
            <a:chExt cx="1952364" cy="39973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52364" cy="399737"/>
            </a:xfrm>
            <a:custGeom>
              <a:avLst/>
              <a:gdLst/>
              <a:ahLst/>
              <a:cxnLst/>
              <a:rect l="l" t="t" r="r" b="b"/>
              <a:pathLst>
                <a:path w="1952364" h="399737">
                  <a:moveTo>
                    <a:pt x="26035" y="0"/>
                  </a:moveTo>
                  <a:lnTo>
                    <a:pt x="1926329" y="0"/>
                  </a:lnTo>
                  <a:cubicBezTo>
                    <a:pt x="1933234" y="0"/>
                    <a:pt x="1939856" y="2743"/>
                    <a:pt x="1944739" y="7626"/>
                  </a:cubicBezTo>
                  <a:cubicBezTo>
                    <a:pt x="1949621" y="12508"/>
                    <a:pt x="1952364" y="19130"/>
                    <a:pt x="1952364" y="26035"/>
                  </a:cubicBezTo>
                  <a:lnTo>
                    <a:pt x="1952364" y="373702"/>
                  </a:lnTo>
                  <a:cubicBezTo>
                    <a:pt x="1952364" y="380607"/>
                    <a:pt x="1949621" y="387229"/>
                    <a:pt x="1944739" y="392111"/>
                  </a:cubicBezTo>
                  <a:cubicBezTo>
                    <a:pt x="1939856" y="396994"/>
                    <a:pt x="1933234" y="399737"/>
                    <a:pt x="1926329" y="399737"/>
                  </a:cubicBezTo>
                  <a:lnTo>
                    <a:pt x="26035" y="399737"/>
                  </a:lnTo>
                  <a:cubicBezTo>
                    <a:pt x="11656" y="399737"/>
                    <a:pt x="0" y="388081"/>
                    <a:pt x="0" y="373702"/>
                  </a:cubicBezTo>
                  <a:lnTo>
                    <a:pt x="0" y="26035"/>
                  </a:lnTo>
                  <a:cubicBezTo>
                    <a:pt x="0" y="11656"/>
                    <a:pt x="11656" y="0"/>
                    <a:pt x="26035" y="0"/>
                  </a:cubicBezTo>
                  <a:close/>
                </a:path>
              </a:pathLst>
            </a:custGeom>
            <a:solidFill>
              <a:srgbClr val="FFC95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952364" cy="447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677400" y="3156843"/>
            <a:ext cx="7436846" cy="7130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89"/>
              </a:lnSpc>
            </a:pPr>
            <a:r>
              <a:rPr lang="en-US" sz="2800" dirty="0">
                <a:solidFill>
                  <a:srgbClr val="544541"/>
                </a:solidFill>
                <a:latin typeface="Jua"/>
              </a:rPr>
              <a:t>Has the concept of 3R been explained?</a:t>
            </a:r>
          </a:p>
          <a:p>
            <a:pPr algn="ctr">
              <a:lnSpc>
                <a:spcPts val="3489"/>
              </a:lnSpc>
            </a:pPr>
            <a:r>
              <a:rPr lang="en-US" sz="2800" dirty="0">
                <a:solidFill>
                  <a:srgbClr val="544541"/>
                </a:solidFill>
                <a:latin typeface="Jua"/>
              </a:rPr>
              <a:t>Have children learned enough about 3R?</a:t>
            </a:r>
          </a:p>
          <a:p>
            <a:pPr algn="ctr">
              <a:lnSpc>
                <a:spcPts val="3489"/>
              </a:lnSpc>
            </a:pPr>
            <a:r>
              <a:rPr lang="en-US" sz="2800" dirty="0">
                <a:solidFill>
                  <a:srgbClr val="544541"/>
                </a:solidFill>
                <a:latin typeface="Jua"/>
              </a:rPr>
              <a:t>Has sufficient information been obtained about the 3R ?</a:t>
            </a:r>
          </a:p>
          <a:p>
            <a:pPr algn="ctr">
              <a:lnSpc>
                <a:spcPts val="3489"/>
              </a:lnSpc>
            </a:pPr>
            <a:r>
              <a:rPr lang="en-US" sz="2800" dirty="0">
                <a:solidFill>
                  <a:srgbClr val="544541"/>
                </a:solidFill>
                <a:latin typeface="Jua"/>
              </a:rPr>
              <a:t>Did the activities attract the attention of the students?</a:t>
            </a:r>
          </a:p>
          <a:p>
            <a:pPr algn="ctr">
              <a:lnSpc>
                <a:spcPts val="3489"/>
              </a:lnSpc>
            </a:pPr>
            <a:r>
              <a:rPr lang="en-US" sz="2800" dirty="0">
                <a:solidFill>
                  <a:srgbClr val="544541"/>
                </a:solidFill>
                <a:latin typeface="Jua"/>
              </a:rPr>
              <a:t>Did all the students participate willingly during the study?</a:t>
            </a:r>
          </a:p>
          <a:p>
            <a:pPr algn="ctr">
              <a:lnSpc>
                <a:spcPts val="3489"/>
              </a:lnSpc>
            </a:pPr>
            <a:r>
              <a:rPr lang="en-US" sz="2800" dirty="0">
                <a:solidFill>
                  <a:srgbClr val="544541"/>
                </a:solidFill>
                <a:latin typeface="Jua"/>
              </a:rPr>
              <a:t>Were their designs </a:t>
            </a:r>
            <a:r>
              <a:rPr lang="en-US" sz="2800" dirty="0" err="1">
                <a:solidFill>
                  <a:srgbClr val="544541"/>
                </a:solidFill>
                <a:latin typeface="Jua"/>
              </a:rPr>
              <a:t>competible</a:t>
            </a:r>
            <a:r>
              <a:rPr lang="en-US" sz="2800" dirty="0">
                <a:solidFill>
                  <a:srgbClr val="544541"/>
                </a:solidFill>
                <a:latin typeface="Jua"/>
              </a:rPr>
              <a:t> when working as a team?</a:t>
            </a:r>
          </a:p>
          <a:p>
            <a:pPr algn="ctr">
              <a:lnSpc>
                <a:spcPts val="3489"/>
              </a:lnSpc>
            </a:pPr>
            <a:r>
              <a:rPr lang="en-US" sz="2800" dirty="0">
                <a:solidFill>
                  <a:srgbClr val="544541"/>
                </a:solidFill>
                <a:latin typeface="Jua"/>
              </a:rPr>
              <a:t>Were they able to explain their work clearly when giving a design presentation?</a:t>
            </a:r>
          </a:p>
          <a:p>
            <a:pPr marL="0" lvl="0" indent="0" algn="ctr">
              <a:lnSpc>
                <a:spcPts val="3489"/>
              </a:lnSpc>
              <a:spcBef>
                <a:spcPct val="0"/>
              </a:spcBef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1803296" y="2485694"/>
            <a:ext cx="4914644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5"/>
              </a:lnSpc>
            </a:pPr>
            <a:r>
              <a:rPr lang="en-US" sz="2800" dirty="0">
                <a:solidFill>
                  <a:srgbClr val="544541"/>
                </a:solidFill>
                <a:latin typeface="Bobby Jones Soft"/>
              </a:rPr>
              <a:t>STUDENT EVALUATION</a:t>
            </a:r>
          </a:p>
          <a:p>
            <a:pPr marL="0" lvl="0" indent="0" algn="ctr">
              <a:lnSpc>
                <a:spcPts val="5465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19" name="TextBox 19"/>
          <p:cNvSpPr txBox="1"/>
          <p:nvPr/>
        </p:nvSpPr>
        <p:spPr>
          <a:xfrm>
            <a:off x="10784214" y="2016946"/>
            <a:ext cx="4908030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65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544541"/>
                </a:solidFill>
                <a:latin typeface="Bobby Jones Soft"/>
              </a:rPr>
              <a:t>THEACHER EVALUATION</a:t>
            </a:r>
            <a:endParaRPr lang="en-US" sz="3200" dirty="0">
              <a:solidFill>
                <a:srgbClr val="544541"/>
              </a:solidFill>
              <a:latin typeface="Bobby Jones Soft"/>
            </a:endParaRPr>
          </a:p>
        </p:txBody>
      </p:sp>
      <p:sp>
        <p:nvSpPr>
          <p:cNvPr id="20" name="Freeform 20"/>
          <p:cNvSpPr/>
          <p:nvPr/>
        </p:nvSpPr>
        <p:spPr>
          <a:xfrm rot="360481">
            <a:off x="16521621" y="3552099"/>
            <a:ext cx="1697702" cy="1401376"/>
          </a:xfrm>
          <a:custGeom>
            <a:avLst/>
            <a:gdLst/>
            <a:ahLst/>
            <a:cxnLst/>
            <a:rect l="l" t="t" r="r" b="b"/>
            <a:pathLst>
              <a:path w="1697702" h="1401376">
                <a:moveTo>
                  <a:pt x="0" y="0"/>
                </a:moveTo>
                <a:lnTo>
                  <a:pt x="1697703" y="0"/>
                </a:lnTo>
                <a:lnTo>
                  <a:pt x="1697703" y="1401376"/>
                </a:lnTo>
                <a:lnTo>
                  <a:pt x="0" y="1401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 rot="-372592">
            <a:off x="8065246" y="7731849"/>
            <a:ext cx="1432214" cy="1265556"/>
          </a:xfrm>
          <a:custGeom>
            <a:avLst/>
            <a:gdLst/>
            <a:ahLst/>
            <a:cxnLst/>
            <a:rect l="l" t="t" r="r" b="b"/>
            <a:pathLst>
              <a:path w="1432214" h="1265556">
                <a:moveTo>
                  <a:pt x="0" y="0"/>
                </a:moveTo>
                <a:lnTo>
                  <a:pt x="1432214" y="0"/>
                </a:lnTo>
                <a:lnTo>
                  <a:pt x="1432214" y="1265556"/>
                </a:lnTo>
                <a:lnTo>
                  <a:pt x="0" y="126555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540667" y="544758"/>
            <a:ext cx="3981198" cy="636992"/>
          </a:xfrm>
          <a:custGeom>
            <a:avLst/>
            <a:gdLst/>
            <a:ahLst/>
            <a:cxnLst/>
            <a:rect l="l" t="t" r="r" b="b"/>
            <a:pathLst>
              <a:path w="3981198" h="636992">
                <a:moveTo>
                  <a:pt x="0" y="0"/>
                </a:moveTo>
                <a:lnTo>
                  <a:pt x="3981198" y="0"/>
                </a:lnTo>
                <a:lnTo>
                  <a:pt x="3981198" y="636991"/>
                </a:lnTo>
                <a:lnTo>
                  <a:pt x="0" y="6369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/>
          <p:cNvSpPr/>
          <p:nvPr/>
        </p:nvSpPr>
        <p:spPr>
          <a:xfrm>
            <a:off x="1027808" y="3695700"/>
            <a:ext cx="71255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800" dirty="0">
                <a:latin typeface="Jua" charset="-127"/>
                <a:ea typeface="Jua" charset="-127"/>
              </a:rPr>
              <a:t>Did you enjoy examining 3R?</a:t>
            </a:r>
            <a:endParaRPr lang="en-US" sz="2800" dirty="0">
              <a:latin typeface="Jua" charset="-127"/>
              <a:ea typeface="Jua" charset="-127"/>
            </a:endParaRPr>
          </a:p>
          <a:p>
            <a:r>
              <a:rPr lang="ro-RO" sz="2800" dirty="0">
                <a:latin typeface="Jua" charset="-127"/>
                <a:ea typeface="Jua" charset="-127"/>
              </a:rPr>
              <a:t>Do you want to save the planet?</a:t>
            </a:r>
            <a:endParaRPr lang="en-US" sz="2800" dirty="0">
              <a:latin typeface="Jua" charset="-127"/>
              <a:ea typeface="Jua" charset="-127"/>
            </a:endParaRPr>
          </a:p>
          <a:p>
            <a:r>
              <a:rPr lang="ro-RO" sz="2800" dirty="0">
                <a:latin typeface="Jua" charset="-127"/>
                <a:ea typeface="Jua" charset="-127"/>
              </a:rPr>
              <a:t>Are you surprised that there are people how don’t love to recycle?</a:t>
            </a:r>
            <a:endParaRPr lang="en-US" sz="2800" dirty="0">
              <a:latin typeface="Jua" charset="-127"/>
              <a:ea typeface="Jua" charset="-127"/>
            </a:endParaRPr>
          </a:p>
          <a:p>
            <a:r>
              <a:rPr lang="ro-RO" sz="2800" dirty="0">
                <a:latin typeface="Jua" charset="-127"/>
                <a:ea typeface="Jua" charset="-127"/>
              </a:rPr>
              <a:t>How did feel while you clean the nature?</a:t>
            </a:r>
            <a:endParaRPr lang="en-US" sz="2800" dirty="0">
              <a:latin typeface="Jua" charset="-127"/>
              <a:ea typeface="Jua" charset="-127"/>
            </a:endParaRPr>
          </a:p>
          <a:p>
            <a:r>
              <a:rPr lang="ro-RO" sz="2800" dirty="0">
                <a:latin typeface="Jua" charset="-127"/>
                <a:ea typeface="Jua" charset="-127"/>
              </a:rPr>
              <a:t>How did you feel when you touched the reciclet paper?</a:t>
            </a:r>
            <a:endParaRPr lang="en-US" sz="2800" dirty="0">
              <a:latin typeface="Jua" charset="-127"/>
              <a:ea typeface="Jua" charset="-127"/>
            </a:endParaRPr>
          </a:p>
          <a:p>
            <a:r>
              <a:rPr lang="ro-RO" sz="2800" dirty="0">
                <a:latin typeface="Jua" charset="-127"/>
                <a:ea typeface="Jua" charset="-127"/>
              </a:rPr>
              <a:t>Did you have any difficulties while designing the poster?</a:t>
            </a:r>
            <a:endParaRPr lang="en-US" sz="2800" dirty="0">
              <a:latin typeface="Jua" charset="-127"/>
              <a:ea typeface="Jua" charset="-127"/>
            </a:endParaRPr>
          </a:p>
          <a:p>
            <a:r>
              <a:rPr lang="ro-RO" sz="2800" dirty="0">
                <a:latin typeface="Jua" charset="-127"/>
                <a:ea typeface="Jua" charset="-127"/>
              </a:rPr>
              <a:t>Which topic were you most interested in while doing this?</a:t>
            </a:r>
            <a:endParaRPr lang="en-US" sz="2800" dirty="0">
              <a:latin typeface="Jua" charset="-127"/>
              <a:ea typeface="Jua" charset="-12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1126" t="-51540" r="-23384" b="-29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600" y="6172200"/>
            <a:ext cx="3179618" cy="4114800"/>
          </a:xfrm>
          <a:custGeom>
            <a:avLst/>
            <a:gdLst/>
            <a:ahLst/>
            <a:cxnLst/>
            <a:rect l="l" t="t" r="r" b="b"/>
            <a:pathLst>
              <a:path w="3179618" h="4114800">
                <a:moveTo>
                  <a:pt x="0" y="0"/>
                </a:moveTo>
                <a:lnTo>
                  <a:pt x="3179618" y="0"/>
                </a:lnTo>
                <a:lnTo>
                  <a:pt x="3179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84578" y="1945794"/>
            <a:ext cx="5271945" cy="3535550"/>
          </a:xfrm>
          <a:custGeom>
            <a:avLst/>
            <a:gdLst/>
            <a:ahLst/>
            <a:cxnLst/>
            <a:rect l="l" t="t" r="r" b="b"/>
            <a:pathLst>
              <a:path w="5271945" h="3535550">
                <a:moveTo>
                  <a:pt x="0" y="0"/>
                </a:moveTo>
                <a:lnTo>
                  <a:pt x="5271945" y="0"/>
                </a:lnTo>
                <a:lnTo>
                  <a:pt x="5271945" y="3535550"/>
                </a:lnTo>
                <a:lnTo>
                  <a:pt x="0" y="35355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201400" y="1028700"/>
            <a:ext cx="5943628" cy="4457721"/>
          </a:xfrm>
          <a:custGeom>
            <a:avLst/>
            <a:gdLst/>
            <a:ahLst/>
            <a:cxnLst/>
            <a:rect l="l" t="t" r="r" b="b"/>
            <a:pathLst>
              <a:path w="5943628" h="4457721">
                <a:moveTo>
                  <a:pt x="0" y="0"/>
                </a:moveTo>
                <a:lnTo>
                  <a:pt x="5943628" y="0"/>
                </a:lnTo>
                <a:lnTo>
                  <a:pt x="5943628" y="4457721"/>
                </a:lnTo>
                <a:lnTo>
                  <a:pt x="0" y="44577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79193" y="5633744"/>
            <a:ext cx="8465384" cy="3817261"/>
          </a:xfrm>
          <a:custGeom>
            <a:avLst/>
            <a:gdLst/>
            <a:ahLst/>
            <a:cxnLst/>
            <a:rect l="l" t="t" r="r" b="b"/>
            <a:pathLst>
              <a:path w="8465384" h="3817261">
                <a:moveTo>
                  <a:pt x="0" y="0"/>
                </a:moveTo>
                <a:lnTo>
                  <a:pt x="8465384" y="0"/>
                </a:lnTo>
                <a:lnTo>
                  <a:pt x="8465384" y="3817261"/>
                </a:lnTo>
                <a:lnTo>
                  <a:pt x="0" y="38172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2398515" y="429655"/>
            <a:ext cx="15155416" cy="12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43"/>
              </a:lnSpc>
            </a:pPr>
            <a:r>
              <a:rPr lang="en-US" sz="7200" dirty="0" smtClean="0">
                <a:solidFill>
                  <a:srgbClr val="FFFFFF"/>
                </a:solidFill>
                <a:latin typeface="+mj-lt"/>
              </a:rPr>
              <a:t>OTHER ACTIVITIES</a:t>
            </a:r>
            <a:endParaRPr lang="en-US" sz="72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629400" y="2019300"/>
            <a:ext cx="5106023" cy="2090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16"/>
              </a:lnSpc>
              <a:buFont typeface="Arial" pitchFamily="34" charset="0"/>
              <a:buChar char="•"/>
            </a:pPr>
            <a:r>
              <a:rPr lang="en-US" sz="3400" dirty="0">
                <a:solidFill>
                  <a:srgbClr val="FFFFFF"/>
                </a:solidFill>
                <a:latin typeface="Jua"/>
              </a:rPr>
              <a:t>Cleaning activity</a:t>
            </a:r>
          </a:p>
          <a:p>
            <a:pPr marL="621295" lvl="1" indent="-310647" algn="ctr">
              <a:lnSpc>
                <a:spcPts val="4316"/>
              </a:lnSpc>
              <a:buFont typeface="Arial"/>
              <a:buChar char="•"/>
            </a:pPr>
            <a:r>
              <a:rPr lang="en-US" sz="3400" dirty="0">
                <a:solidFill>
                  <a:srgbClr val="FFFFFF"/>
                </a:solidFill>
                <a:latin typeface="Jua"/>
              </a:rPr>
              <a:t>Planting flowers </a:t>
            </a:r>
          </a:p>
          <a:p>
            <a:pPr marL="621295" lvl="1" indent="-310647" algn="ctr">
              <a:lnSpc>
                <a:spcPts val="4316"/>
              </a:lnSpc>
              <a:buFont typeface="Arial"/>
              <a:buChar char="•"/>
            </a:pPr>
            <a:r>
              <a:rPr lang="en-US" sz="3400" dirty="0">
                <a:solidFill>
                  <a:srgbClr val="FFFFFF"/>
                </a:solidFill>
                <a:latin typeface="Jua"/>
              </a:rPr>
              <a:t>Recycled costumes</a:t>
            </a:r>
          </a:p>
          <a:p>
            <a:pPr marL="0" lvl="0" indent="0" algn="ctr">
              <a:lnSpc>
                <a:spcPts val="3416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304800" y="3390900"/>
            <a:ext cx="3064060" cy="2506958"/>
          </a:xfrm>
          <a:custGeom>
            <a:avLst/>
            <a:gdLst/>
            <a:ahLst/>
            <a:cxnLst/>
            <a:rect l="l" t="t" r="r" b="b"/>
            <a:pathLst>
              <a:path w="3064060" h="2506958">
                <a:moveTo>
                  <a:pt x="0" y="0"/>
                </a:moveTo>
                <a:lnTo>
                  <a:pt x="3064060" y="0"/>
                </a:lnTo>
                <a:lnTo>
                  <a:pt x="3064060" y="2506958"/>
                </a:lnTo>
                <a:lnTo>
                  <a:pt x="0" y="250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49200" y="5345101"/>
            <a:ext cx="5138081" cy="4941899"/>
          </a:xfrm>
          <a:custGeom>
            <a:avLst/>
            <a:gdLst/>
            <a:ahLst/>
            <a:cxnLst/>
            <a:rect l="l" t="t" r="r" b="b"/>
            <a:pathLst>
              <a:path w="5138081" h="4941899">
                <a:moveTo>
                  <a:pt x="0" y="0"/>
                </a:moveTo>
                <a:lnTo>
                  <a:pt x="5138080" y="0"/>
                </a:lnTo>
                <a:lnTo>
                  <a:pt x="5138080" y="4941900"/>
                </a:lnTo>
                <a:lnTo>
                  <a:pt x="0" y="4941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857643" flipH="1">
            <a:off x="15788483" y="-268050"/>
            <a:ext cx="2655552" cy="3688267"/>
          </a:xfrm>
          <a:custGeom>
            <a:avLst/>
            <a:gdLst/>
            <a:ahLst/>
            <a:cxnLst/>
            <a:rect l="l" t="t" r="r" b="b"/>
            <a:pathLst>
              <a:path w="2655552" h="3688267">
                <a:moveTo>
                  <a:pt x="2655552" y="0"/>
                </a:moveTo>
                <a:lnTo>
                  <a:pt x="0" y="0"/>
                </a:lnTo>
                <a:lnTo>
                  <a:pt x="0" y="3688266"/>
                </a:lnTo>
                <a:lnTo>
                  <a:pt x="2655552" y="3688266"/>
                </a:lnTo>
                <a:lnTo>
                  <a:pt x="265555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1126" t="-51540" r="-23384" b="-2970"/>
            </a:stretch>
          </a:blipFill>
        </p:spPr>
      </p:sp>
      <p:grpSp>
        <p:nvGrpSpPr>
          <p:cNvPr id="3" name="Group 3"/>
          <p:cNvGrpSpPr/>
          <p:nvPr/>
        </p:nvGrpSpPr>
        <p:grpSpPr>
          <a:xfrm rot="-89729">
            <a:off x="-501512" y="9516832"/>
            <a:ext cx="19919519" cy="8229600"/>
            <a:chOff x="0" y="0"/>
            <a:chExt cx="5377540" cy="22216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7540" cy="2221690"/>
            </a:xfrm>
            <a:custGeom>
              <a:avLst/>
              <a:gdLst/>
              <a:ahLst/>
              <a:cxnLst/>
              <a:rect l="l" t="t" r="r" b="b"/>
              <a:pathLst>
                <a:path w="5377540" h="2221690">
                  <a:moveTo>
                    <a:pt x="10494" y="0"/>
                  </a:moveTo>
                  <a:lnTo>
                    <a:pt x="5367046" y="0"/>
                  </a:lnTo>
                  <a:cubicBezTo>
                    <a:pt x="5369829" y="0"/>
                    <a:pt x="5372498" y="1106"/>
                    <a:pt x="5374466" y="3074"/>
                  </a:cubicBezTo>
                  <a:cubicBezTo>
                    <a:pt x="5376434" y="5042"/>
                    <a:pt x="5377540" y="7711"/>
                    <a:pt x="5377540" y="10494"/>
                  </a:cubicBezTo>
                  <a:lnTo>
                    <a:pt x="5377540" y="2211196"/>
                  </a:lnTo>
                  <a:cubicBezTo>
                    <a:pt x="5377540" y="2216992"/>
                    <a:pt x="5372841" y="2221690"/>
                    <a:pt x="5367046" y="2221690"/>
                  </a:cubicBezTo>
                  <a:lnTo>
                    <a:pt x="10494" y="2221690"/>
                  </a:lnTo>
                  <a:cubicBezTo>
                    <a:pt x="7711" y="2221690"/>
                    <a:pt x="5042" y="2220585"/>
                    <a:pt x="3074" y="2218617"/>
                  </a:cubicBezTo>
                  <a:cubicBezTo>
                    <a:pt x="1106" y="2216649"/>
                    <a:pt x="0" y="2213979"/>
                    <a:pt x="0" y="2211196"/>
                  </a:cubicBezTo>
                  <a:lnTo>
                    <a:pt x="0" y="10494"/>
                  </a:lnTo>
                  <a:cubicBezTo>
                    <a:pt x="0" y="4698"/>
                    <a:pt x="4698" y="0"/>
                    <a:pt x="10494" y="0"/>
                  </a:cubicBezTo>
                  <a:close/>
                </a:path>
              </a:pathLst>
            </a:custGeom>
            <a:solidFill>
              <a:srgbClr val="34622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377540" cy="22693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987373" y="500001"/>
            <a:ext cx="8717441" cy="12890856"/>
          </a:xfrm>
          <a:custGeom>
            <a:avLst/>
            <a:gdLst/>
            <a:ahLst/>
            <a:cxnLst/>
            <a:rect l="l" t="t" r="r" b="b"/>
            <a:pathLst>
              <a:path w="8717441" h="12890856">
                <a:moveTo>
                  <a:pt x="0" y="0"/>
                </a:moveTo>
                <a:lnTo>
                  <a:pt x="8717441" y="0"/>
                </a:lnTo>
                <a:lnTo>
                  <a:pt x="8717441" y="12890856"/>
                </a:lnTo>
                <a:lnTo>
                  <a:pt x="0" y="12890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71098" y="3673630"/>
            <a:ext cx="14745804" cy="3054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7"/>
              </a:lnSpc>
            </a:pPr>
            <a:r>
              <a:rPr lang="en-US" sz="11054">
                <a:solidFill>
                  <a:srgbClr val="FFFFFF"/>
                </a:solidFill>
                <a:latin typeface="Bobby Jones Soft"/>
              </a:rPr>
              <a:t>Thank You</a:t>
            </a:r>
          </a:p>
          <a:p>
            <a:pPr algn="ctr">
              <a:lnSpc>
                <a:spcPts val="11717"/>
              </a:lnSpc>
            </a:pPr>
            <a:r>
              <a:rPr lang="en-US" sz="11054">
                <a:solidFill>
                  <a:srgbClr val="FFFFFF"/>
                </a:solidFill>
                <a:latin typeface="Bobby Jones Soft"/>
              </a:rPr>
              <a:t>Have a Great Day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30068" y="9739728"/>
            <a:ext cx="6826085" cy="37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717">
                <a:solidFill>
                  <a:srgbClr val="FFFFFF"/>
                </a:solidFill>
                <a:latin typeface="Bobby Jones Soft"/>
              </a:rPr>
              <a:t>the template is from www.canva.com</a:t>
            </a:r>
          </a:p>
        </p:txBody>
      </p:sp>
      <p:sp>
        <p:nvSpPr>
          <p:cNvPr id="9" name="Freeform 9"/>
          <p:cNvSpPr/>
          <p:nvPr/>
        </p:nvSpPr>
        <p:spPr>
          <a:xfrm rot="360481">
            <a:off x="1888612" y="6892144"/>
            <a:ext cx="2904948" cy="2397903"/>
          </a:xfrm>
          <a:custGeom>
            <a:avLst/>
            <a:gdLst/>
            <a:ahLst/>
            <a:cxnLst/>
            <a:rect l="l" t="t" r="r" b="b"/>
            <a:pathLst>
              <a:path w="2904948" h="2397903">
                <a:moveTo>
                  <a:pt x="0" y="0"/>
                </a:moveTo>
                <a:lnTo>
                  <a:pt x="2904948" y="0"/>
                </a:lnTo>
                <a:lnTo>
                  <a:pt x="2904948" y="2397903"/>
                </a:lnTo>
                <a:lnTo>
                  <a:pt x="0" y="2397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3972183" y="265410"/>
            <a:ext cx="5549820" cy="11384247"/>
          </a:xfrm>
          <a:custGeom>
            <a:avLst/>
            <a:gdLst/>
            <a:ahLst/>
            <a:cxnLst/>
            <a:rect l="l" t="t" r="r" b="b"/>
            <a:pathLst>
              <a:path w="5549820" h="11384247">
                <a:moveTo>
                  <a:pt x="0" y="0"/>
                </a:moveTo>
                <a:lnTo>
                  <a:pt x="5549821" y="0"/>
                </a:lnTo>
                <a:lnTo>
                  <a:pt x="5549821" y="11384247"/>
                </a:lnTo>
                <a:lnTo>
                  <a:pt x="0" y="113842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97799">
            <a:off x="13147324" y="1912544"/>
            <a:ext cx="2362367" cy="2087474"/>
          </a:xfrm>
          <a:custGeom>
            <a:avLst/>
            <a:gdLst/>
            <a:ahLst/>
            <a:cxnLst/>
            <a:rect l="l" t="t" r="r" b="b"/>
            <a:pathLst>
              <a:path w="2362367" h="2087474">
                <a:moveTo>
                  <a:pt x="0" y="0"/>
                </a:moveTo>
                <a:lnTo>
                  <a:pt x="2362367" y="0"/>
                </a:lnTo>
                <a:lnTo>
                  <a:pt x="2362367" y="2087473"/>
                </a:lnTo>
                <a:lnTo>
                  <a:pt x="0" y="2087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07763" y="7607153"/>
            <a:ext cx="6049279" cy="967885"/>
          </a:xfrm>
          <a:custGeom>
            <a:avLst/>
            <a:gdLst/>
            <a:ahLst/>
            <a:cxnLst/>
            <a:rect l="l" t="t" r="r" b="b"/>
            <a:pathLst>
              <a:path w="6049279" h="967885">
                <a:moveTo>
                  <a:pt x="0" y="0"/>
                </a:moveTo>
                <a:lnTo>
                  <a:pt x="6049279" y="0"/>
                </a:lnTo>
                <a:lnTo>
                  <a:pt x="6049279" y="967885"/>
                </a:lnTo>
                <a:lnTo>
                  <a:pt x="0" y="9678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1126" t="-51540" r="-23384" b="-297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13273" y="4731715"/>
            <a:ext cx="16089949" cy="4241590"/>
            <a:chOff x="0" y="0"/>
            <a:chExt cx="4237682" cy="11171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37682" cy="1117127"/>
            </a:xfrm>
            <a:custGeom>
              <a:avLst/>
              <a:gdLst/>
              <a:ahLst/>
              <a:cxnLst/>
              <a:rect l="l" t="t" r="r" b="b"/>
              <a:pathLst>
                <a:path w="4237682" h="1117127">
                  <a:moveTo>
                    <a:pt x="24539" y="0"/>
                  </a:moveTo>
                  <a:lnTo>
                    <a:pt x="4213142" y="0"/>
                  </a:lnTo>
                  <a:cubicBezTo>
                    <a:pt x="4226695" y="0"/>
                    <a:pt x="4237682" y="10987"/>
                    <a:pt x="4237682" y="24539"/>
                  </a:cubicBezTo>
                  <a:lnTo>
                    <a:pt x="4237682" y="1092587"/>
                  </a:lnTo>
                  <a:cubicBezTo>
                    <a:pt x="4237682" y="1099095"/>
                    <a:pt x="4235097" y="1105337"/>
                    <a:pt x="4230494" y="1109939"/>
                  </a:cubicBezTo>
                  <a:cubicBezTo>
                    <a:pt x="4225892" y="1114541"/>
                    <a:pt x="4219651" y="1117127"/>
                    <a:pt x="4213142" y="1117127"/>
                  </a:cubicBezTo>
                  <a:lnTo>
                    <a:pt x="24539" y="1117127"/>
                  </a:lnTo>
                  <a:cubicBezTo>
                    <a:pt x="10987" y="1117127"/>
                    <a:pt x="0" y="1106140"/>
                    <a:pt x="0" y="1092587"/>
                  </a:cubicBezTo>
                  <a:lnTo>
                    <a:pt x="0" y="24539"/>
                  </a:lnTo>
                  <a:cubicBezTo>
                    <a:pt x="0" y="10987"/>
                    <a:pt x="10987" y="0"/>
                    <a:pt x="245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37682" cy="1164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r>
                <a:rPr lang="en-US" sz="2333">
                  <a:solidFill>
                    <a:srgbClr val="FFFFFF"/>
                  </a:solidFill>
                  <a:latin typeface="Canva Sans"/>
                </a:rPr>
                <a:t>SC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 rot="-89729">
            <a:off x="-501512" y="9516832"/>
            <a:ext cx="19919519" cy="8229600"/>
            <a:chOff x="0" y="0"/>
            <a:chExt cx="5377540" cy="22216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77540" cy="2221690"/>
            </a:xfrm>
            <a:custGeom>
              <a:avLst/>
              <a:gdLst/>
              <a:ahLst/>
              <a:cxnLst/>
              <a:rect l="l" t="t" r="r" b="b"/>
              <a:pathLst>
                <a:path w="5377540" h="2221690">
                  <a:moveTo>
                    <a:pt x="10494" y="0"/>
                  </a:moveTo>
                  <a:lnTo>
                    <a:pt x="5367046" y="0"/>
                  </a:lnTo>
                  <a:cubicBezTo>
                    <a:pt x="5369829" y="0"/>
                    <a:pt x="5372498" y="1106"/>
                    <a:pt x="5374466" y="3074"/>
                  </a:cubicBezTo>
                  <a:cubicBezTo>
                    <a:pt x="5376434" y="5042"/>
                    <a:pt x="5377540" y="7711"/>
                    <a:pt x="5377540" y="10494"/>
                  </a:cubicBezTo>
                  <a:lnTo>
                    <a:pt x="5377540" y="2211196"/>
                  </a:lnTo>
                  <a:cubicBezTo>
                    <a:pt x="5377540" y="2216992"/>
                    <a:pt x="5372841" y="2221690"/>
                    <a:pt x="5367046" y="2221690"/>
                  </a:cubicBezTo>
                  <a:lnTo>
                    <a:pt x="10494" y="2221690"/>
                  </a:lnTo>
                  <a:cubicBezTo>
                    <a:pt x="7711" y="2221690"/>
                    <a:pt x="5042" y="2220585"/>
                    <a:pt x="3074" y="2218617"/>
                  </a:cubicBezTo>
                  <a:cubicBezTo>
                    <a:pt x="1106" y="2216649"/>
                    <a:pt x="0" y="2213979"/>
                    <a:pt x="0" y="2211196"/>
                  </a:cubicBezTo>
                  <a:lnTo>
                    <a:pt x="0" y="10494"/>
                  </a:lnTo>
                  <a:cubicBezTo>
                    <a:pt x="0" y="4698"/>
                    <a:pt x="4698" y="0"/>
                    <a:pt x="10494" y="0"/>
                  </a:cubicBezTo>
                  <a:close/>
                </a:path>
              </a:pathLst>
            </a:custGeom>
            <a:solidFill>
              <a:srgbClr val="34622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377540" cy="22693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93883" flipH="1">
            <a:off x="-2544500" y="9149390"/>
            <a:ext cx="6049279" cy="967885"/>
          </a:xfrm>
          <a:custGeom>
            <a:avLst/>
            <a:gdLst/>
            <a:ahLst/>
            <a:cxnLst/>
            <a:rect l="l" t="t" r="r" b="b"/>
            <a:pathLst>
              <a:path w="6049279" h="967885">
                <a:moveTo>
                  <a:pt x="6049279" y="0"/>
                </a:moveTo>
                <a:lnTo>
                  <a:pt x="0" y="0"/>
                </a:lnTo>
                <a:lnTo>
                  <a:pt x="0" y="967885"/>
                </a:lnTo>
                <a:lnTo>
                  <a:pt x="6049279" y="967885"/>
                </a:lnTo>
                <a:lnTo>
                  <a:pt x="604927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91614" y="341186"/>
            <a:ext cx="13629357" cy="245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99"/>
              </a:lnSpc>
              <a:spcBef>
                <a:spcPct val="0"/>
              </a:spcBef>
            </a:pPr>
            <a:r>
              <a:rPr lang="en-US" sz="6999" dirty="0">
                <a:solidFill>
                  <a:srgbClr val="FFFFFF"/>
                </a:solidFill>
                <a:latin typeface="+mj-lt"/>
              </a:rPr>
              <a:t>ACQUISITIONS AND CONCEPTS RELATED TO THE </a:t>
            </a:r>
            <a:r>
              <a:rPr lang="en-US" sz="6999" dirty="0">
                <a:solidFill>
                  <a:srgbClr val="FFFFFF"/>
                </a:solidFill>
                <a:latin typeface="+mj-lt"/>
              </a:rPr>
              <a:t>A</a:t>
            </a:r>
            <a:r>
              <a:rPr lang="en-US" sz="6999" dirty="0" smtClean="0">
                <a:solidFill>
                  <a:srgbClr val="FFFFFF"/>
                </a:solidFill>
                <a:latin typeface="+mj-lt"/>
              </a:rPr>
              <a:t>CTIVITY</a:t>
            </a:r>
            <a:endParaRPr lang="en-US" sz="6999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1231334" y="1498466"/>
            <a:ext cx="3422948" cy="9710491"/>
          </a:xfrm>
          <a:custGeom>
            <a:avLst/>
            <a:gdLst/>
            <a:ahLst/>
            <a:cxnLst/>
            <a:rect l="l" t="t" r="r" b="b"/>
            <a:pathLst>
              <a:path w="3422948" h="9710491">
                <a:moveTo>
                  <a:pt x="0" y="0"/>
                </a:moveTo>
                <a:lnTo>
                  <a:pt x="3422948" y="0"/>
                </a:lnTo>
                <a:lnTo>
                  <a:pt x="3422948" y="9710490"/>
                </a:lnTo>
                <a:lnTo>
                  <a:pt x="0" y="97104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699999">
            <a:off x="-75968" y="-762897"/>
            <a:ext cx="2858512" cy="2681804"/>
          </a:xfrm>
          <a:custGeom>
            <a:avLst/>
            <a:gdLst/>
            <a:ahLst/>
            <a:cxnLst/>
            <a:rect l="l" t="t" r="r" b="b"/>
            <a:pathLst>
              <a:path w="2858512" h="2681804">
                <a:moveTo>
                  <a:pt x="0" y="0"/>
                </a:moveTo>
                <a:lnTo>
                  <a:pt x="2858512" y="0"/>
                </a:lnTo>
                <a:lnTo>
                  <a:pt x="2858512" y="2681804"/>
                </a:lnTo>
                <a:lnTo>
                  <a:pt x="0" y="26818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20971" y="-532145"/>
            <a:ext cx="3991739" cy="4752070"/>
          </a:xfrm>
          <a:custGeom>
            <a:avLst/>
            <a:gdLst/>
            <a:ahLst/>
            <a:cxnLst/>
            <a:rect l="l" t="t" r="r" b="b"/>
            <a:pathLst>
              <a:path w="3991739" h="4752070">
                <a:moveTo>
                  <a:pt x="0" y="0"/>
                </a:moveTo>
                <a:lnTo>
                  <a:pt x="3991739" y="0"/>
                </a:lnTo>
                <a:lnTo>
                  <a:pt x="3991739" y="4752070"/>
                </a:lnTo>
                <a:lnTo>
                  <a:pt x="0" y="47520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050685" y="1843890"/>
            <a:ext cx="4135927" cy="9399835"/>
          </a:xfrm>
          <a:custGeom>
            <a:avLst/>
            <a:gdLst/>
            <a:ahLst/>
            <a:cxnLst/>
            <a:rect l="l" t="t" r="r" b="b"/>
            <a:pathLst>
              <a:path w="4135927" h="9399835">
                <a:moveTo>
                  <a:pt x="0" y="0"/>
                </a:moveTo>
                <a:lnTo>
                  <a:pt x="4135927" y="0"/>
                </a:lnTo>
                <a:lnTo>
                  <a:pt x="4135927" y="9399835"/>
                </a:lnTo>
                <a:lnTo>
                  <a:pt x="0" y="93998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88619" y="5262056"/>
            <a:ext cx="383062" cy="383062"/>
          </a:xfrm>
          <a:custGeom>
            <a:avLst/>
            <a:gdLst/>
            <a:ahLst/>
            <a:cxnLst/>
            <a:rect l="l" t="t" r="r" b="b"/>
            <a:pathLst>
              <a:path w="383062" h="383062">
                <a:moveTo>
                  <a:pt x="0" y="0"/>
                </a:moveTo>
                <a:lnTo>
                  <a:pt x="383062" y="0"/>
                </a:lnTo>
                <a:lnTo>
                  <a:pt x="383062" y="383062"/>
                </a:lnTo>
                <a:lnTo>
                  <a:pt x="0" y="383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000083" y="6589072"/>
            <a:ext cx="383062" cy="383062"/>
          </a:xfrm>
          <a:custGeom>
            <a:avLst/>
            <a:gdLst/>
            <a:ahLst/>
            <a:cxnLst/>
            <a:rect l="l" t="t" r="r" b="b"/>
            <a:pathLst>
              <a:path w="383062" h="383062">
                <a:moveTo>
                  <a:pt x="0" y="0"/>
                </a:moveTo>
                <a:lnTo>
                  <a:pt x="383062" y="0"/>
                </a:lnTo>
                <a:lnTo>
                  <a:pt x="383062" y="383062"/>
                </a:lnTo>
                <a:lnTo>
                  <a:pt x="0" y="383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981200" y="7810500"/>
            <a:ext cx="383062" cy="383062"/>
          </a:xfrm>
          <a:custGeom>
            <a:avLst/>
            <a:gdLst/>
            <a:ahLst/>
            <a:cxnLst/>
            <a:rect l="l" t="t" r="r" b="b"/>
            <a:pathLst>
              <a:path w="383062" h="383062">
                <a:moveTo>
                  <a:pt x="0" y="0"/>
                </a:moveTo>
                <a:lnTo>
                  <a:pt x="383062" y="0"/>
                </a:lnTo>
                <a:lnTo>
                  <a:pt x="383062" y="383063"/>
                </a:lnTo>
                <a:lnTo>
                  <a:pt x="0" y="38306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595824" y="4972176"/>
            <a:ext cx="13724846" cy="452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50"/>
              </a:lnSpc>
            </a:pPr>
            <a:r>
              <a:rPr lang="en-US" sz="3500" dirty="0">
                <a:solidFill>
                  <a:srgbClr val="544541"/>
                </a:solidFill>
                <a:latin typeface="Jua"/>
              </a:rPr>
              <a:t>SCIENCE - What is the meaning of Reuse, Reduce and Recycling</a:t>
            </a:r>
          </a:p>
          <a:p>
            <a:pPr>
              <a:lnSpc>
                <a:spcPts val="5250"/>
              </a:lnSpc>
            </a:pPr>
            <a:r>
              <a:rPr lang="en-US" sz="3500" dirty="0">
                <a:solidFill>
                  <a:srgbClr val="544541"/>
                </a:solidFill>
                <a:latin typeface="Jua"/>
              </a:rPr>
              <a:t>TEHNOLOGY and</a:t>
            </a:r>
          </a:p>
          <a:p>
            <a:pPr>
              <a:lnSpc>
                <a:spcPts val="5250"/>
              </a:lnSpc>
            </a:pPr>
            <a:r>
              <a:rPr lang="en-US" sz="3500" dirty="0">
                <a:solidFill>
                  <a:srgbClr val="544541"/>
                </a:solidFill>
                <a:latin typeface="Jua"/>
              </a:rPr>
              <a:t>ENGINEERING - How to Reuse, Reduce and Recycle</a:t>
            </a:r>
          </a:p>
          <a:p>
            <a:pPr>
              <a:lnSpc>
                <a:spcPts val="5250"/>
              </a:lnSpc>
            </a:pPr>
            <a:r>
              <a:rPr lang="en-US" sz="3500" dirty="0">
                <a:solidFill>
                  <a:srgbClr val="544541"/>
                </a:solidFill>
                <a:latin typeface="Jua"/>
              </a:rPr>
              <a:t>ART - Recycling art</a:t>
            </a:r>
          </a:p>
          <a:p>
            <a:pPr>
              <a:lnSpc>
                <a:spcPts val="5250"/>
              </a:lnSpc>
            </a:pPr>
            <a:r>
              <a:rPr lang="en-US" sz="3500" dirty="0">
                <a:solidFill>
                  <a:srgbClr val="544541"/>
                </a:solidFill>
                <a:latin typeface="Jua"/>
              </a:rPr>
              <a:t>MATHEMATICS - Sort, count and match</a:t>
            </a:r>
          </a:p>
          <a:p>
            <a:pPr>
              <a:lnSpc>
                <a:spcPts val="4500"/>
              </a:lnSpc>
            </a:pPr>
            <a:endParaRPr dirty="0"/>
          </a:p>
          <a:p>
            <a:pPr marL="0" lvl="0" indent="0">
              <a:lnSpc>
                <a:spcPts val="4500"/>
              </a:lnSpc>
            </a:pPr>
            <a:endParaRPr dirty="0"/>
          </a:p>
        </p:txBody>
      </p:sp>
      <p:sp>
        <p:nvSpPr>
          <p:cNvPr id="20" name="Freeform 20"/>
          <p:cNvSpPr/>
          <p:nvPr/>
        </p:nvSpPr>
        <p:spPr>
          <a:xfrm>
            <a:off x="1988619" y="7210259"/>
            <a:ext cx="383062" cy="383062"/>
          </a:xfrm>
          <a:custGeom>
            <a:avLst/>
            <a:gdLst/>
            <a:ahLst/>
            <a:cxnLst/>
            <a:rect l="l" t="t" r="r" b="b"/>
            <a:pathLst>
              <a:path w="383062" h="383062">
                <a:moveTo>
                  <a:pt x="0" y="0"/>
                </a:moveTo>
                <a:lnTo>
                  <a:pt x="383062" y="0"/>
                </a:lnTo>
                <a:lnTo>
                  <a:pt x="383062" y="383062"/>
                </a:lnTo>
                <a:lnTo>
                  <a:pt x="0" y="383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8"/>
          <p:cNvSpPr/>
          <p:nvPr/>
        </p:nvSpPr>
        <p:spPr>
          <a:xfrm>
            <a:off x="1981200" y="8343900"/>
            <a:ext cx="383062" cy="383062"/>
          </a:xfrm>
          <a:custGeom>
            <a:avLst/>
            <a:gdLst/>
            <a:ahLst/>
            <a:cxnLst/>
            <a:rect l="l" t="t" r="r" b="b"/>
            <a:pathLst>
              <a:path w="383062" h="383062">
                <a:moveTo>
                  <a:pt x="0" y="0"/>
                </a:moveTo>
                <a:lnTo>
                  <a:pt x="383062" y="0"/>
                </a:lnTo>
                <a:lnTo>
                  <a:pt x="383062" y="383063"/>
                </a:lnTo>
                <a:lnTo>
                  <a:pt x="0" y="38306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1126" t="-51540" r="-23384" b="-297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531363" y="1588820"/>
            <a:ext cx="12309796" cy="8768577"/>
            <a:chOff x="0" y="0"/>
            <a:chExt cx="3242086" cy="23094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42086" cy="2309419"/>
            </a:xfrm>
            <a:custGeom>
              <a:avLst/>
              <a:gdLst/>
              <a:ahLst/>
              <a:cxnLst/>
              <a:rect l="l" t="t" r="r" b="b"/>
              <a:pathLst>
                <a:path w="3242086" h="2309419">
                  <a:moveTo>
                    <a:pt x="32075" y="0"/>
                  </a:moveTo>
                  <a:lnTo>
                    <a:pt x="3210011" y="0"/>
                  </a:lnTo>
                  <a:cubicBezTo>
                    <a:pt x="3227726" y="0"/>
                    <a:pt x="3242086" y="14361"/>
                    <a:pt x="3242086" y="32075"/>
                  </a:cubicBezTo>
                  <a:lnTo>
                    <a:pt x="3242086" y="2277344"/>
                  </a:lnTo>
                  <a:cubicBezTo>
                    <a:pt x="3242086" y="2285851"/>
                    <a:pt x="3238707" y="2294009"/>
                    <a:pt x="3232692" y="2300025"/>
                  </a:cubicBezTo>
                  <a:cubicBezTo>
                    <a:pt x="3226676" y="2306040"/>
                    <a:pt x="3218518" y="2309419"/>
                    <a:pt x="3210011" y="2309419"/>
                  </a:cubicBezTo>
                  <a:lnTo>
                    <a:pt x="32075" y="2309419"/>
                  </a:lnTo>
                  <a:cubicBezTo>
                    <a:pt x="14361" y="2309419"/>
                    <a:pt x="0" y="2295059"/>
                    <a:pt x="0" y="2277344"/>
                  </a:cubicBezTo>
                  <a:lnTo>
                    <a:pt x="0" y="32075"/>
                  </a:lnTo>
                  <a:cubicBezTo>
                    <a:pt x="0" y="14361"/>
                    <a:pt x="14361" y="0"/>
                    <a:pt x="3207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242086" cy="2357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89729">
            <a:off x="-501512" y="9516832"/>
            <a:ext cx="19919519" cy="8229600"/>
            <a:chOff x="0" y="0"/>
            <a:chExt cx="5377540" cy="22216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77540" cy="2221690"/>
            </a:xfrm>
            <a:custGeom>
              <a:avLst/>
              <a:gdLst/>
              <a:ahLst/>
              <a:cxnLst/>
              <a:rect l="l" t="t" r="r" b="b"/>
              <a:pathLst>
                <a:path w="5377540" h="2221690">
                  <a:moveTo>
                    <a:pt x="10494" y="0"/>
                  </a:moveTo>
                  <a:lnTo>
                    <a:pt x="5367046" y="0"/>
                  </a:lnTo>
                  <a:cubicBezTo>
                    <a:pt x="5369829" y="0"/>
                    <a:pt x="5372498" y="1106"/>
                    <a:pt x="5374466" y="3074"/>
                  </a:cubicBezTo>
                  <a:cubicBezTo>
                    <a:pt x="5376434" y="5042"/>
                    <a:pt x="5377540" y="7711"/>
                    <a:pt x="5377540" y="10494"/>
                  </a:cubicBezTo>
                  <a:lnTo>
                    <a:pt x="5377540" y="2211196"/>
                  </a:lnTo>
                  <a:cubicBezTo>
                    <a:pt x="5377540" y="2216992"/>
                    <a:pt x="5372841" y="2221690"/>
                    <a:pt x="5367046" y="2221690"/>
                  </a:cubicBezTo>
                  <a:lnTo>
                    <a:pt x="10494" y="2221690"/>
                  </a:lnTo>
                  <a:cubicBezTo>
                    <a:pt x="7711" y="2221690"/>
                    <a:pt x="5042" y="2220585"/>
                    <a:pt x="3074" y="2218617"/>
                  </a:cubicBezTo>
                  <a:cubicBezTo>
                    <a:pt x="1106" y="2216649"/>
                    <a:pt x="0" y="2213979"/>
                    <a:pt x="0" y="2211196"/>
                  </a:cubicBezTo>
                  <a:lnTo>
                    <a:pt x="0" y="10494"/>
                  </a:lnTo>
                  <a:cubicBezTo>
                    <a:pt x="0" y="4698"/>
                    <a:pt x="4698" y="0"/>
                    <a:pt x="10494" y="0"/>
                  </a:cubicBezTo>
                  <a:close/>
                </a:path>
              </a:pathLst>
            </a:custGeom>
            <a:solidFill>
              <a:srgbClr val="34622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377540" cy="22693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93883" flipH="1">
            <a:off x="-2544500" y="9149390"/>
            <a:ext cx="6049279" cy="967885"/>
          </a:xfrm>
          <a:custGeom>
            <a:avLst/>
            <a:gdLst/>
            <a:ahLst/>
            <a:cxnLst/>
            <a:rect l="l" t="t" r="r" b="b"/>
            <a:pathLst>
              <a:path w="6049279" h="967885">
                <a:moveTo>
                  <a:pt x="6049279" y="0"/>
                </a:moveTo>
                <a:lnTo>
                  <a:pt x="0" y="0"/>
                </a:lnTo>
                <a:lnTo>
                  <a:pt x="0" y="967885"/>
                </a:lnTo>
                <a:lnTo>
                  <a:pt x="6049279" y="967885"/>
                </a:lnTo>
                <a:lnTo>
                  <a:pt x="604927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57375" y="2576217"/>
            <a:ext cx="3339749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  <a:spcBef>
                <a:spcPct val="0"/>
              </a:spcBef>
            </a:pPr>
            <a:r>
              <a:rPr lang="en-US" sz="6457" dirty="0" smtClean="0">
                <a:solidFill>
                  <a:srgbClr val="FFFFFF"/>
                </a:solidFill>
                <a:latin typeface="+mj-lt"/>
              </a:rPr>
              <a:t>THE THEME CENTER</a:t>
            </a:r>
            <a:endParaRPr lang="en-US" sz="6457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1231334" y="1498466"/>
            <a:ext cx="3422948" cy="9710491"/>
          </a:xfrm>
          <a:custGeom>
            <a:avLst/>
            <a:gdLst/>
            <a:ahLst/>
            <a:cxnLst/>
            <a:rect l="l" t="t" r="r" b="b"/>
            <a:pathLst>
              <a:path w="3422948" h="9710491">
                <a:moveTo>
                  <a:pt x="0" y="0"/>
                </a:moveTo>
                <a:lnTo>
                  <a:pt x="3422948" y="0"/>
                </a:lnTo>
                <a:lnTo>
                  <a:pt x="3422948" y="9710490"/>
                </a:lnTo>
                <a:lnTo>
                  <a:pt x="0" y="97104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699999">
            <a:off x="-75968" y="-762897"/>
            <a:ext cx="2858512" cy="2681804"/>
          </a:xfrm>
          <a:custGeom>
            <a:avLst/>
            <a:gdLst/>
            <a:ahLst/>
            <a:cxnLst/>
            <a:rect l="l" t="t" r="r" b="b"/>
            <a:pathLst>
              <a:path w="2858512" h="2681804">
                <a:moveTo>
                  <a:pt x="0" y="0"/>
                </a:moveTo>
                <a:lnTo>
                  <a:pt x="2858512" y="0"/>
                </a:lnTo>
                <a:lnTo>
                  <a:pt x="2858512" y="2681804"/>
                </a:lnTo>
                <a:lnTo>
                  <a:pt x="0" y="26818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22779" y="-675683"/>
            <a:ext cx="3991739" cy="4752070"/>
          </a:xfrm>
          <a:custGeom>
            <a:avLst/>
            <a:gdLst/>
            <a:ahLst/>
            <a:cxnLst/>
            <a:rect l="l" t="t" r="r" b="b"/>
            <a:pathLst>
              <a:path w="3991739" h="4752070">
                <a:moveTo>
                  <a:pt x="0" y="0"/>
                </a:moveTo>
                <a:lnTo>
                  <a:pt x="3991739" y="0"/>
                </a:lnTo>
                <a:lnTo>
                  <a:pt x="3991739" y="4752070"/>
                </a:lnTo>
                <a:lnTo>
                  <a:pt x="0" y="47520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050685" y="1843890"/>
            <a:ext cx="4135927" cy="9399835"/>
          </a:xfrm>
          <a:custGeom>
            <a:avLst/>
            <a:gdLst/>
            <a:ahLst/>
            <a:cxnLst/>
            <a:rect l="l" t="t" r="r" b="b"/>
            <a:pathLst>
              <a:path w="4135927" h="9399835">
                <a:moveTo>
                  <a:pt x="0" y="0"/>
                </a:moveTo>
                <a:lnTo>
                  <a:pt x="4135927" y="0"/>
                </a:lnTo>
                <a:lnTo>
                  <a:pt x="4135927" y="9399835"/>
                </a:lnTo>
                <a:lnTo>
                  <a:pt x="0" y="93998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10713" y="1700352"/>
            <a:ext cx="7627178" cy="7627178"/>
          </a:xfrm>
          <a:custGeom>
            <a:avLst/>
            <a:gdLst/>
            <a:ahLst/>
            <a:cxnLst/>
            <a:rect l="l" t="t" r="r" b="b"/>
            <a:pathLst>
              <a:path w="7627178" h="7627178">
                <a:moveTo>
                  <a:pt x="0" y="0"/>
                </a:moveTo>
                <a:lnTo>
                  <a:pt x="7627177" y="0"/>
                </a:lnTo>
                <a:lnTo>
                  <a:pt x="7627177" y="7627177"/>
                </a:lnTo>
                <a:lnTo>
                  <a:pt x="0" y="76271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1126" t="-51540" r="-23384" b="-297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1367" y="2645696"/>
            <a:ext cx="16807933" cy="5973175"/>
            <a:chOff x="0" y="0"/>
            <a:chExt cx="4388419" cy="15595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8419" cy="1559549"/>
            </a:xfrm>
            <a:custGeom>
              <a:avLst/>
              <a:gdLst/>
              <a:ahLst/>
              <a:cxnLst/>
              <a:rect l="l" t="t" r="r" b="b"/>
              <a:pathLst>
                <a:path w="4388419" h="1559549">
                  <a:moveTo>
                    <a:pt x="23491" y="0"/>
                  </a:moveTo>
                  <a:lnTo>
                    <a:pt x="4364928" y="0"/>
                  </a:lnTo>
                  <a:cubicBezTo>
                    <a:pt x="4377902" y="0"/>
                    <a:pt x="4388419" y="10517"/>
                    <a:pt x="4388419" y="23491"/>
                  </a:cubicBezTo>
                  <a:lnTo>
                    <a:pt x="4388419" y="1536058"/>
                  </a:lnTo>
                  <a:cubicBezTo>
                    <a:pt x="4388419" y="1542288"/>
                    <a:pt x="4385944" y="1548263"/>
                    <a:pt x="4381538" y="1552669"/>
                  </a:cubicBezTo>
                  <a:cubicBezTo>
                    <a:pt x="4377133" y="1557074"/>
                    <a:pt x="4371158" y="1559549"/>
                    <a:pt x="4364928" y="1559549"/>
                  </a:cubicBezTo>
                  <a:lnTo>
                    <a:pt x="23491" y="1559549"/>
                  </a:lnTo>
                  <a:cubicBezTo>
                    <a:pt x="17261" y="1559549"/>
                    <a:pt x="11286" y="1557074"/>
                    <a:pt x="6880" y="1552669"/>
                  </a:cubicBezTo>
                  <a:cubicBezTo>
                    <a:pt x="2475" y="1548263"/>
                    <a:pt x="0" y="1542288"/>
                    <a:pt x="0" y="1536058"/>
                  </a:cubicBezTo>
                  <a:lnTo>
                    <a:pt x="0" y="23491"/>
                  </a:lnTo>
                  <a:cubicBezTo>
                    <a:pt x="0" y="17261"/>
                    <a:pt x="2475" y="11286"/>
                    <a:pt x="6880" y="6880"/>
                  </a:cubicBezTo>
                  <a:cubicBezTo>
                    <a:pt x="11286" y="2475"/>
                    <a:pt x="17261" y="0"/>
                    <a:pt x="234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88419" cy="1607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248234">
            <a:off x="14506882" y="-2000766"/>
            <a:ext cx="5504835" cy="6698362"/>
          </a:xfrm>
          <a:custGeom>
            <a:avLst/>
            <a:gdLst/>
            <a:ahLst/>
            <a:cxnLst/>
            <a:rect l="l" t="t" r="r" b="b"/>
            <a:pathLst>
              <a:path w="5504835" h="6698362">
                <a:moveTo>
                  <a:pt x="0" y="0"/>
                </a:moveTo>
                <a:lnTo>
                  <a:pt x="5504836" y="0"/>
                </a:lnTo>
                <a:lnTo>
                  <a:pt x="5504836" y="6698361"/>
                </a:lnTo>
                <a:lnTo>
                  <a:pt x="0" y="6698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29216">
            <a:off x="-1321192" y="7899058"/>
            <a:ext cx="5000557" cy="2718485"/>
          </a:xfrm>
          <a:custGeom>
            <a:avLst/>
            <a:gdLst/>
            <a:ahLst/>
            <a:cxnLst/>
            <a:rect l="l" t="t" r="r" b="b"/>
            <a:pathLst>
              <a:path w="5000557" h="2718485">
                <a:moveTo>
                  <a:pt x="0" y="0"/>
                </a:moveTo>
                <a:lnTo>
                  <a:pt x="5000557" y="0"/>
                </a:lnTo>
                <a:lnTo>
                  <a:pt x="5000557" y="2718484"/>
                </a:lnTo>
                <a:lnTo>
                  <a:pt x="0" y="2718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27579">
            <a:off x="-1046646" y="29140"/>
            <a:ext cx="2158813" cy="2638549"/>
          </a:xfrm>
          <a:custGeom>
            <a:avLst/>
            <a:gdLst/>
            <a:ahLst/>
            <a:cxnLst/>
            <a:rect l="l" t="t" r="r" b="b"/>
            <a:pathLst>
              <a:path w="2158813" h="2638549">
                <a:moveTo>
                  <a:pt x="0" y="0"/>
                </a:moveTo>
                <a:lnTo>
                  <a:pt x="2158813" y="0"/>
                </a:lnTo>
                <a:lnTo>
                  <a:pt x="2158813" y="2638549"/>
                </a:lnTo>
                <a:lnTo>
                  <a:pt x="0" y="263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1190625"/>
            <a:ext cx="7110196" cy="1208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284"/>
              </a:lnSpc>
            </a:pPr>
            <a:r>
              <a:rPr lang="en-US" sz="9284" dirty="0" smtClean="0">
                <a:solidFill>
                  <a:srgbClr val="FFFFFF"/>
                </a:solidFill>
                <a:latin typeface="+mj-lt"/>
              </a:rPr>
              <a:t>ENGAGE</a:t>
            </a:r>
            <a:endParaRPr lang="en-US" sz="9284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0" name="Freeform 10"/>
          <p:cNvSpPr/>
          <p:nvPr/>
        </p:nvSpPr>
        <p:spPr>
          <a:xfrm rot="-291324">
            <a:off x="15735338" y="6926953"/>
            <a:ext cx="3047924" cy="3801265"/>
          </a:xfrm>
          <a:custGeom>
            <a:avLst/>
            <a:gdLst/>
            <a:ahLst/>
            <a:cxnLst/>
            <a:rect l="l" t="t" r="r" b="b"/>
            <a:pathLst>
              <a:path w="3047924" h="3801265">
                <a:moveTo>
                  <a:pt x="0" y="0"/>
                </a:moveTo>
                <a:lnTo>
                  <a:pt x="3047924" y="0"/>
                </a:lnTo>
                <a:lnTo>
                  <a:pt x="3047924" y="3801265"/>
                </a:lnTo>
                <a:lnTo>
                  <a:pt x="0" y="38012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08712">
            <a:off x="10776153" y="171699"/>
            <a:ext cx="3987449" cy="3523455"/>
          </a:xfrm>
          <a:custGeom>
            <a:avLst/>
            <a:gdLst/>
            <a:ahLst/>
            <a:cxnLst/>
            <a:rect l="l" t="t" r="r" b="b"/>
            <a:pathLst>
              <a:path w="3987449" h="3523455">
                <a:moveTo>
                  <a:pt x="0" y="0"/>
                </a:moveTo>
                <a:lnTo>
                  <a:pt x="3987450" y="0"/>
                </a:lnTo>
                <a:lnTo>
                  <a:pt x="3987450" y="3523455"/>
                </a:lnTo>
                <a:lnTo>
                  <a:pt x="0" y="35234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71393" y="9066546"/>
            <a:ext cx="3945213" cy="631234"/>
          </a:xfrm>
          <a:custGeom>
            <a:avLst/>
            <a:gdLst/>
            <a:ahLst/>
            <a:cxnLst/>
            <a:rect l="l" t="t" r="r" b="b"/>
            <a:pathLst>
              <a:path w="3945213" h="631234">
                <a:moveTo>
                  <a:pt x="0" y="0"/>
                </a:moveTo>
                <a:lnTo>
                  <a:pt x="3945214" y="0"/>
                </a:lnTo>
                <a:lnTo>
                  <a:pt x="3945214" y="631234"/>
                </a:lnTo>
                <a:lnTo>
                  <a:pt x="0" y="6312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38200" y="3467100"/>
            <a:ext cx="15197139" cy="564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0440" lvl="1" indent="-315220" algn="ctr">
              <a:lnSpc>
                <a:spcPts val="4380"/>
              </a:lnSpc>
              <a:buFont typeface="Arial"/>
              <a:buChar char="•"/>
            </a:pPr>
            <a:r>
              <a:rPr lang="en-US" sz="2920" dirty="0">
                <a:solidFill>
                  <a:srgbClr val="544541"/>
                </a:solidFill>
                <a:latin typeface="Jua"/>
              </a:rPr>
              <a:t>The teacher presents a short clip </a:t>
            </a:r>
            <a:r>
              <a:rPr lang="en-US" sz="2920" dirty="0" smtClean="0">
                <a:solidFill>
                  <a:srgbClr val="544541"/>
                </a:solidFill>
                <a:latin typeface="Jua"/>
              </a:rPr>
              <a:t>– </a:t>
            </a:r>
            <a:endParaRPr lang="ro-RO" sz="2920" dirty="0" smtClean="0">
              <a:solidFill>
                <a:srgbClr val="544541"/>
              </a:solidFill>
              <a:latin typeface="Jua"/>
            </a:endParaRPr>
          </a:p>
          <a:p>
            <a:pPr marL="630440" lvl="1" indent="-315220" algn="ctr">
              <a:lnSpc>
                <a:spcPts val="4380"/>
              </a:lnSpc>
            </a:pPr>
            <a:r>
              <a:rPr lang="en-US" sz="2920" dirty="0" smtClean="0">
                <a:solidFill>
                  <a:srgbClr val="544541"/>
                </a:solidFill>
                <a:latin typeface="Jua"/>
              </a:rPr>
              <a:t>Captain </a:t>
            </a:r>
            <a:r>
              <a:rPr lang="en-US" sz="2920" dirty="0">
                <a:solidFill>
                  <a:srgbClr val="544541"/>
                </a:solidFill>
                <a:latin typeface="Jua"/>
              </a:rPr>
              <a:t>Planet ( https://www.youtube.com/watch?v=W7eJGV8QWps ) and discusses about </a:t>
            </a:r>
            <a:r>
              <a:rPr lang="en-US" sz="2920" dirty="0" err="1">
                <a:solidFill>
                  <a:srgbClr val="544541"/>
                </a:solidFill>
                <a:latin typeface="Jua"/>
              </a:rPr>
              <a:t>polution</a:t>
            </a:r>
            <a:r>
              <a:rPr lang="en-US" sz="2920" dirty="0">
                <a:solidFill>
                  <a:srgbClr val="544541"/>
                </a:solidFill>
                <a:latin typeface="Jua"/>
              </a:rPr>
              <a:t> (how people can harm the Earth)</a:t>
            </a:r>
          </a:p>
          <a:p>
            <a:pPr marL="630440" lvl="1" indent="-315220" algn="ctr">
              <a:lnSpc>
                <a:spcPts val="4380"/>
              </a:lnSpc>
              <a:buFont typeface="Arial"/>
              <a:buChar char="•"/>
            </a:pPr>
            <a:r>
              <a:rPr lang="en-US" sz="2920" dirty="0">
                <a:solidFill>
                  <a:srgbClr val="544541"/>
                </a:solidFill>
                <a:latin typeface="Jua"/>
              </a:rPr>
              <a:t>We can help the planet with 3R:</a:t>
            </a:r>
          </a:p>
          <a:p>
            <a:pPr marL="630440" lvl="1" indent="-315220" algn="ctr">
              <a:lnSpc>
                <a:spcPts val="4380"/>
              </a:lnSpc>
              <a:buFont typeface="Arial"/>
              <a:buChar char="•"/>
            </a:pPr>
            <a:r>
              <a:rPr lang="en-US" sz="2920" dirty="0">
                <a:solidFill>
                  <a:srgbClr val="544541"/>
                </a:solidFill>
                <a:latin typeface="Jua"/>
              </a:rPr>
              <a:t> - </a:t>
            </a:r>
            <a:r>
              <a:rPr lang="en-US" sz="2920" u="sng" dirty="0">
                <a:solidFill>
                  <a:srgbClr val="544541"/>
                </a:solidFill>
                <a:latin typeface="Jua"/>
              </a:rPr>
              <a:t>Reduce</a:t>
            </a:r>
            <a:r>
              <a:rPr lang="en-US" sz="2920" dirty="0">
                <a:solidFill>
                  <a:srgbClr val="544541"/>
                </a:solidFill>
                <a:latin typeface="Jua"/>
              </a:rPr>
              <a:t> means to </a:t>
            </a:r>
            <a:r>
              <a:rPr lang="en-US" sz="2920" dirty="0" err="1">
                <a:solidFill>
                  <a:srgbClr val="544541"/>
                </a:solidFill>
                <a:latin typeface="Jua"/>
              </a:rPr>
              <a:t>minimise</a:t>
            </a:r>
            <a:r>
              <a:rPr lang="en-US" sz="2920" dirty="0">
                <a:solidFill>
                  <a:srgbClr val="544541"/>
                </a:solidFill>
                <a:latin typeface="Jua"/>
              </a:rPr>
              <a:t> the amount of waste we create. </a:t>
            </a:r>
          </a:p>
          <a:p>
            <a:pPr marL="630440" lvl="1" indent="-315220" algn="ctr">
              <a:lnSpc>
                <a:spcPts val="4380"/>
              </a:lnSpc>
              <a:buFont typeface="Arial"/>
              <a:buChar char="•"/>
            </a:pPr>
            <a:r>
              <a:rPr lang="en-US" sz="2920" dirty="0">
                <a:solidFill>
                  <a:srgbClr val="544541"/>
                </a:solidFill>
                <a:latin typeface="Jua"/>
              </a:rPr>
              <a:t>- </a:t>
            </a:r>
            <a:r>
              <a:rPr lang="en-US" sz="2920" u="sng" dirty="0">
                <a:solidFill>
                  <a:srgbClr val="544541"/>
                </a:solidFill>
                <a:latin typeface="Jua"/>
              </a:rPr>
              <a:t> Reuse</a:t>
            </a:r>
            <a:r>
              <a:rPr lang="en-US" sz="2920" dirty="0">
                <a:solidFill>
                  <a:srgbClr val="544541"/>
                </a:solidFill>
                <a:latin typeface="Jua"/>
              </a:rPr>
              <a:t> means to find new ways to use things that otherwise would have been thrown out.</a:t>
            </a:r>
          </a:p>
          <a:p>
            <a:pPr marL="630440" lvl="1" indent="-315220" algn="ctr">
              <a:lnSpc>
                <a:spcPts val="4380"/>
              </a:lnSpc>
              <a:buFont typeface="Arial"/>
              <a:buChar char="•"/>
            </a:pPr>
            <a:r>
              <a:rPr lang="en-US" sz="2920" dirty="0">
                <a:solidFill>
                  <a:srgbClr val="544541"/>
                </a:solidFill>
                <a:latin typeface="Jua"/>
              </a:rPr>
              <a:t>-</a:t>
            </a:r>
            <a:r>
              <a:rPr lang="en-US" sz="2920" u="sng" dirty="0">
                <a:solidFill>
                  <a:srgbClr val="544541"/>
                </a:solidFill>
                <a:latin typeface="Jua"/>
              </a:rPr>
              <a:t> Recycle </a:t>
            </a:r>
            <a:r>
              <a:rPr lang="en-US" sz="2920" dirty="0">
                <a:solidFill>
                  <a:srgbClr val="544541"/>
                </a:solidFill>
                <a:latin typeface="Jua"/>
              </a:rPr>
              <a:t>means to turn something old and useless into something new and useful.</a:t>
            </a:r>
          </a:p>
          <a:p>
            <a:pPr algn="ctr">
              <a:lnSpc>
                <a:spcPts val="4380"/>
              </a:lnSpc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1126" t="-51540" r="-23384" b="-297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095291"/>
            <a:ext cx="10476277" cy="154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2827"/>
              </a:lnSpc>
              <a:spcBef>
                <a:spcPct val="0"/>
              </a:spcBef>
            </a:pPr>
            <a:r>
              <a:rPr lang="en-US" sz="9162" dirty="0" smtClean="0">
                <a:solidFill>
                  <a:srgbClr val="FFFFFF"/>
                </a:solidFill>
                <a:latin typeface="+mj-lt"/>
              </a:rPr>
              <a:t>EXPLORE</a:t>
            </a:r>
            <a:endParaRPr lang="en-US" sz="9162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187909" y="1453787"/>
            <a:ext cx="7477683" cy="3782633"/>
            <a:chOff x="0" y="0"/>
            <a:chExt cx="1952364" cy="9876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2364" cy="987616"/>
            </a:xfrm>
            <a:custGeom>
              <a:avLst/>
              <a:gdLst/>
              <a:ahLst/>
              <a:cxnLst/>
              <a:rect l="l" t="t" r="r" b="b"/>
              <a:pathLst>
                <a:path w="1952364" h="987616">
                  <a:moveTo>
                    <a:pt x="21742" y="0"/>
                  </a:moveTo>
                  <a:lnTo>
                    <a:pt x="1930622" y="0"/>
                  </a:lnTo>
                  <a:cubicBezTo>
                    <a:pt x="1936388" y="0"/>
                    <a:pt x="1941919" y="2291"/>
                    <a:pt x="1945996" y="6368"/>
                  </a:cubicBezTo>
                  <a:cubicBezTo>
                    <a:pt x="1950073" y="10446"/>
                    <a:pt x="1952364" y="15976"/>
                    <a:pt x="1952364" y="21742"/>
                  </a:cubicBezTo>
                  <a:lnTo>
                    <a:pt x="1952364" y="965874"/>
                  </a:lnTo>
                  <a:cubicBezTo>
                    <a:pt x="1952364" y="971640"/>
                    <a:pt x="1950073" y="977170"/>
                    <a:pt x="1945996" y="981248"/>
                  </a:cubicBezTo>
                  <a:cubicBezTo>
                    <a:pt x="1941919" y="985325"/>
                    <a:pt x="1936388" y="987616"/>
                    <a:pt x="1930622" y="987616"/>
                  </a:cubicBezTo>
                  <a:lnTo>
                    <a:pt x="21742" y="987616"/>
                  </a:lnTo>
                  <a:cubicBezTo>
                    <a:pt x="15976" y="987616"/>
                    <a:pt x="10446" y="985325"/>
                    <a:pt x="6368" y="981248"/>
                  </a:cubicBezTo>
                  <a:cubicBezTo>
                    <a:pt x="2291" y="977170"/>
                    <a:pt x="0" y="971640"/>
                    <a:pt x="0" y="965874"/>
                  </a:cubicBezTo>
                  <a:lnTo>
                    <a:pt x="0" y="21742"/>
                  </a:lnTo>
                  <a:cubicBezTo>
                    <a:pt x="0" y="15976"/>
                    <a:pt x="2291" y="10446"/>
                    <a:pt x="6368" y="6368"/>
                  </a:cubicBezTo>
                  <a:cubicBezTo>
                    <a:pt x="10446" y="2291"/>
                    <a:pt x="15976" y="0"/>
                    <a:pt x="217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52364" cy="1035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781617" y="5941270"/>
            <a:ext cx="7736344" cy="4358231"/>
            <a:chOff x="0" y="0"/>
            <a:chExt cx="2019899" cy="1137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9899" cy="1137900"/>
            </a:xfrm>
            <a:custGeom>
              <a:avLst/>
              <a:gdLst/>
              <a:ahLst/>
              <a:cxnLst/>
              <a:rect l="l" t="t" r="r" b="b"/>
              <a:pathLst>
                <a:path w="2019899" h="1137900">
                  <a:moveTo>
                    <a:pt x="21015" y="0"/>
                  </a:moveTo>
                  <a:lnTo>
                    <a:pt x="1998883" y="0"/>
                  </a:lnTo>
                  <a:cubicBezTo>
                    <a:pt x="2010490" y="0"/>
                    <a:pt x="2019899" y="9409"/>
                    <a:pt x="2019899" y="21015"/>
                  </a:cubicBezTo>
                  <a:lnTo>
                    <a:pt x="2019899" y="1116885"/>
                  </a:lnTo>
                  <a:cubicBezTo>
                    <a:pt x="2019899" y="1128491"/>
                    <a:pt x="2010490" y="1137900"/>
                    <a:pt x="1998883" y="1137900"/>
                  </a:cubicBezTo>
                  <a:lnTo>
                    <a:pt x="21015" y="1137900"/>
                  </a:lnTo>
                  <a:cubicBezTo>
                    <a:pt x="9409" y="1137900"/>
                    <a:pt x="0" y="1128491"/>
                    <a:pt x="0" y="1116885"/>
                  </a:cubicBezTo>
                  <a:lnTo>
                    <a:pt x="0" y="21015"/>
                  </a:lnTo>
                  <a:cubicBezTo>
                    <a:pt x="0" y="9409"/>
                    <a:pt x="9409" y="0"/>
                    <a:pt x="2101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19899" cy="118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973530" y="544758"/>
            <a:ext cx="5352517" cy="1095902"/>
            <a:chOff x="0" y="0"/>
            <a:chExt cx="1952364" cy="39973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52364" cy="399737"/>
            </a:xfrm>
            <a:custGeom>
              <a:avLst/>
              <a:gdLst/>
              <a:ahLst/>
              <a:cxnLst/>
              <a:rect l="l" t="t" r="r" b="b"/>
              <a:pathLst>
                <a:path w="1952364" h="399737">
                  <a:moveTo>
                    <a:pt x="26035" y="0"/>
                  </a:moveTo>
                  <a:lnTo>
                    <a:pt x="1926329" y="0"/>
                  </a:lnTo>
                  <a:cubicBezTo>
                    <a:pt x="1933234" y="0"/>
                    <a:pt x="1939856" y="2743"/>
                    <a:pt x="1944739" y="7626"/>
                  </a:cubicBezTo>
                  <a:cubicBezTo>
                    <a:pt x="1949621" y="12508"/>
                    <a:pt x="1952364" y="19130"/>
                    <a:pt x="1952364" y="26035"/>
                  </a:cubicBezTo>
                  <a:lnTo>
                    <a:pt x="1952364" y="373702"/>
                  </a:lnTo>
                  <a:cubicBezTo>
                    <a:pt x="1952364" y="380607"/>
                    <a:pt x="1949621" y="387229"/>
                    <a:pt x="1944739" y="392111"/>
                  </a:cubicBezTo>
                  <a:cubicBezTo>
                    <a:pt x="1939856" y="396994"/>
                    <a:pt x="1933234" y="399737"/>
                    <a:pt x="1926329" y="399737"/>
                  </a:cubicBezTo>
                  <a:lnTo>
                    <a:pt x="26035" y="399737"/>
                  </a:lnTo>
                  <a:cubicBezTo>
                    <a:pt x="11656" y="399737"/>
                    <a:pt x="0" y="388081"/>
                    <a:pt x="0" y="373702"/>
                  </a:cubicBezTo>
                  <a:lnTo>
                    <a:pt x="0" y="26035"/>
                  </a:lnTo>
                  <a:cubicBezTo>
                    <a:pt x="0" y="11656"/>
                    <a:pt x="11656" y="0"/>
                    <a:pt x="26035" y="0"/>
                  </a:cubicBezTo>
                  <a:close/>
                </a:path>
              </a:pathLst>
            </a:custGeom>
            <a:solidFill>
              <a:srgbClr val="FFC95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952364" cy="447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844200" y="5598370"/>
            <a:ext cx="5352517" cy="1095902"/>
            <a:chOff x="0" y="0"/>
            <a:chExt cx="1952364" cy="39973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52364" cy="399737"/>
            </a:xfrm>
            <a:custGeom>
              <a:avLst/>
              <a:gdLst/>
              <a:ahLst/>
              <a:cxnLst/>
              <a:rect l="l" t="t" r="r" b="b"/>
              <a:pathLst>
                <a:path w="1952364" h="399737">
                  <a:moveTo>
                    <a:pt x="26035" y="0"/>
                  </a:moveTo>
                  <a:lnTo>
                    <a:pt x="1926329" y="0"/>
                  </a:lnTo>
                  <a:cubicBezTo>
                    <a:pt x="1933234" y="0"/>
                    <a:pt x="1939856" y="2743"/>
                    <a:pt x="1944739" y="7626"/>
                  </a:cubicBezTo>
                  <a:cubicBezTo>
                    <a:pt x="1949621" y="12508"/>
                    <a:pt x="1952364" y="19130"/>
                    <a:pt x="1952364" y="26035"/>
                  </a:cubicBezTo>
                  <a:lnTo>
                    <a:pt x="1952364" y="373702"/>
                  </a:lnTo>
                  <a:cubicBezTo>
                    <a:pt x="1952364" y="380607"/>
                    <a:pt x="1949621" y="387229"/>
                    <a:pt x="1944739" y="392111"/>
                  </a:cubicBezTo>
                  <a:cubicBezTo>
                    <a:pt x="1939856" y="396994"/>
                    <a:pt x="1933234" y="399737"/>
                    <a:pt x="1926329" y="399737"/>
                  </a:cubicBezTo>
                  <a:lnTo>
                    <a:pt x="26035" y="399737"/>
                  </a:lnTo>
                  <a:cubicBezTo>
                    <a:pt x="11656" y="399737"/>
                    <a:pt x="0" y="388081"/>
                    <a:pt x="0" y="373702"/>
                  </a:cubicBezTo>
                  <a:lnTo>
                    <a:pt x="0" y="26035"/>
                  </a:lnTo>
                  <a:cubicBezTo>
                    <a:pt x="0" y="11656"/>
                    <a:pt x="11656" y="0"/>
                    <a:pt x="26035" y="0"/>
                  </a:cubicBezTo>
                  <a:close/>
                </a:path>
              </a:pathLst>
            </a:custGeom>
            <a:solidFill>
              <a:srgbClr val="FFC95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952364" cy="447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360481">
            <a:off x="16265394" y="4111995"/>
            <a:ext cx="1697702" cy="1401376"/>
          </a:xfrm>
          <a:custGeom>
            <a:avLst/>
            <a:gdLst/>
            <a:ahLst/>
            <a:cxnLst/>
            <a:rect l="l" t="t" r="r" b="b"/>
            <a:pathLst>
              <a:path w="1697702" h="1401376">
                <a:moveTo>
                  <a:pt x="0" y="0"/>
                </a:moveTo>
                <a:lnTo>
                  <a:pt x="1697703" y="0"/>
                </a:lnTo>
                <a:lnTo>
                  <a:pt x="1697703" y="1401376"/>
                </a:lnTo>
                <a:lnTo>
                  <a:pt x="0" y="1401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-372592">
            <a:off x="9065510" y="8617295"/>
            <a:ext cx="1432214" cy="1265556"/>
          </a:xfrm>
          <a:custGeom>
            <a:avLst/>
            <a:gdLst/>
            <a:ahLst/>
            <a:cxnLst/>
            <a:rect l="l" t="t" r="r" b="b"/>
            <a:pathLst>
              <a:path w="1432214" h="1265556">
                <a:moveTo>
                  <a:pt x="0" y="0"/>
                </a:moveTo>
                <a:lnTo>
                  <a:pt x="1432214" y="0"/>
                </a:lnTo>
                <a:lnTo>
                  <a:pt x="1432214" y="1265556"/>
                </a:lnTo>
                <a:lnTo>
                  <a:pt x="0" y="126555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40667" y="544758"/>
            <a:ext cx="3981198" cy="636992"/>
          </a:xfrm>
          <a:custGeom>
            <a:avLst/>
            <a:gdLst/>
            <a:ahLst/>
            <a:cxnLst/>
            <a:rect l="l" t="t" r="r" b="b"/>
            <a:pathLst>
              <a:path w="3981198" h="636992">
                <a:moveTo>
                  <a:pt x="0" y="0"/>
                </a:moveTo>
                <a:lnTo>
                  <a:pt x="3981198" y="0"/>
                </a:lnTo>
                <a:lnTo>
                  <a:pt x="3981198" y="636991"/>
                </a:lnTo>
                <a:lnTo>
                  <a:pt x="0" y="6369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914400" y="4914900"/>
            <a:ext cx="7330036" cy="4937486"/>
            <a:chOff x="0" y="0"/>
            <a:chExt cx="1913815" cy="12891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15" cy="1289139"/>
            </a:xfrm>
            <a:custGeom>
              <a:avLst/>
              <a:gdLst/>
              <a:ahLst/>
              <a:cxnLst/>
              <a:rect l="l" t="t" r="r" b="b"/>
              <a:pathLst>
                <a:path w="1913815" h="1289139">
                  <a:moveTo>
                    <a:pt x="22180" y="0"/>
                  </a:moveTo>
                  <a:lnTo>
                    <a:pt x="1891635" y="0"/>
                  </a:lnTo>
                  <a:cubicBezTo>
                    <a:pt x="1897517" y="0"/>
                    <a:pt x="1903159" y="2337"/>
                    <a:pt x="1907318" y="6496"/>
                  </a:cubicBezTo>
                  <a:cubicBezTo>
                    <a:pt x="1911478" y="10656"/>
                    <a:pt x="1913815" y="16298"/>
                    <a:pt x="1913815" y="22180"/>
                  </a:cubicBezTo>
                  <a:lnTo>
                    <a:pt x="1913815" y="1266959"/>
                  </a:lnTo>
                  <a:cubicBezTo>
                    <a:pt x="1913815" y="1272841"/>
                    <a:pt x="1911478" y="1278483"/>
                    <a:pt x="1907318" y="1282642"/>
                  </a:cubicBezTo>
                  <a:cubicBezTo>
                    <a:pt x="1903159" y="1286802"/>
                    <a:pt x="1897517" y="1289139"/>
                    <a:pt x="1891635" y="1289139"/>
                  </a:cubicBezTo>
                  <a:lnTo>
                    <a:pt x="22180" y="1289139"/>
                  </a:lnTo>
                  <a:cubicBezTo>
                    <a:pt x="16298" y="1289139"/>
                    <a:pt x="10656" y="1286802"/>
                    <a:pt x="6496" y="1282642"/>
                  </a:cubicBezTo>
                  <a:cubicBezTo>
                    <a:pt x="2337" y="1278483"/>
                    <a:pt x="0" y="1272841"/>
                    <a:pt x="0" y="1266959"/>
                  </a:cubicBezTo>
                  <a:lnTo>
                    <a:pt x="0" y="22180"/>
                  </a:lnTo>
                  <a:cubicBezTo>
                    <a:pt x="0" y="16298"/>
                    <a:pt x="2337" y="10656"/>
                    <a:pt x="6496" y="6496"/>
                  </a:cubicBezTo>
                  <a:cubicBezTo>
                    <a:pt x="10656" y="2337"/>
                    <a:pt x="16298" y="0"/>
                    <a:pt x="221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913815" cy="1336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00200" y="3924300"/>
            <a:ext cx="5352517" cy="1095902"/>
            <a:chOff x="0" y="0"/>
            <a:chExt cx="1952364" cy="39973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52364" cy="399737"/>
            </a:xfrm>
            <a:custGeom>
              <a:avLst/>
              <a:gdLst/>
              <a:ahLst/>
              <a:cxnLst/>
              <a:rect l="l" t="t" r="r" b="b"/>
              <a:pathLst>
                <a:path w="1952364" h="399737">
                  <a:moveTo>
                    <a:pt x="26035" y="0"/>
                  </a:moveTo>
                  <a:lnTo>
                    <a:pt x="1926329" y="0"/>
                  </a:lnTo>
                  <a:cubicBezTo>
                    <a:pt x="1933234" y="0"/>
                    <a:pt x="1939856" y="2743"/>
                    <a:pt x="1944739" y="7626"/>
                  </a:cubicBezTo>
                  <a:cubicBezTo>
                    <a:pt x="1949621" y="12508"/>
                    <a:pt x="1952364" y="19130"/>
                    <a:pt x="1952364" y="26035"/>
                  </a:cubicBezTo>
                  <a:lnTo>
                    <a:pt x="1952364" y="373702"/>
                  </a:lnTo>
                  <a:cubicBezTo>
                    <a:pt x="1952364" y="380607"/>
                    <a:pt x="1949621" y="387229"/>
                    <a:pt x="1944739" y="392111"/>
                  </a:cubicBezTo>
                  <a:cubicBezTo>
                    <a:pt x="1939856" y="396994"/>
                    <a:pt x="1933234" y="399737"/>
                    <a:pt x="1926329" y="399737"/>
                  </a:cubicBezTo>
                  <a:lnTo>
                    <a:pt x="26035" y="399737"/>
                  </a:lnTo>
                  <a:cubicBezTo>
                    <a:pt x="11656" y="399737"/>
                    <a:pt x="0" y="388081"/>
                    <a:pt x="0" y="373702"/>
                  </a:cubicBezTo>
                  <a:lnTo>
                    <a:pt x="0" y="26035"/>
                  </a:lnTo>
                  <a:cubicBezTo>
                    <a:pt x="0" y="11656"/>
                    <a:pt x="11656" y="0"/>
                    <a:pt x="26035" y="0"/>
                  </a:cubicBezTo>
                  <a:close/>
                </a:path>
              </a:pathLst>
            </a:custGeom>
            <a:solidFill>
              <a:srgbClr val="FFC95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85725"/>
              <a:ext cx="1952364" cy="485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366"/>
                </a:lnSpc>
              </a:pPr>
              <a:r>
                <a:rPr lang="en-US" sz="3833" dirty="0" smtClean="0">
                  <a:solidFill>
                    <a:srgbClr val="202124"/>
                  </a:solidFill>
                  <a:latin typeface="+mj-lt"/>
                </a:rPr>
                <a:t>REUSE</a:t>
              </a:r>
              <a:endParaRPr lang="en-US" sz="3833" dirty="0">
                <a:solidFill>
                  <a:srgbClr val="202124"/>
                </a:solidFill>
                <a:latin typeface="+mj-lt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1143000" y="5676900"/>
            <a:ext cx="3622640" cy="3622640"/>
          </a:xfrm>
          <a:custGeom>
            <a:avLst/>
            <a:gdLst/>
            <a:ahLst/>
            <a:cxnLst/>
            <a:rect l="l" t="t" r="r" b="b"/>
            <a:pathLst>
              <a:path w="3622640" h="3622640">
                <a:moveTo>
                  <a:pt x="0" y="0"/>
                </a:moveTo>
                <a:lnTo>
                  <a:pt x="3622640" y="0"/>
                </a:lnTo>
                <a:lnTo>
                  <a:pt x="3622640" y="3622640"/>
                </a:lnTo>
                <a:lnTo>
                  <a:pt x="0" y="36226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2162170" y="7939711"/>
            <a:ext cx="3119730" cy="2076112"/>
          </a:xfrm>
          <a:custGeom>
            <a:avLst/>
            <a:gdLst/>
            <a:ahLst/>
            <a:cxnLst/>
            <a:rect l="l" t="t" r="r" b="b"/>
            <a:pathLst>
              <a:path w="3119730" h="2076112">
                <a:moveTo>
                  <a:pt x="0" y="0"/>
                </a:moveTo>
                <a:lnTo>
                  <a:pt x="3119730" y="0"/>
                </a:lnTo>
                <a:lnTo>
                  <a:pt x="3119730" y="2076112"/>
                </a:lnTo>
                <a:lnTo>
                  <a:pt x="0" y="2076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389335" y="1820532"/>
            <a:ext cx="2492226" cy="3322968"/>
          </a:xfrm>
          <a:custGeom>
            <a:avLst/>
            <a:gdLst/>
            <a:ahLst/>
            <a:cxnLst/>
            <a:rect l="l" t="t" r="r" b="b"/>
            <a:pathLst>
              <a:path w="2492226" h="3322968">
                <a:moveTo>
                  <a:pt x="0" y="0"/>
                </a:moveTo>
                <a:lnTo>
                  <a:pt x="2492225" y="0"/>
                </a:lnTo>
                <a:lnTo>
                  <a:pt x="2492225" y="3322968"/>
                </a:lnTo>
                <a:lnTo>
                  <a:pt x="0" y="33229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028700" y="2793147"/>
            <a:ext cx="8240226" cy="50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75"/>
              </a:lnSpc>
            </a:pPr>
            <a:r>
              <a:rPr lang="en-US" sz="2450">
                <a:solidFill>
                  <a:srgbClr val="FFFFFF"/>
                </a:solidFill>
                <a:latin typeface="Jua"/>
              </a:rPr>
              <a:t>The children explore (groups activities)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187909" y="2325588"/>
            <a:ext cx="2502065" cy="1361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89"/>
              </a:lnSpc>
              <a:spcBef>
                <a:spcPct val="0"/>
              </a:spcBef>
            </a:pPr>
            <a:r>
              <a:rPr lang="en-US" sz="2326">
                <a:solidFill>
                  <a:srgbClr val="544541"/>
                </a:solidFill>
                <a:latin typeface="Jua"/>
              </a:rPr>
              <a:t>The children sort the trash (plastic, paper and glass)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781617" y="6656171"/>
            <a:ext cx="7736344" cy="919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9"/>
              </a:lnSpc>
            </a:pPr>
            <a:r>
              <a:rPr lang="en-US" sz="2326">
                <a:solidFill>
                  <a:srgbClr val="544541"/>
                </a:solidFill>
                <a:latin typeface="Jua"/>
              </a:rPr>
              <a:t>How we can reduce consumtion?</a:t>
            </a:r>
          </a:p>
          <a:p>
            <a:pPr marL="0" lvl="0" indent="0" algn="ctr">
              <a:lnSpc>
                <a:spcPts val="3489"/>
              </a:lnSpc>
              <a:spcBef>
                <a:spcPct val="0"/>
              </a:spcBef>
            </a:pPr>
            <a:r>
              <a:rPr lang="en-US" sz="2326">
                <a:solidFill>
                  <a:srgbClr val="544541"/>
                </a:solidFill>
                <a:latin typeface="Jua"/>
              </a:rPr>
              <a:t> The children learn about taking care of water resurses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418018" y="811359"/>
            <a:ext cx="4463543" cy="67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65"/>
              </a:lnSpc>
              <a:spcBef>
                <a:spcPct val="0"/>
              </a:spcBef>
            </a:pPr>
            <a:r>
              <a:rPr lang="en-US" sz="3903" dirty="0">
                <a:solidFill>
                  <a:srgbClr val="544541"/>
                </a:solidFill>
                <a:latin typeface="+mj-lt"/>
              </a:rPr>
              <a:t>RECYCLE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288687" y="5772719"/>
            <a:ext cx="4463543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65"/>
              </a:lnSpc>
              <a:spcBef>
                <a:spcPct val="0"/>
              </a:spcBef>
            </a:pPr>
            <a:r>
              <a:rPr lang="en-US" sz="3903" dirty="0" smtClean="0">
                <a:solidFill>
                  <a:srgbClr val="544541"/>
                </a:solidFill>
                <a:latin typeface="+mj-lt"/>
              </a:rPr>
              <a:t>REDUCE</a:t>
            </a:r>
            <a:endParaRPr lang="en-US" sz="3903" dirty="0">
              <a:solidFill>
                <a:srgbClr val="544541"/>
              </a:solidFill>
              <a:latin typeface="+mj-l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953000" y="5524500"/>
            <a:ext cx="2895600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89"/>
              </a:lnSpc>
            </a:pPr>
            <a:r>
              <a:rPr lang="en-US" sz="2326" dirty="0">
                <a:solidFill>
                  <a:srgbClr val="544541"/>
                </a:solidFill>
                <a:latin typeface="Jua"/>
              </a:rPr>
              <a:t>How we can reuse objects from the recycle bin?</a:t>
            </a:r>
          </a:p>
          <a:p>
            <a:pPr marL="0" lvl="0" indent="0" algn="ctr">
              <a:lnSpc>
                <a:spcPts val="3489"/>
              </a:lnSpc>
              <a:spcBef>
                <a:spcPct val="0"/>
              </a:spcBef>
            </a:pPr>
            <a:r>
              <a:rPr lang="en-US" sz="2326" dirty="0">
                <a:solidFill>
                  <a:srgbClr val="544541"/>
                </a:solidFill>
                <a:latin typeface="Jua"/>
              </a:rPr>
              <a:t>The children made pencils holders using the </a:t>
            </a:r>
            <a:r>
              <a:rPr lang="en-US" sz="2326" dirty="0" err="1">
                <a:solidFill>
                  <a:srgbClr val="544541"/>
                </a:solidFill>
                <a:latin typeface="Jua"/>
              </a:rPr>
              <a:t>tisue</a:t>
            </a:r>
            <a:r>
              <a:rPr lang="en-US" sz="2326" dirty="0">
                <a:solidFill>
                  <a:srgbClr val="544541"/>
                </a:solidFill>
                <a:latin typeface="Jua"/>
              </a:rPr>
              <a:t> </a:t>
            </a:r>
            <a:r>
              <a:rPr lang="en-US" sz="2326" dirty="0" err="1">
                <a:solidFill>
                  <a:srgbClr val="544541"/>
                </a:solidFill>
                <a:latin typeface="Jua"/>
              </a:rPr>
              <a:t>carbords</a:t>
            </a:r>
            <a:r>
              <a:rPr lang="en-US" sz="2326" dirty="0">
                <a:solidFill>
                  <a:srgbClr val="544541"/>
                </a:solidFill>
                <a:latin typeface="Jua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1126" t="-51540" r="-23384" b="-297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5449022"/>
            <a:ext cx="7477683" cy="4037877"/>
            <a:chOff x="0" y="0"/>
            <a:chExt cx="1952364" cy="8388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52364" cy="838841"/>
            </a:xfrm>
            <a:custGeom>
              <a:avLst/>
              <a:gdLst/>
              <a:ahLst/>
              <a:cxnLst/>
              <a:rect l="l" t="t" r="r" b="b"/>
              <a:pathLst>
                <a:path w="1952364" h="838841">
                  <a:moveTo>
                    <a:pt x="21742" y="0"/>
                  </a:moveTo>
                  <a:lnTo>
                    <a:pt x="1930622" y="0"/>
                  </a:lnTo>
                  <a:cubicBezTo>
                    <a:pt x="1936388" y="0"/>
                    <a:pt x="1941919" y="2291"/>
                    <a:pt x="1945996" y="6368"/>
                  </a:cubicBezTo>
                  <a:cubicBezTo>
                    <a:pt x="1950073" y="10446"/>
                    <a:pt x="1952364" y="15976"/>
                    <a:pt x="1952364" y="21742"/>
                  </a:cubicBezTo>
                  <a:lnTo>
                    <a:pt x="1952364" y="817099"/>
                  </a:lnTo>
                  <a:cubicBezTo>
                    <a:pt x="1952364" y="829107"/>
                    <a:pt x="1942630" y="838841"/>
                    <a:pt x="1930622" y="838841"/>
                  </a:cubicBezTo>
                  <a:lnTo>
                    <a:pt x="21742" y="838841"/>
                  </a:lnTo>
                  <a:cubicBezTo>
                    <a:pt x="15976" y="838841"/>
                    <a:pt x="10446" y="836550"/>
                    <a:pt x="6368" y="832473"/>
                  </a:cubicBezTo>
                  <a:cubicBezTo>
                    <a:pt x="2291" y="828396"/>
                    <a:pt x="0" y="822865"/>
                    <a:pt x="0" y="817099"/>
                  </a:cubicBezTo>
                  <a:lnTo>
                    <a:pt x="0" y="21742"/>
                  </a:lnTo>
                  <a:cubicBezTo>
                    <a:pt x="0" y="15976"/>
                    <a:pt x="2291" y="10446"/>
                    <a:pt x="6368" y="6368"/>
                  </a:cubicBezTo>
                  <a:cubicBezTo>
                    <a:pt x="10446" y="2291"/>
                    <a:pt x="15976" y="0"/>
                    <a:pt x="217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952364" cy="886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099273" y="4459155"/>
            <a:ext cx="7477683" cy="5082464"/>
            <a:chOff x="0" y="0"/>
            <a:chExt cx="1952364" cy="13269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2364" cy="1326991"/>
            </a:xfrm>
            <a:custGeom>
              <a:avLst/>
              <a:gdLst/>
              <a:ahLst/>
              <a:cxnLst/>
              <a:rect l="l" t="t" r="r" b="b"/>
              <a:pathLst>
                <a:path w="1952364" h="1326991">
                  <a:moveTo>
                    <a:pt x="21742" y="0"/>
                  </a:moveTo>
                  <a:lnTo>
                    <a:pt x="1930622" y="0"/>
                  </a:lnTo>
                  <a:cubicBezTo>
                    <a:pt x="1936388" y="0"/>
                    <a:pt x="1941919" y="2291"/>
                    <a:pt x="1945996" y="6368"/>
                  </a:cubicBezTo>
                  <a:cubicBezTo>
                    <a:pt x="1950073" y="10446"/>
                    <a:pt x="1952364" y="15976"/>
                    <a:pt x="1952364" y="21742"/>
                  </a:cubicBezTo>
                  <a:lnTo>
                    <a:pt x="1952364" y="1305249"/>
                  </a:lnTo>
                  <a:cubicBezTo>
                    <a:pt x="1952364" y="1311016"/>
                    <a:pt x="1950073" y="1316546"/>
                    <a:pt x="1945996" y="1320623"/>
                  </a:cubicBezTo>
                  <a:cubicBezTo>
                    <a:pt x="1941919" y="1324701"/>
                    <a:pt x="1936388" y="1326991"/>
                    <a:pt x="1930622" y="1326991"/>
                  </a:cubicBezTo>
                  <a:lnTo>
                    <a:pt x="21742" y="1326991"/>
                  </a:lnTo>
                  <a:cubicBezTo>
                    <a:pt x="15976" y="1326991"/>
                    <a:pt x="10446" y="1324701"/>
                    <a:pt x="6368" y="1320623"/>
                  </a:cubicBezTo>
                  <a:cubicBezTo>
                    <a:pt x="2291" y="1316546"/>
                    <a:pt x="0" y="1311016"/>
                    <a:pt x="0" y="1305249"/>
                  </a:cubicBezTo>
                  <a:lnTo>
                    <a:pt x="0" y="21742"/>
                  </a:lnTo>
                  <a:cubicBezTo>
                    <a:pt x="0" y="15976"/>
                    <a:pt x="2291" y="10446"/>
                    <a:pt x="6368" y="6368"/>
                  </a:cubicBezTo>
                  <a:cubicBezTo>
                    <a:pt x="10446" y="2291"/>
                    <a:pt x="15976" y="0"/>
                    <a:pt x="217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952364" cy="1374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63137" y="4901072"/>
            <a:ext cx="6008809" cy="1095902"/>
            <a:chOff x="0" y="0"/>
            <a:chExt cx="2191750" cy="39973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751" cy="399737"/>
            </a:xfrm>
            <a:custGeom>
              <a:avLst/>
              <a:gdLst/>
              <a:ahLst/>
              <a:cxnLst/>
              <a:rect l="l" t="t" r="r" b="b"/>
              <a:pathLst>
                <a:path w="2191751" h="399737">
                  <a:moveTo>
                    <a:pt x="23192" y="0"/>
                  </a:moveTo>
                  <a:lnTo>
                    <a:pt x="2168559" y="0"/>
                  </a:lnTo>
                  <a:cubicBezTo>
                    <a:pt x="2174710" y="0"/>
                    <a:pt x="2180609" y="2443"/>
                    <a:pt x="2184958" y="6793"/>
                  </a:cubicBezTo>
                  <a:cubicBezTo>
                    <a:pt x="2189307" y="11142"/>
                    <a:pt x="2191751" y="17041"/>
                    <a:pt x="2191751" y="23192"/>
                  </a:cubicBezTo>
                  <a:lnTo>
                    <a:pt x="2191751" y="376545"/>
                  </a:lnTo>
                  <a:cubicBezTo>
                    <a:pt x="2191751" y="382696"/>
                    <a:pt x="2189307" y="388595"/>
                    <a:pt x="2184958" y="392944"/>
                  </a:cubicBezTo>
                  <a:cubicBezTo>
                    <a:pt x="2180609" y="397294"/>
                    <a:pt x="2174710" y="399737"/>
                    <a:pt x="2168559" y="399737"/>
                  </a:cubicBezTo>
                  <a:lnTo>
                    <a:pt x="23192" y="399737"/>
                  </a:lnTo>
                  <a:cubicBezTo>
                    <a:pt x="10383" y="399737"/>
                    <a:pt x="0" y="389354"/>
                    <a:pt x="0" y="376545"/>
                  </a:cubicBezTo>
                  <a:lnTo>
                    <a:pt x="0" y="23192"/>
                  </a:lnTo>
                  <a:cubicBezTo>
                    <a:pt x="0" y="17041"/>
                    <a:pt x="2443" y="11142"/>
                    <a:pt x="6793" y="6793"/>
                  </a:cubicBezTo>
                  <a:cubicBezTo>
                    <a:pt x="11142" y="2443"/>
                    <a:pt x="17041" y="0"/>
                    <a:pt x="23192" y="0"/>
                  </a:cubicBezTo>
                  <a:close/>
                </a:path>
              </a:pathLst>
            </a:custGeom>
            <a:solidFill>
              <a:srgbClr val="FFC95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91750" cy="447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1288840">
            <a:off x="14886057" y="-1256727"/>
            <a:ext cx="5041856" cy="5963485"/>
          </a:xfrm>
          <a:custGeom>
            <a:avLst/>
            <a:gdLst/>
            <a:ahLst/>
            <a:cxnLst/>
            <a:rect l="l" t="t" r="r" b="b"/>
            <a:pathLst>
              <a:path w="5041856" h="5963485">
                <a:moveTo>
                  <a:pt x="0" y="0"/>
                </a:moveTo>
                <a:lnTo>
                  <a:pt x="5041856" y="0"/>
                </a:lnTo>
                <a:lnTo>
                  <a:pt x="5041856" y="5963486"/>
                </a:lnTo>
                <a:lnTo>
                  <a:pt x="0" y="59634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86957">
            <a:off x="8661414" y="1075874"/>
            <a:ext cx="5622843" cy="3077228"/>
          </a:xfrm>
          <a:custGeom>
            <a:avLst/>
            <a:gdLst/>
            <a:ahLst/>
            <a:cxnLst/>
            <a:rect l="l" t="t" r="r" b="b"/>
            <a:pathLst>
              <a:path w="5622843" h="3077228">
                <a:moveTo>
                  <a:pt x="0" y="0"/>
                </a:moveTo>
                <a:lnTo>
                  <a:pt x="5622843" y="0"/>
                </a:lnTo>
                <a:lnTo>
                  <a:pt x="5622843" y="3077229"/>
                </a:lnTo>
                <a:lnTo>
                  <a:pt x="0" y="3077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54110" y="6016024"/>
            <a:ext cx="8149915" cy="3173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1"/>
              </a:lnSpc>
            </a:pPr>
            <a:r>
              <a:rPr lang="en-US" sz="2140" dirty="0">
                <a:solidFill>
                  <a:srgbClr val="544541"/>
                </a:solidFill>
                <a:latin typeface="Jua"/>
              </a:rPr>
              <a:t>a plastic box</a:t>
            </a:r>
          </a:p>
          <a:p>
            <a:pPr algn="ctr">
              <a:lnSpc>
                <a:spcPts val="3211"/>
              </a:lnSpc>
            </a:pPr>
            <a:r>
              <a:rPr lang="en-US" sz="2140" dirty="0">
                <a:solidFill>
                  <a:srgbClr val="544541"/>
                </a:solidFill>
                <a:latin typeface="Jua"/>
              </a:rPr>
              <a:t>paper</a:t>
            </a:r>
          </a:p>
          <a:p>
            <a:pPr algn="ctr">
              <a:lnSpc>
                <a:spcPts val="3211"/>
              </a:lnSpc>
            </a:pPr>
            <a:r>
              <a:rPr lang="en-US" sz="2140" dirty="0">
                <a:solidFill>
                  <a:srgbClr val="544541"/>
                </a:solidFill>
                <a:latin typeface="Jua"/>
              </a:rPr>
              <a:t>water</a:t>
            </a:r>
          </a:p>
          <a:p>
            <a:pPr algn="ctr">
              <a:lnSpc>
                <a:spcPts val="3211"/>
              </a:lnSpc>
            </a:pPr>
            <a:r>
              <a:rPr lang="en-US" sz="2140" dirty="0">
                <a:solidFill>
                  <a:srgbClr val="544541"/>
                </a:solidFill>
                <a:latin typeface="Jua"/>
              </a:rPr>
              <a:t>sponge</a:t>
            </a:r>
          </a:p>
          <a:p>
            <a:pPr algn="ctr">
              <a:lnSpc>
                <a:spcPts val="3211"/>
              </a:lnSpc>
            </a:pPr>
            <a:r>
              <a:rPr lang="en-US" sz="2140" dirty="0">
                <a:solidFill>
                  <a:srgbClr val="544541"/>
                </a:solidFill>
                <a:latin typeface="Jua"/>
              </a:rPr>
              <a:t>frames with mesh attached to </a:t>
            </a:r>
            <a:r>
              <a:rPr lang="en-US" sz="2140" dirty="0" smtClean="0">
                <a:solidFill>
                  <a:srgbClr val="544541"/>
                </a:solidFill>
                <a:latin typeface="Jua"/>
              </a:rPr>
              <a:t>it</a:t>
            </a:r>
            <a:endParaRPr lang="ro-RO" sz="2140" dirty="0" smtClean="0">
              <a:solidFill>
                <a:srgbClr val="544541"/>
              </a:solidFill>
              <a:latin typeface="Jua"/>
            </a:endParaRPr>
          </a:p>
          <a:p>
            <a:pPr algn="ctr">
              <a:lnSpc>
                <a:spcPts val="3211"/>
              </a:lnSpc>
            </a:pPr>
            <a:r>
              <a:rPr lang="en-US" sz="2140" dirty="0" smtClean="0">
                <a:solidFill>
                  <a:srgbClr val="544541"/>
                </a:solidFill>
                <a:latin typeface="Jua"/>
              </a:rPr>
              <a:t>bug </a:t>
            </a:r>
            <a:r>
              <a:rPr lang="en-US" sz="2140" dirty="0">
                <a:solidFill>
                  <a:srgbClr val="544541"/>
                </a:solidFill>
                <a:latin typeface="Jua"/>
              </a:rPr>
              <a:t>screen /strainer </a:t>
            </a:r>
          </a:p>
          <a:p>
            <a:pPr algn="ctr">
              <a:lnSpc>
                <a:spcPts val="3211"/>
              </a:lnSpc>
            </a:pPr>
            <a:r>
              <a:rPr lang="en-US" sz="2140" dirty="0">
                <a:solidFill>
                  <a:srgbClr val="544541"/>
                </a:solidFill>
                <a:latin typeface="Jua"/>
              </a:rPr>
              <a:t>cloth sheets for </a:t>
            </a:r>
            <a:r>
              <a:rPr lang="en-US" sz="2140" dirty="0" err="1">
                <a:solidFill>
                  <a:srgbClr val="544541"/>
                </a:solidFill>
                <a:latin typeface="Jua"/>
              </a:rPr>
              <a:t>transfering</a:t>
            </a:r>
            <a:r>
              <a:rPr lang="en-US" sz="2140" dirty="0">
                <a:solidFill>
                  <a:srgbClr val="544541"/>
                </a:solidFill>
                <a:latin typeface="Jua"/>
              </a:rPr>
              <a:t> the paper</a:t>
            </a:r>
          </a:p>
          <a:p>
            <a:pPr marL="0" lvl="0" indent="0" algn="ctr">
              <a:lnSpc>
                <a:spcPts val="2468"/>
              </a:lnSpc>
              <a:spcBef>
                <a:spcPct val="0"/>
              </a:spcBef>
            </a:pPr>
            <a:endParaRPr/>
          </a:p>
        </p:txBody>
      </p:sp>
      <p:sp>
        <p:nvSpPr>
          <p:cNvPr id="15" name="Freeform 15"/>
          <p:cNvSpPr/>
          <p:nvPr/>
        </p:nvSpPr>
        <p:spPr>
          <a:xfrm rot="-291324">
            <a:off x="-951581" y="7349760"/>
            <a:ext cx="3047924" cy="3801265"/>
          </a:xfrm>
          <a:custGeom>
            <a:avLst/>
            <a:gdLst/>
            <a:ahLst/>
            <a:cxnLst/>
            <a:rect l="l" t="t" r="r" b="b"/>
            <a:pathLst>
              <a:path w="3047924" h="3801265">
                <a:moveTo>
                  <a:pt x="0" y="0"/>
                </a:moveTo>
                <a:lnTo>
                  <a:pt x="3047924" y="0"/>
                </a:lnTo>
                <a:lnTo>
                  <a:pt x="3047924" y="3801265"/>
                </a:lnTo>
                <a:lnTo>
                  <a:pt x="0" y="380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308712">
            <a:off x="15295093" y="7165825"/>
            <a:ext cx="2563725" cy="2265401"/>
          </a:xfrm>
          <a:custGeom>
            <a:avLst/>
            <a:gdLst/>
            <a:ahLst/>
            <a:cxnLst/>
            <a:rect l="l" t="t" r="r" b="b"/>
            <a:pathLst>
              <a:path w="2563725" h="2265401">
                <a:moveTo>
                  <a:pt x="0" y="0"/>
                </a:moveTo>
                <a:lnTo>
                  <a:pt x="2563725" y="0"/>
                </a:lnTo>
                <a:lnTo>
                  <a:pt x="2563725" y="2265401"/>
                </a:lnTo>
                <a:lnTo>
                  <a:pt x="0" y="2265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52107">
            <a:off x="-1860515" y="461851"/>
            <a:ext cx="3849635" cy="615942"/>
          </a:xfrm>
          <a:custGeom>
            <a:avLst/>
            <a:gdLst/>
            <a:ahLst/>
            <a:cxnLst/>
            <a:rect l="l" t="t" r="r" b="b"/>
            <a:pathLst>
              <a:path w="3849635" h="615942">
                <a:moveTo>
                  <a:pt x="0" y="0"/>
                </a:moveTo>
                <a:lnTo>
                  <a:pt x="3849635" y="0"/>
                </a:lnTo>
                <a:lnTo>
                  <a:pt x="3849635" y="615942"/>
                </a:lnTo>
                <a:lnTo>
                  <a:pt x="0" y="6159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609429" y="5143500"/>
            <a:ext cx="6254826" cy="3518339"/>
          </a:xfrm>
          <a:custGeom>
            <a:avLst/>
            <a:gdLst/>
            <a:ahLst/>
            <a:cxnLst/>
            <a:rect l="l" t="t" r="r" b="b"/>
            <a:pathLst>
              <a:path w="6254826" h="3518339">
                <a:moveTo>
                  <a:pt x="0" y="0"/>
                </a:moveTo>
                <a:lnTo>
                  <a:pt x="6254825" y="0"/>
                </a:lnTo>
                <a:lnTo>
                  <a:pt x="6254825" y="3518339"/>
                </a:lnTo>
                <a:lnTo>
                  <a:pt x="0" y="35183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828675"/>
            <a:ext cx="10921941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3373"/>
              </a:lnSpc>
              <a:spcBef>
                <a:spcPct val="0"/>
              </a:spcBef>
            </a:pPr>
            <a:r>
              <a:rPr lang="en-US" sz="9552" dirty="0" smtClean="0">
                <a:solidFill>
                  <a:srgbClr val="FFFFFF"/>
                </a:solidFill>
                <a:latin typeface="+mj-lt"/>
              </a:rPr>
              <a:t>EXPLAIN</a:t>
            </a:r>
            <a:endParaRPr lang="en-US" sz="9552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62000" y="2857500"/>
            <a:ext cx="7784470" cy="1061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0"/>
              </a:lnSpc>
            </a:pPr>
            <a:r>
              <a:rPr lang="en-US" sz="2713" dirty="0">
                <a:solidFill>
                  <a:srgbClr val="FFFFFF"/>
                </a:solidFill>
                <a:latin typeface="Jua"/>
              </a:rPr>
              <a:t>How can we reuse the paper</a:t>
            </a:r>
          </a:p>
          <a:p>
            <a:pPr marL="0" lvl="0" indent="0">
              <a:lnSpc>
                <a:spcPts val="4070"/>
              </a:lnSpc>
            </a:pPr>
            <a:r>
              <a:rPr lang="en-US" sz="2713" dirty="0">
                <a:solidFill>
                  <a:srgbClr val="FFFFFF"/>
                </a:solidFill>
                <a:latin typeface="Jua"/>
              </a:rPr>
              <a:t>Experiment: Recycled paper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06511" y="5075422"/>
            <a:ext cx="5522060" cy="67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65"/>
              </a:lnSpc>
              <a:spcBef>
                <a:spcPct val="0"/>
              </a:spcBef>
            </a:pPr>
            <a:r>
              <a:rPr lang="en-US" sz="3903">
                <a:solidFill>
                  <a:srgbClr val="544541"/>
                </a:solidFill>
                <a:latin typeface="Bobby Jones Soft"/>
              </a:rPr>
              <a:t>materials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1126" t="-51540" r="-23384" b="-297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72381" y="3924300"/>
            <a:ext cx="7809619" cy="6362700"/>
            <a:chOff x="0" y="0"/>
            <a:chExt cx="2138946" cy="17117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38946" cy="1711789"/>
            </a:xfrm>
            <a:custGeom>
              <a:avLst/>
              <a:gdLst/>
              <a:ahLst/>
              <a:cxnLst/>
              <a:rect l="l" t="t" r="r" b="b"/>
              <a:pathLst>
                <a:path w="2138946" h="1711789">
                  <a:moveTo>
                    <a:pt x="19845" y="0"/>
                  </a:moveTo>
                  <a:lnTo>
                    <a:pt x="2119100" y="0"/>
                  </a:lnTo>
                  <a:cubicBezTo>
                    <a:pt x="2124364" y="0"/>
                    <a:pt x="2129411" y="2091"/>
                    <a:pt x="2133133" y="5813"/>
                  </a:cubicBezTo>
                  <a:cubicBezTo>
                    <a:pt x="2136855" y="9534"/>
                    <a:pt x="2138946" y="14582"/>
                    <a:pt x="2138946" y="19845"/>
                  </a:cubicBezTo>
                  <a:lnTo>
                    <a:pt x="2138946" y="1691944"/>
                  </a:lnTo>
                  <a:cubicBezTo>
                    <a:pt x="2138946" y="1697207"/>
                    <a:pt x="2136855" y="1702255"/>
                    <a:pt x="2133133" y="1705977"/>
                  </a:cubicBezTo>
                  <a:cubicBezTo>
                    <a:pt x="2129411" y="1709699"/>
                    <a:pt x="2124364" y="1711789"/>
                    <a:pt x="2119100" y="1711789"/>
                  </a:cubicBezTo>
                  <a:lnTo>
                    <a:pt x="19845" y="1711789"/>
                  </a:lnTo>
                  <a:cubicBezTo>
                    <a:pt x="14582" y="1711789"/>
                    <a:pt x="9534" y="1709699"/>
                    <a:pt x="5813" y="1705977"/>
                  </a:cubicBezTo>
                  <a:cubicBezTo>
                    <a:pt x="2091" y="1702255"/>
                    <a:pt x="0" y="1697207"/>
                    <a:pt x="0" y="1691944"/>
                  </a:cubicBezTo>
                  <a:lnTo>
                    <a:pt x="0" y="19845"/>
                  </a:lnTo>
                  <a:cubicBezTo>
                    <a:pt x="0" y="14582"/>
                    <a:pt x="2091" y="9534"/>
                    <a:pt x="5813" y="5813"/>
                  </a:cubicBezTo>
                  <a:cubicBezTo>
                    <a:pt x="9534" y="2091"/>
                    <a:pt x="14582" y="0"/>
                    <a:pt x="1984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38946" cy="17594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03282" y="3376484"/>
            <a:ext cx="7876051" cy="6638584"/>
            <a:chOff x="0" y="0"/>
            <a:chExt cx="2056375" cy="17332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56375" cy="1733282"/>
            </a:xfrm>
            <a:custGeom>
              <a:avLst/>
              <a:gdLst/>
              <a:ahLst/>
              <a:cxnLst/>
              <a:rect l="l" t="t" r="r" b="b"/>
              <a:pathLst>
                <a:path w="2056375" h="1733282">
                  <a:moveTo>
                    <a:pt x="20642" y="0"/>
                  </a:moveTo>
                  <a:lnTo>
                    <a:pt x="2035733" y="0"/>
                  </a:lnTo>
                  <a:cubicBezTo>
                    <a:pt x="2047133" y="0"/>
                    <a:pt x="2056375" y="9242"/>
                    <a:pt x="2056375" y="20642"/>
                  </a:cubicBezTo>
                  <a:lnTo>
                    <a:pt x="2056375" y="1712640"/>
                  </a:lnTo>
                  <a:cubicBezTo>
                    <a:pt x="2056375" y="1718115"/>
                    <a:pt x="2054200" y="1723365"/>
                    <a:pt x="2050329" y="1727236"/>
                  </a:cubicBezTo>
                  <a:cubicBezTo>
                    <a:pt x="2046458" y="1731107"/>
                    <a:pt x="2041207" y="1733282"/>
                    <a:pt x="2035733" y="1733282"/>
                  </a:cubicBezTo>
                  <a:lnTo>
                    <a:pt x="20642" y="1733282"/>
                  </a:lnTo>
                  <a:cubicBezTo>
                    <a:pt x="15168" y="1733282"/>
                    <a:pt x="9917" y="1731107"/>
                    <a:pt x="6046" y="1727236"/>
                  </a:cubicBezTo>
                  <a:cubicBezTo>
                    <a:pt x="2175" y="1723365"/>
                    <a:pt x="0" y="1718115"/>
                    <a:pt x="0" y="1712640"/>
                  </a:cubicBezTo>
                  <a:lnTo>
                    <a:pt x="0" y="20642"/>
                  </a:lnTo>
                  <a:cubicBezTo>
                    <a:pt x="0" y="9242"/>
                    <a:pt x="9242" y="0"/>
                    <a:pt x="206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056375" cy="1780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288840">
            <a:off x="14886057" y="-1256727"/>
            <a:ext cx="5041856" cy="5963485"/>
          </a:xfrm>
          <a:custGeom>
            <a:avLst/>
            <a:gdLst/>
            <a:ahLst/>
            <a:cxnLst/>
            <a:rect l="l" t="t" r="r" b="b"/>
            <a:pathLst>
              <a:path w="5041856" h="5963485">
                <a:moveTo>
                  <a:pt x="0" y="0"/>
                </a:moveTo>
                <a:lnTo>
                  <a:pt x="5041856" y="0"/>
                </a:lnTo>
                <a:lnTo>
                  <a:pt x="5041856" y="5963486"/>
                </a:lnTo>
                <a:lnTo>
                  <a:pt x="0" y="59634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86957">
            <a:off x="9831192" y="306052"/>
            <a:ext cx="5622843" cy="3077228"/>
          </a:xfrm>
          <a:custGeom>
            <a:avLst/>
            <a:gdLst/>
            <a:ahLst/>
            <a:cxnLst/>
            <a:rect l="l" t="t" r="r" b="b"/>
            <a:pathLst>
              <a:path w="5622843" h="3077228">
                <a:moveTo>
                  <a:pt x="0" y="0"/>
                </a:moveTo>
                <a:lnTo>
                  <a:pt x="5622843" y="0"/>
                </a:lnTo>
                <a:lnTo>
                  <a:pt x="5622843" y="3077229"/>
                </a:lnTo>
                <a:lnTo>
                  <a:pt x="0" y="3077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91324">
            <a:off x="-951581" y="7349760"/>
            <a:ext cx="3047924" cy="3801265"/>
          </a:xfrm>
          <a:custGeom>
            <a:avLst/>
            <a:gdLst/>
            <a:ahLst/>
            <a:cxnLst/>
            <a:rect l="l" t="t" r="r" b="b"/>
            <a:pathLst>
              <a:path w="3047924" h="3801265">
                <a:moveTo>
                  <a:pt x="0" y="0"/>
                </a:moveTo>
                <a:lnTo>
                  <a:pt x="3047924" y="0"/>
                </a:lnTo>
                <a:lnTo>
                  <a:pt x="3047924" y="3801265"/>
                </a:lnTo>
                <a:lnTo>
                  <a:pt x="0" y="380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52107">
            <a:off x="-1860515" y="461851"/>
            <a:ext cx="3849635" cy="615942"/>
          </a:xfrm>
          <a:custGeom>
            <a:avLst/>
            <a:gdLst/>
            <a:ahLst/>
            <a:cxnLst/>
            <a:rect l="l" t="t" r="r" b="b"/>
            <a:pathLst>
              <a:path w="3849635" h="615942">
                <a:moveTo>
                  <a:pt x="0" y="0"/>
                </a:moveTo>
                <a:lnTo>
                  <a:pt x="3849635" y="0"/>
                </a:lnTo>
                <a:lnTo>
                  <a:pt x="3849635" y="615942"/>
                </a:lnTo>
                <a:lnTo>
                  <a:pt x="0" y="615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62000" y="4152900"/>
            <a:ext cx="4120395" cy="3090296"/>
          </a:xfrm>
          <a:custGeom>
            <a:avLst/>
            <a:gdLst/>
            <a:ahLst/>
            <a:cxnLst/>
            <a:rect l="l" t="t" r="r" b="b"/>
            <a:pathLst>
              <a:path w="4120395" h="3090296">
                <a:moveTo>
                  <a:pt x="0" y="0"/>
                </a:moveTo>
                <a:lnTo>
                  <a:pt x="4120394" y="0"/>
                </a:lnTo>
                <a:lnTo>
                  <a:pt x="4120394" y="3090296"/>
                </a:lnTo>
                <a:lnTo>
                  <a:pt x="0" y="30902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189012" y="7008867"/>
            <a:ext cx="4077004" cy="3057753"/>
          </a:xfrm>
          <a:custGeom>
            <a:avLst/>
            <a:gdLst/>
            <a:ahLst/>
            <a:cxnLst/>
            <a:rect l="l" t="t" r="r" b="b"/>
            <a:pathLst>
              <a:path w="4077004" h="3057753">
                <a:moveTo>
                  <a:pt x="0" y="0"/>
                </a:moveTo>
                <a:lnTo>
                  <a:pt x="4077005" y="0"/>
                </a:lnTo>
                <a:lnTo>
                  <a:pt x="4077005" y="3057753"/>
                </a:lnTo>
                <a:lnTo>
                  <a:pt x="0" y="3057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22255" y="3776724"/>
            <a:ext cx="5838105" cy="5838105"/>
          </a:xfrm>
          <a:custGeom>
            <a:avLst/>
            <a:gdLst/>
            <a:ahLst/>
            <a:cxnLst/>
            <a:rect l="l" t="t" r="r" b="b"/>
            <a:pathLst>
              <a:path w="5838105" h="5838105">
                <a:moveTo>
                  <a:pt x="0" y="0"/>
                </a:moveTo>
                <a:lnTo>
                  <a:pt x="5838105" y="0"/>
                </a:lnTo>
                <a:lnTo>
                  <a:pt x="5838105" y="5838105"/>
                </a:lnTo>
                <a:lnTo>
                  <a:pt x="0" y="5838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73116"/>
            <a:ext cx="10921941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3373"/>
              </a:lnSpc>
              <a:spcBef>
                <a:spcPct val="0"/>
              </a:spcBef>
            </a:pPr>
            <a:r>
              <a:rPr lang="en-US" sz="9552" dirty="0" smtClean="0">
                <a:solidFill>
                  <a:srgbClr val="FFFFFF"/>
                </a:solidFill>
                <a:latin typeface="+mj-lt"/>
              </a:rPr>
              <a:t>HOW TO DO?</a:t>
            </a:r>
            <a:endParaRPr lang="en-US" sz="9552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82963" y="1336318"/>
            <a:ext cx="7549646" cy="2394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1"/>
              </a:lnSpc>
            </a:pPr>
            <a:r>
              <a:rPr lang="en-US" sz="3254">
                <a:solidFill>
                  <a:srgbClr val="FFFFFF"/>
                </a:solidFill>
                <a:latin typeface="Jua"/>
              </a:rPr>
              <a:t>Children cut / shred the used paper and put it in a box. They put water over it until everything is covered.</a:t>
            </a:r>
          </a:p>
          <a:p>
            <a:pPr marL="0" lvl="0" indent="0">
              <a:lnSpc>
                <a:spcPts val="3831"/>
              </a:lnSpc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1126" t="-51540" r="-23384" b="-297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303" y="2933700"/>
            <a:ext cx="8774897" cy="7353300"/>
            <a:chOff x="0" y="0"/>
            <a:chExt cx="2251496" cy="20027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51496" cy="2002737"/>
            </a:xfrm>
            <a:custGeom>
              <a:avLst/>
              <a:gdLst/>
              <a:ahLst/>
              <a:cxnLst/>
              <a:rect l="l" t="t" r="r" b="b"/>
              <a:pathLst>
                <a:path w="2251496" h="2002737">
                  <a:moveTo>
                    <a:pt x="18853" y="0"/>
                  </a:moveTo>
                  <a:lnTo>
                    <a:pt x="2232643" y="0"/>
                  </a:lnTo>
                  <a:cubicBezTo>
                    <a:pt x="2237643" y="0"/>
                    <a:pt x="2242439" y="1986"/>
                    <a:pt x="2245974" y="5522"/>
                  </a:cubicBezTo>
                  <a:cubicBezTo>
                    <a:pt x="2249510" y="9058"/>
                    <a:pt x="2251496" y="13853"/>
                    <a:pt x="2251496" y="18853"/>
                  </a:cubicBezTo>
                  <a:lnTo>
                    <a:pt x="2251496" y="1983884"/>
                  </a:lnTo>
                  <a:cubicBezTo>
                    <a:pt x="2251496" y="1988884"/>
                    <a:pt x="2249510" y="1993680"/>
                    <a:pt x="2245974" y="1997215"/>
                  </a:cubicBezTo>
                  <a:cubicBezTo>
                    <a:pt x="2242439" y="2000751"/>
                    <a:pt x="2237643" y="2002737"/>
                    <a:pt x="2232643" y="2002737"/>
                  </a:cubicBezTo>
                  <a:lnTo>
                    <a:pt x="18853" y="2002737"/>
                  </a:lnTo>
                  <a:cubicBezTo>
                    <a:pt x="13853" y="2002737"/>
                    <a:pt x="9058" y="2000751"/>
                    <a:pt x="5522" y="1997215"/>
                  </a:cubicBezTo>
                  <a:cubicBezTo>
                    <a:pt x="1986" y="1993680"/>
                    <a:pt x="0" y="1988884"/>
                    <a:pt x="0" y="1983884"/>
                  </a:cubicBezTo>
                  <a:lnTo>
                    <a:pt x="0" y="18853"/>
                  </a:lnTo>
                  <a:cubicBezTo>
                    <a:pt x="0" y="13853"/>
                    <a:pt x="1986" y="9058"/>
                    <a:pt x="5522" y="5522"/>
                  </a:cubicBezTo>
                  <a:cubicBezTo>
                    <a:pt x="9058" y="1986"/>
                    <a:pt x="13853" y="0"/>
                    <a:pt x="1885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251496" cy="2050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73819" y="3426998"/>
            <a:ext cx="8250657" cy="6576351"/>
            <a:chOff x="0" y="0"/>
            <a:chExt cx="2154182" cy="17170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54182" cy="1717034"/>
            </a:xfrm>
            <a:custGeom>
              <a:avLst/>
              <a:gdLst/>
              <a:ahLst/>
              <a:cxnLst/>
              <a:rect l="l" t="t" r="r" b="b"/>
              <a:pathLst>
                <a:path w="2154182" h="1717034">
                  <a:moveTo>
                    <a:pt x="19705" y="0"/>
                  </a:moveTo>
                  <a:lnTo>
                    <a:pt x="2134476" y="0"/>
                  </a:lnTo>
                  <a:cubicBezTo>
                    <a:pt x="2139703" y="0"/>
                    <a:pt x="2144715" y="2076"/>
                    <a:pt x="2148410" y="5772"/>
                  </a:cubicBezTo>
                  <a:cubicBezTo>
                    <a:pt x="2152106" y="9467"/>
                    <a:pt x="2154182" y="14479"/>
                    <a:pt x="2154182" y="19705"/>
                  </a:cubicBezTo>
                  <a:lnTo>
                    <a:pt x="2154182" y="1697328"/>
                  </a:lnTo>
                  <a:cubicBezTo>
                    <a:pt x="2154182" y="1702555"/>
                    <a:pt x="2152106" y="1707567"/>
                    <a:pt x="2148410" y="1711262"/>
                  </a:cubicBezTo>
                  <a:cubicBezTo>
                    <a:pt x="2144715" y="1714958"/>
                    <a:pt x="2139703" y="1717034"/>
                    <a:pt x="2134476" y="1717034"/>
                  </a:cubicBezTo>
                  <a:lnTo>
                    <a:pt x="19705" y="1717034"/>
                  </a:lnTo>
                  <a:cubicBezTo>
                    <a:pt x="8822" y="1717034"/>
                    <a:pt x="0" y="1708211"/>
                    <a:pt x="0" y="1697328"/>
                  </a:cubicBezTo>
                  <a:lnTo>
                    <a:pt x="0" y="19705"/>
                  </a:lnTo>
                  <a:cubicBezTo>
                    <a:pt x="0" y="14479"/>
                    <a:pt x="2076" y="9467"/>
                    <a:pt x="5772" y="5772"/>
                  </a:cubicBezTo>
                  <a:cubicBezTo>
                    <a:pt x="9467" y="2076"/>
                    <a:pt x="14479" y="0"/>
                    <a:pt x="197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54182" cy="1764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288840">
            <a:off x="14886057" y="-1256727"/>
            <a:ext cx="5041856" cy="5963485"/>
          </a:xfrm>
          <a:custGeom>
            <a:avLst/>
            <a:gdLst/>
            <a:ahLst/>
            <a:cxnLst/>
            <a:rect l="l" t="t" r="r" b="b"/>
            <a:pathLst>
              <a:path w="5041856" h="5963485">
                <a:moveTo>
                  <a:pt x="0" y="0"/>
                </a:moveTo>
                <a:lnTo>
                  <a:pt x="5041856" y="0"/>
                </a:lnTo>
                <a:lnTo>
                  <a:pt x="5041856" y="5963486"/>
                </a:lnTo>
                <a:lnTo>
                  <a:pt x="0" y="59634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86957">
            <a:off x="8661414" y="1075874"/>
            <a:ext cx="5622843" cy="3077228"/>
          </a:xfrm>
          <a:custGeom>
            <a:avLst/>
            <a:gdLst/>
            <a:ahLst/>
            <a:cxnLst/>
            <a:rect l="l" t="t" r="r" b="b"/>
            <a:pathLst>
              <a:path w="5622843" h="3077228">
                <a:moveTo>
                  <a:pt x="0" y="0"/>
                </a:moveTo>
                <a:lnTo>
                  <a:pt x="5622843" y="0"/>
                </a:lnTo>
                <a:lnTo>
                  <a:pt x="5622843" y="3077229"/>
                </a:lnTo>
                <a:lnTo>
                  <a:pt x="0" y="3077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91324">
            <a:off x="-951581" y="7349760"/>
            <a:ext cx="3047924" cy="3801265"/>
          </a:xfrm>
          <a:custGeom>
            <a:avLst/>
            <a:gdLst/>
            <a:ahLst/>
            <a:cxnLst/>
            <a:rect l="l" t="t" r="r" b="b"/>
            <a:pathLst>
              <a:path w="3047924" h="3801265">
                <a:moveTo>
                  <a:pt x="0" y="0"/>
                </a:moveTo>
                <a:lnTo>
                  <a:pt x="3047924" y="0"/>
                </a:lnTo>
                <a:lnTo>
                  <a:pt x="3047924" y="3801265"/>
                </a:lnTo>
                <a:lnTo>
                  <a:pt x="0" y="380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52107">
            <a:off x="-1860515" y="461851"/>
            <a:ext cx="3849635" cy="615942"/>
          </a:xfrm>
          <a:custGeom>
            <a:avLst/>
            <a:gdLst/>
            <a:ahLst/>
            <a:cxnLst/>
            <a:rect l="l" t="t" r="r" b="b"/>
            <a:pathLst>
              <a:path w="3849635" h="615942">
                <a:moveTo>
                  <a:pt x="0" y="0"/>
                </a:moveTo>
                <a:lnTo>
                  <a:pt x="3849635" y="0"/>
                </a:lnTo>
                <a:lnTo>
                  <a:pt x="3849635" y="615942"/>
                </a:lnTo>
                <a:lnTo>
                  <a:pt x="0" y="615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33400" y="3162300"/>
            <a:ext cx="5243097" cy="3932323"/>
          </a:xfrm>
          <a:custGeom>
            <a:avLst/>
            <a:gdLst/>
            <a:ahLst/>
            <a:cxnLst/>
            <a:rect l="l" t="t" r="r" b="b"/>
            <a:pathLst>
              <a:path w="5243097" h="3932323">
                <a:moveTo>
                  <a:pt x="0" y="0"/>
                </a:moveTo>
                <a:lnTo>
                  <a:pt x="5243096" y="0"/>
                </a:lnTo>
                <a:lnTo>
                  <a:pt x="5243096" y="3932322"/>
                </a:lnTo>
                <a:lnTo>
                  <a:pt x="0" y="3932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733800" y="6438900"/>
            <a:ext cx="4848782" cy="3640649"/>
          </a:xfrm>
          <a:custGeom>
            <a:avLst/>
            <a:gdLst/>
            <a:ahLst/>
            <a:cxnLst/>
            <a:rect l="l" t="t" r="r" b="b"/>
            <a:pathLst>
              <a:path w="4498998" h="3374249">
                <a:moveTo>
                  <a:pt x="0" y="0"/>
                </a:moveTo>
                <a:lnTo>
                  <a:pt x="4498999" y="0"/>
                </a:lnTo>
                <a:lnTo>
                  <a:pt x="4498999" y="3374249"/>
                </a:lnTo>
                <a:lnTo>
                  <a:pt x="0" y="33742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40281" y="3360622"/>
            <a:ext cx="6465365" cy="6465365"/>
          </a:xfrm>
          <a:custGeom>
            <a:avLst/>
            <a:gdLst/>
            <a:ahLst/>
            <a:cxnLst/>
            <a:rect l="l" t="t" r="r" b="b"/>
            <a:pathLst>
              <a:path w="6465365" h="6465365">
                <a:moveTo>
                  <a:pt x="0" y="0"/>
                </a:moveTo>
                <a:lnTo>
                  <a:pt x="6465365" y="0"/>
                </a:lnTo>
                <a:lnTo>
                  <a:pt x="6465365" y="6465365"/>
                </a:lnTo>
                <a:lnTo>
                  <a:pt x="0" y="64653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81000" y="952500"/>
            <a:ext cx="83820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3"/>
              </a:lnSpc>
            </a:pPr>
            <a:r>
              <a:rPr lang="en-US" sz="2828" dirty="0">
                <a:solidFill>
                  <a:srgbClr val="FFFFFF"/>
                </a:solidFill>
                <a:latin typeface="Jua"/>
              </a:rPr>
              <a:t>We let it soak in the water for </a:t>
            </a:r>
            <a:r>
              <a:rPr lang="ro-RO" sz="2828" dirty="0" smtClean="0">
                <a:solidFill>
                  <a:srgbClr val="FFFFFF"/>
                </a:solidFill>
                <a:latin typeface="Jua"/>
              </a:rPr>
              <a:t>two</a:t>
            </a:r>
            <a:r>
              <a:rPr lang="en-US" sz="2828" dirty="0" smtClean="0">
                <a:solidFill>
                  <a:srgbClr val="FFFFFF"/>
                </a:solidFill>
                <a:latin typeface="Jua"/>
              </a:rPr>
              <a:t> </a:t>
            </a:r>
            <a:r>
              <a:rPr lang="en-US" sz="2828" dirty="0">
                <a:solidFill>
                  <a:srgbClr val="FFFFFF"/>
                </a:solidFill>
                <a:latin typeface="Jua"/>
              </a:rPr>
              <a:t>days, then we mash it with our </a:t>
            </a:r>
            <a:r>
              <a:rPr lang="en-US" sz="2828" dirty="0" smtClean="0">
                <a:solidFill>
                  <a:srgbClr val="FFFFFF"/>
                </a:solidFill>
                <a:latin typeface="Jua"/>
              </a:rPr>
              <a:t>hands</a:t>
            </a:r>
            <a:r>
              <a:rPr lang="ro-RO" sz="2828" dirty="0" smtClean="0">
                <a:solidFill>
                  <a:srgbClr val="FFFFFF"/>
                </a:solidFill>
                <a:latin typeface="Jua"/>
              </a:rPr>
              <a:t> or use a blender</a:t>
            </a:r>
            <a:r>
              <a:rPr lang="en-US" sz="2828" dirty="0" smtClean="0">
                <a:solidFill>
                  <a:srgbClr val="FFFFFF"/>
                </a:solidFill>
                <a:latin typeface="Jua"/>
              </a:rPr>
              <a:t> </a:t>
            </a:r>
            <a:r>
              <a:rPr lang="en-US" sz="2828" dirty="0">
                <a:solidFill>
                  <a:srgbClr val="FFFFFF"/>
                </a:solidFill>
                <a:latin typeface="Jua"/>
              </a:rPr>
              <a:t>until it </a:t>
            </a:r>
            <a:r>
              <a:rPr lang="en-US" sz="2828" dirty="0" err="1" smtClean="0">
                <a:solidFill>
                  <a:srgbClr val="FFFFFF"/>
                </a:solidFill>
                <a:latin typeface="Jua"/>
              </a:rPr>
              <a:t>bec</a:t>
            </a:r>
            <a:r>
              <a:rPr lang="ro-RO" sz="2828" dirty="0" smtClean="0">
                <a:solidFill>
                  <a:srgbClr val="FFFFFF"/>
                </a:solidFill>
                <a:latin typeface="Jua"/>
              </a:rPr>
              <a:t>o</a:t>
            </a:r>
            <a:r>
              <a:rPr lang="en-US" sz="2828" dirty="0" err="1" smtClean="0">
                <a:solidFill>
                  <a:srgbClr val="FFFFFF"/>
                </a:solidFill>
                <a:latin typeface="Jua"/>
              </a:rPr>
              <a:t>mes</a:t>
            </a:r>
            <a:r>
              <a:rPr lang="en-US" sz="2828" dirty="0" smtClean="0">
                <a:solidFill>
                  <a:srgbClr val="FFFFFF"/>
                </a:solidFill>
                <a:latin typeface="Jua"/>
              </a:rPr>
              <a:t> </a:t>
            </a:r>
            <a:r>
              <a:rPr lang="en-US" sz="2828" dirty="0">
                <a:solidFill>
                  <a:srgbClr val="FFFFFF"/>
                </a:solidFill>
                <a:latin typeface="Jua"/>
              </a:rPr>
              <a:t>a pulp.</a:t>
            </a:r>
          </a:p>
          <a:p>
            <a:pPr marL="0" lvl="0" indent="0">
              <a:lnSpc>
                <a:spcPts val="4243"/>
              </a:lnSpc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1126" t="-51540" r="-23384" b="-2970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990047" y="1820361"/>
            <a:ext cx="6342381" cy="7807064"/>
            <a:chOff x="0" y="0"/>
            <a:chExt cx="1710098" cy="20383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10098" cy="2038363"/>
            </a:xfrm>
            <a:custGeom>
              <a:avLst/>
              <a:gdLst/>
              <a:ahLst/>
              <a:cxnLst/>
              <a:rect l="l" t="t" r="r" b="b"/>
              <a:pathLst>
                <a:path w="1710098" h="2038363">
                  <a:moveTo>
                    <a:pt x="24822" y="0"/>
                  </a:moveTo>
                  <a:lnTo>
                    <a:pt x="1685276" y="0"/>
                  </a:lnTo>
                  <a:cubicBezTo>
                    <a:pt x="1691859" y="0"/>
                    <a:pt x="1698173" y="2615"/>
                    <a:pt x="1702828" y="7270"/>
                  </a:cubicBezTo>
                  <a:cubicBezTo>
                    <a:pt x="1707483" y="11925"/>
                    <a:pt x="1710098" y="18239"/>
                    <a:pt x="1710098" y="24822"/>
                  </a:cubicBezTo>
                  <a:lnTo>
                    <a:pt x="1710098" y="2013541"/>
                  </a:lnTo>
                  <a:cubicBezTo>
                    <a:pt x="1710098" y="2027250"/>
                    <a:pt x="1698985" y="2038363"/>
                    <a:pt x="1685276" y="2038363"/>
                  </a:cubicBezTo>
                  <a:lnTo>
                    <a:pt x="24822" y="2038363"/>
                  </a:lnTo>
                  <a:cubicBezTo>
                    <a:pt x="11113" y="2038363"/>
                    <a:pt x="0" y="2027250"/>
                    <a:pt x="0" y="2013541"/>
                  </a:cubicBezTo>
                  <a:lnTo>
                    <a:pt x="0" y="24822"/>
                  </a:lnTo>
                  <a:cubicBezTo>
                    <a:pt x="0" y="11113"/>
                    <a:pt x="11113" y="0"/>
                    <a:pt x="2482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710098" cy="2085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46235" y="2926563"/>
            <a:ext cx="9208998" cy="7134094"/>
            <a:chOff x="0" y="0"/>
            <a:chExt cx="2404397" cy="18626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04397" cy="1862656"/>
            </a:xfrm>
            <a:custGeom>
              <a:avLst/>
              <a:gdLst/>
              <a:ahLst/>
              <a:cxnLst/>
              <a:rect l="l" t="t" r="r" b="b"/>
              <a:pathLst>
                <a:path w="2404397" h="1862656">
                  <a:moveTo>
                    <a:pt x="17655" y="0"/>
                  </a:moveTo>
                  <a:lnTo>
                    <a:pt x="2386742" y="0"/>
                  </a:lnTo>
                  <a:cubicBezTo>
                    <a:pt x="2391425" y="0"/>
                    <a:pt x="2395915" y="1860"/>
                    <a:pt x="2399226" y="5171"/>
                  </a:cubicBezTo>
                  <a:cubicBezTo>
                    <a:pt x="2402537" y="8482"/>
                    <a:pt x="2404397" y="12972"/>
                    <a:pt x="2404397" y="17655"/>
                  </a:cubicBezTo>
                  <a:lnTo>
                    <a:pt x="2404397" y="1845001"/>
                  </a:lnTo>
                  <a:cubicBezTo>
                    <a:pt x="2404397" y="1849684"/>
                    <a:pt x="2402537" y="1854174"/>
                    <a:pt x="2399226" y="1857485"/>
                  </a:cubicBezTo>
                  <a:cubicBezTo>
                    <a:pt x="2395915" y="1860796"/>
                    <a:pt x="2391425" y="1862656"/>
                    <a:pt x="2386742" y="1862656"/>
                  </a:cubicBezTo>
                  <a:lnTo>
                    <a:pt x="17655" y="1862656"/>
                  </a:lnTo>
                  <a:cubicBezTo>
                    <a:pt x="12972" y="1862656"/>
                    <a:pt x="8482" y="1860796"/>
                    <a:pt x="5171" y="1857485"/>
                  </a:cubicBezTo>
                  <a:cubicBezTo>
                    <a:pt x="1860" y="1854174"/>
                    <a:pt x="0" y="1849684"/>
                    <a:pt x="0" y="1845001"/>
                  </a:cubicBezTo>
                  <a:lnTo>
                    <a:pt x="0" y="17655"/>
                  </a:lnTo>
                  <a:cubicBezTo>
                    <a:pt x="0" y="12972"/>
                    <a:pt x="1860" y="8482"/>
                    <a:pt x="5171" y="5171"/>
                  </a:cubicBezTo>
                  <a:cubicBezTo>
                    <a:pt x="8482" y="1860"/>
                    <a:pt x="12972" y="0"/>
                    <a:pt x="176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404397" cy="1910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6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288840">
            <a:off x="14725144" y="-664491"/>
            <a:ext cx="4156905" cy="4916770"/>
          </a:xfrm>
          <a:custGeom>
            <a:avLst/>
            <a:gdLst/>
            <a:ahLst/>
            <a:cxnLst/>
            <a:rect l="l" t="t" r="r" b="b"/>
            <a:pathLst>
              <a:path w="4156905" h="4916770">
                <a:moveTo>
                  <a:pt x="0" y="0"/>
                </a:moveTo>
                <a:lnTo>
                  <a:pt x="4156905" y="0"/>
                </a:lnTo>
                <a:lnTo>
                  <a:pt x="4156905" y="4916770"/>
                </a:lnTo>
                <a:lnTo>
                  <a:pt x="0" y="4916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86957">
            <a:off x="10895745" y="537742"/>
            <a:ext cx="3970101" cy="2172728"/>
          </a:xfrm>
          <a:custGeom>
            <a:avLst/>
            <a:gdLst/>
            <a:ahLst/>
            <a:cxnLst/>
            <a:rect l="l" t="t" r="r" b="b"/>
            <a:pathLst>
              <a:path w="3970101" h="2172728">
                <a:moveTo>
                  <a:pt x="0" y="0"/>
                </a:moveTo>
                <a:lnTo>
                  <a:pt x="3970101" y="0"/>
                </a:lnTo>
                <a:lnTo>
                  <a:pt x="3970101" y="2172728"/>
                </a:lnTo>
                <a:lnTo>
                  <a:pt x="0" y="21727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91324">
            <a:off x="-951581" y="7349760"/>
            <a:ext cx="3047924" cy="3801265"/>
          </a:xfrm>
          <a:custGeom>
            <a:avLst/>
            <a:gdLst/>
            <a:ahLst/>
            <a:cxnLst/>
            <a:rect l="l" t="t" r="r" b="b"/>
            <a:pathLst>
              <a:path w="3047924" h="3801265">
                <a:moveTo>
                  <a:pt x="0" y="0"/>
                </a:moveTo>
                <a:lnTo>
                  <a:pt x="3047924" y="0"/>
                </a:lnTo>
                <a:lnTo>
                  <a:pt x="3047924" y="3801265"/>
                </a:lnTo>
                <a:lnTo>
                  <a:pt x="0" y="380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52107">
            <a:off x="-1860515" y="461851"/>
            <a:ext cx="3849635" cy="615942"/>
          </a:xfrm>
          <a:custGeom>
            <a:avLst/>
            <a:gdLst/>
            <a:ahLst/>
            <a:cxnLst/>
            <a:rect l="l" t="t" r="r" b="b"/>
            <a:pathLst>
              <a:path w="3849635" h="615942">
                <a:moveTo>
                  <a:pt x="0" y="0"/>
                </a:moveTo>
                <a:lnTo>
                  <a:pt x="3849635" y="0"/>
                </a:lnTo>
                <a:lnTo>
                  <a:pt x="3849635" y="615942"/>
                </a:lnTo>
                <a:lnTo>
                  <a:pt x="0" y="615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7706" y="2401477"/>
            <a:ext cx="3838003" cy="4882296"/>
          </a:xfrm>
          <a:custGeom>
            <a:avLst/>
            <a:gdLst/>
            <a:ahLst/>
            <a:cxnLst/>
            <a:rect l="l" t="t" r="r" b="b"/>
            <a:pathLst>
              <a:path w="3838003" h="4882296">
                <a:moveTo>
                  <a:pt x="0" y="0"/>
                </a:moveTo>
                <a:lnTo>
                  <a:pt x="3838003" y="0"/>
                </a:lnTo>
                <a:lnTo>
                  <a:pt x="3838003" y="4882296"/>
                </a:lnTo>
                <a:lnTo>
                  <a:pt x="0" y="48822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529" t="-16404" r="-552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226767" y="3798045"/>
            <a:ext cx="3838003" cy="5117337"/>
          </a:xfrm>
          <a:custGeom>
            <a:avLst/>
            <a:gdLst/>
            <a:ahLst/>
            <a:cxnLst/>
            <a:rect l="l" t="t" r="r" b="b"/>
            <a:pathLst>
              <a:path w="3838003" h="5117337">
                <a:moveTo>
                  <a:pt x="0" y="0"/>
                </a:moveTo>
                <a:lnTo>
                  <a:pt x="3838003" y="0"/>
                </a:lnTo>
                <a:lnTo>
                  <a:pt x="3838003" y="5117337"/>
                </a:lnTo>
                <a:lnTo>
                  <a:pt x="0" y="5117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036445" y="3136615"/>
            <a:ext cx="6767152" cy="6767152"/>
          </a:xfrm>
          <a:custGeom>
            <a:avLst/>
            <a:gdLst/>
            <a:ahLst/>
            <a:cxnLst/>
            <a:rect l="l" t="t" r="r" b="b"/>
            <a:pathLst>
              <a:path w="6767152" h="6767152">
                <a:moveTo>
                  <a:pt x="0" y="0"/>
                </a:moveTo>
                <a:lnTo>
                  <a:pt x="6767152" y="0"/>
                </a:lnTo>
                <a:lnTo>
                  <a:pt x="6767152" y="6767152"/>
                </a:lnTo>
                <a:lnTo>
                  <a:pt x="0" y="676715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28800" y="169249"/>
            <a:ext cx="929640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3"/>
              </a:lnSpc>
            </a:pPr>
            <a:r>
              <a:rPr lang="ro-RO" sz="2828" dirty="0" smtClean="0">
                <a:solidFill>
                  <a:srgbClr val="FFFFFF"/>
                </a:solidFill>
                <a:latin typeface="Jua"/>
              </a:rPr>
              <a:t>T</a:t>
            </a:r>
            <a:r>
              <a:rPr lang="en-US" sz="2828" dirty="0" smtClean="0">
                <a:solidFill>
                  <a:srgbClr val="FFFFFF"/>
                </a:solidFill>
                <a:latin typeface="Jua"/>
              </a:rPr>
              <a:t>he </a:t>
            </a:r>
            <a:r>
              <a:rPr lang="en-US" sz="2828" dirty="0">
                <a:solidFill>
                  <a:srgbClr val="FFFFFF"/>
                </a:solidFill>
                <a:latin typeface="Jua"/>
              </a:rPr>
              <a:t>mashed paper is pressed into the frame  and soaked all the </a:t>
            </a:r>
            <a:r>
              <a:rPr lang="en-US" sz="2828" dirty="0" err="1">
                <a:solidFill>
                  <a:srgbClr val="FFFFFF"/>
                </a:solidFill>
                <a:latin typeface="Jua"/>
              </a:rPr>
              <a:t>watter</a:t>
            </a:r>
            <a:r>
              <a:rPr lang="en-US" sz="2828" dirty="0">
                <a:solidFill>
                  <a:srgbClr val="FFFFFF"/>
                </a:solidFill>
                <a:latin typeface="Jua"/>
              </a:rPr>
              <a:t> out of it with the help of the sponge. Then it is </a:t>
            </a:r>
            <a:r>
              <a:rPr lang="en-US" sz="2828" dirty="0" err="1">
                <a:solidFill>
                  <a:srgbClr val="FFFFFF"/>
                </a:solidFill>
                <a:latin typeface="Jua"/>
              </a:rPr>
              <a:t>transfered</a:t>
            </a:r>
            <a:r>
              <a:rPr lang="en-US" sz="2828" dirty="0">
                <a:solidFill>
                  <a:srgbClr val="FFFFFF"/>
                </a:solidFill>
                <a:latin typeface="Jua"/>
              </a:rPr>
              <a:t> tot a piece of cloth and left to dry.</a:t>
            </a:r>
          </a:p>
          <a:p>
            <a:pPr marL="0" lvl="0" indent="0">
              <a:lnSpc>
                <a:spcPts val="4243"/>
              </a:lnSpc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571</Words>
  <Application>Microsoft Office PowerPoint</Application>
  <PresentationFormat>Custom</PresentationFormat>
  <Paragraphs>85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Jua Bold</vt:lpstr>
      <vt:lpstr>Canva Sans</vt:lpstr>
      <vt:lpstr>Calibri</vt:lpstr>
      <vt:lpstr>Bobby Jones Soft</vt:lpstr>
      <vt:lpstr>Jua</vt:lpstr>
      <vt:lpstr>Algerian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friends</dc:title>
  <dc:creator>Adina Popa</dc:creator>
  <cp:lastModifiedBy>User</cp:lastModifiedBy>
  <cp:revision>10</cp:revision>
  <dcterms:created xsi:type="dcterms:W3CDTF">2006-08-16T00:00:00Z</dcterms:created>
  <dcterms:modified xsi:type="dcterms:W3CDTF">2024-04-01T13:03:30Z</dcterms:modified>
  <dc:identifier>DAGBEeA37k8</dc:identifier>
</cp:coreProperties>
</file>